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to Introduction to Psychology. This is Week 4 — Sensation and Perception. We pick up right where the brain left off: last week we built the neuron and the action potential, and this week we watch your senses actually use that neural code. Here's the whole week in one line. Your senses collect raw physical energy from the world — that's sensation. Your brain organizes and interprets it into the world you actually experience — that's perception. They're two different jobs, and the space between them is where illusions live, where the dress argument comes from, and where we'll spend the week. By Friday you'll tell sensation from perception, follow a beam of light to the back of your eye, name the rules your brain uses to organize a scene, and explain — using illusions as your evidence — why seeing is not simply believing. Same course rhythm as always: tutorial, quiz, discussion, and assignment, all with one approved chatbot and a share link.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Vision is our model sense, but the same logic runs through all of them, so here's hearing in about one minute. Sound is waves — pressure changes rippling through the air, faster ripples for higher pitch, bigger ripples for louder. Those waves funnel into the ear and reach the cochlea, a coiled, fluid-filled tube in the inner ear lined with thousands of tiny hair cells. The waves set the fluid moving, which bends those hair cells, and the bending performs transduction — turning sound waves into neural signals the brain reads as your name, a melody, a car horn. Notice the pattern is identical to vision: physical energy comes in, transduction translates it into neural firing, and the brain interprets the result. Every sense you have works on that same three-beat structure — detect, translate, interpret. That's the unifying idea I want you to carry: the senses are different doorways, but they all open into the same hallway of neural code, and the brain is what turns that code into experience.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brain doesn't hand you a pile of unconnected dots and edges; it groups them into wholes, automatically, using a handful of rules the Gestalt psychologists named. Their slogan: the whole is more than the sum of its parts. FIGURE-GROUND: we split a scene into a figure, the focus, and the ground, the background; the famous vase-or-faces image flips because your brain can't decide which is figure and which is ground. PROXIMITY: things close together get grouped — three clusters of dots read as three groups, not one crowd. SIMILARITY: things that look alike, by color or shape, get grouped — same-colored jerseys read as one team. CLOSURE: we fill in gaps to see a complete object — a few well-placed arcs read as a full circle. CONTINUITY: we follow smooth, continuous lines rather than abrupt breaks — crossing lines read as two flowing paths, not four stubs. The key realization, in that last cell: you never decided to group any of this. Your brain did it for you, instantly. That automatic organizing is perception doing its job before you're even aware of it — which is exactly why perception feels effortless and why it's so easy to forget the brain is constructing anything at all.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retina is basically flat, two-dimensional, yet you see a three-dimensional world. The brain pulls that off with depth cues, in two families. BINOCULAR cues need both eyes. Retinal disparity: your two eyes see slightly different images — recall the finger-jump demo from the start of class — and the brain uses the difference to judge distance; closer objects produce bigger disparity. Convergence: the eyes turn inward to focus on something near, and the brain reads how much they cross as a distance cue. MONOCULAR cues work with just one eye, which is exactly why a flat photograph can still convey depth. Relative size: if two objects are really the same size, the one casting a smaller image is judged farther. Interposition, or overlap: if one object blocks another, the blocker is seen as closer. Linear perspective: parallel lines like railroad tracks or a hallway appear to converge in the distance. Texture gradient: a textured surface looks coarse up close and fine far away — think gravel or a grassy field receding. The clean takeaway to lock in: two eyes gives you binocular cues, one eye gives you monocular cues. Students love to swap those, so say it twice.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final pieces of evidence that perception is built, not photographed. PERCEPTUAL CONSTANCIES: as you move, the image on your retina constantly changes size and shape, yet objects don't seem to morph. Size constancy — a friend walking away casts a shrinking retinal image, but you see them as the same size and farther away, not tinier. Shape constancy — a door swinging open throws a whole series of trapezoids onto your eye, but you keep seeing a rectangular door. Color constancy — a red apple still looks red in shade or in sun. These only work because the brain is actively interpreting, correcting the raw image against what it knows. PERCEPTUAL SET: a readiness to perceive things a certain way based on context and expectation. The exact same ambiguous mark reads as the letter B when it sits between A and C, but as the number 13 when it sits between 12 and 14. Same ink, different perception, because the surrounding context primed you — that's top-down processing in action. Bring it all home: illusions, constancies, and perceptual sets say the same thing. You don't perceive reality directly; you perceive your brain's best interpretation of it. Usually excellent. Sometimes — illusions — wrong. Always built.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you verify, you don't consume. Have students paste this to an approved chatbot — Gemini, Claude, or ChatGPT: what's the difference between the absolute threshold and the difference threshold, and give an everyday example of each. Then check its answer against today's definitions. Chatbots routinely conflate these two — describing the difference threshold, the smallest change you can notice, as if it were the absolute threshold, the smallest stimulus you can detect at all — or muddling which one Weber's law is about; it's the difference threshold. As a second probe, paste a short scene — three rows of evenly spaced dots, alternating red and blue — and ask which Gestalt principle is at work; see whether it correctly names similarity, by color, and proximity, by spacing, rather than naming something that isn't a Gestalt principle at all. The point isn't to dunk on the model; it's the working relationship — the tool drafts, you judge. That's exactly how the weekly Lecture Tutorial works. You'll catch the model, not trust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The whole thing reduces to three verbs you can run on any moment of experience. Detect — your senses pick up raw physical energy, that's sensation. Translate — transduction turns that energy into the neural code the brain reads. Interpret — perception organizes and interprets it, using bottom-up data and top-down knowledge, into the world you actually experience. Vision was our worked example: light through the cornea, pupil, and lens to the retina, where rods handle dim light and cones handle color and detail, and from there the brain constructs the seen image. Gestalt principles, depth cues, constancies, and illusions all proved the headline — perception is built, not photographed. Here's the graded work. Lecture Tutorial 4 with an approved chatbot, submit the share link, about thirty to forty-five minutes. Quiz 4 covers sensation versus perception, the thresholds, vision, Gestalt, and depth cues. Discussion 4, Can You Trust Your Senses, asks you to bring an illusion or a moment your senses fooled you and reason about it. And Assignment 4, Built Not Photographed, is AI-coached and self-scored. Tease for next week: we've been talking about waking perception — next week is consciousness, sleep, dreams, and altered states. If your brain constructs your daytime world, wait until you see what it does at night.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a live demo. Everyone hold up one finger at arm's length, line it up with something across the room, then switch which eye is open without moving the finger. The finger jumps. Your two eyes sent the brain two slightly different pictures and the brain built one scene out of them — you never noticed it working until now. Then put up an ambiguous image: a figure-ground vase-or-faces, or a Muller-Lyer arrow pair where the lines measure exactly equal but look different lengths. People won't all see the same thing. Here's the puzzle for the week: if your eye really worked like a camera — just recording what's out there — none of this would happen. A camera doesn't disagree with itself, and a camera isn't fooled by an illusion. But you are. That's the clue. What you see is not a recording; it's something your brain constructs. Write the promise on the board: by Friday you'll tell sensation from perception, follow light to the back of your eye, name the rules your brain uses to organize a scene, and explain why seeing is believing is misleading.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define the three words the week turns on. SENSATION is detecting physical energy — light, sound, molecules in the air, pressure on the skin — with your sensory receptors, the specialized cells in the eye, ear, nose, skin, and tongue that each respond to one kind of energy. TRANSDUCTION is the hinge: converting that physical energy into neural signals. Your brain doesn't speak light or sound, it speaks action potentials, so every sense has a step that translates physical energy into that common neural code. PERCEPTION is organizing and interpreting those signals into something meaningful — sensation gives you patches of light and bursts of sound, perception turns them into your friend's face and your name being called. Memory hook: detect it, translate it, interpret it. One clean line: sensation is physical, perception is psychological. Walking into a kitchen, the sensation is scent receptors picking up molecules; the perception is that smells like the bread my grandmother used to bake. And note: not every sensation becomes a perception — you were sensing your socks just now but not perceiving them until I said so.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single most important mechanism of the week — transduction — shown in two senses so you see it's a general pattern, not a vision quirk. In VISION, light reflects off the world, enters the eye, and lands on the retina, the light-sensitive sheet of neurons at the back. There, light triggers chemical changes in receptor cells that fire neurons toward the brain. That conversion — light energy into neural firing — is transduction. In HEARING, sound is waves of pressure rippling through the air; they reach the cochlea, the coiled fluid-filled tube in the inner ear lined with tiny hair cells, and the waves bend those hair cells, which fire neural signals. Same three-beat pattern both times: physical energy comes in, transduction translates it, the brain interprets the result. The reason this matters: your brain is sealed in the dark of your skull and only speaks one language — action potentials. It never touches light or sound directly. Transduction is the only way the outside world gets 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make sense of a scene, information can flow in two directions. BOTTOM-UP processing starts with the raw data: sensory signals come in from the world and build up into a perception, piece by piece. It's data-driven — a sudden crash of dropped dishes grabs your attention purely because of the signal, no expectation needed. TOP-DOWN processing starts with what you already know: your knowledge, expectations, and context steer how you interpret the signal. It's knowledge-driven — reading messy handwriting is far easier inside a complete sentence because the surrounding words tell your brain what to expect. The worked example to say out loud: recognizing a friend in a crowd. Bottom-up, your eyes take in shapes, colors, a particular gait — the raw visual data. Top-down, you already know their face and you expected to meet them here, so your brain fills the gaps and locks on, often before you've consciously processed every feature. Real perception is both at once: the data comes up, your knowledge comes down, and they meet in the middle. Bottom-up is the world pushing in; top-down is your mind reaching 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Psychophysics is the study of how physical stimuli relate to what we actually notice, and the two key measurements are easy to mix up — so let's keep them apart. The ABSOLUTE THRESHOLD is the smallest amount of a stimulus you can detect at all, 50% of the time. How dim a light, how soft a sound, can still get through half the time. The classic estimate: on a clear, dark night the most sensitive cells in your eye could detect a single candle flame from about 30 miles away. The DIFFERENCE THRESHOLD, also called the just-noticeable difference or JND, is the smallest change you can notice. Add a little salt to already-salty fries — how much before you taste a difference? That smallest detectable change is the JND. And Weber's law says the JND isn't a fixed amount, it's a constant proportion of the original: a candle added to a dark room is obvious, the same candle added to a bright stadium is invisible. The bigger the starting stimulus, the bigger the change has to be before you notice. Hold the contrast: absolute threshold is detect it at all; difference threshold is detect a change. That exact pair is what we'll catch the chatbot conflating at the end of the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more psychophysics ideas, and then a myth I want to kill. SENSORY ADAPTATION is reduced sensitivity to a constant, unchanging stimulus. Walk into a bakery and the smell is overwhelming; ten minutes later you barely notice it. The molecules are still there — your receptors have simply stopped reporting an unchanging signal. Same reason you stop feeling your socks, or the hum of the air conditioner. The trap students fall into is saying adaptation makes us MORE sensitive — it's the opposite, less sensitive to the constant thing. Now the myth. A subliminal stimulus is one below your absolute threshold — too weak to consciously detect. In a lab, people can sometimes show a tiny, fleeting response to information they didn't consciously notice. But the popular claim that subliminal messages control your behavior — make you buy popcorn, obey commands — is false. Outside the lab, below-threshold messages have weak, short-lived effects at best. No hidden message is steering you. If a self-help tape or an ad claims subliminal mind control, that's marketing, not science.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model sense — vision — followed all the way in, ideally with a simple eye diagram on the screen. Light reflects off an object, say your friend's face across the room. It enters through the cornea, the clear front dome that bends incoming light, and passes through the pupil, the opening, whose size is set by the iris, the colored ring that widens in dim light and narrows in bright light. The lens then focuses the light by changing shape — thinner for far objects, rounder for near ones — and that shape-shifting is called accommodation. The focused light lands on the retina, the light-sensitive sheet of neurons at the back of the eye, and this is where sensation becomes neural: the retina's receptor cells perform transduction, turning light into neural signals. Those signals travel down the optic nerve to the brain. One quirk: where the optic nerve exits the eye there are no receptors, so you have a blind spot — your brain fills it in so seamlessly you never notice. The headline to land: the eye senses, but the brain perceives. The retina sends a stream of signals; the brain constructs the experience that's my friend.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retina has two kinds of receptor cells, and students mix them up constantly, so let's nail it. RODS are very sensitive to dim light, spread around the periphery of the retina, and give black-and-white vision. They're fantastic at night and at the edges of your view, but useless for color or fine detail. CONES handle color and sharp detail, are concentrated in the fovea — the central pit you aim at whatever you're reading right now — and need good light to work. The memory hook is C for Cones, C for Color. Here's a demo students can do tonight to feel the difference: on a dark night, find a very faint star, and look straight at it — it tends to vanish, because you've aimed it at your cones, which need light and don't help in the dark. Then look slightly to the side, and it reappears, because now its light falls on your rods, built for dim conditions. Your own eyes just demonstrated rods versus cones. So when someone says rods let us see color, flip it: cones are color and detail in good light; rods are dim light and the periphery in black and white. And one line on color: the retina has three cone types tuned roughly to red, green, and blue, and the brain blends their signals into every color you see — the trichromatic idea.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4</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Sensation &amp; Perception</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Your senses collect the world — but your brain builds the experience. Why illusions fool everyone.</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SO VISION ISN'T THE ONLY SENSE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Hearing, in one breath</a:t>
            </a:r>
            <a:endParaRPr lang="en-US" sz="3000" dirty="0"/>
          </a:p>
        </p:txBody>
      </p:sp>
      <p:sp>
        <p:nvSpPr>
          <p:cNvPr id="4" name="Shape 2"/>
          <p:cNvSpPr/>
          <p:nvPr/>
        </p:nvSpPr>
        <p:spPr>
          <a:xfrm>
            <a:off x="502920" y="2011680"/>
            <a:ext cx="8138160" cy="713232"/>
          </a:xfrm>
          <a:prstGeom prst="roundRect">
            <a:avLst>
              <a:gd name="adj" fmla="val 11538"/>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31520" y="2176272"/>
            <a:ext cx="2377440" cy="384048"/>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WAVES</a:t>
            </a:r>
            <a:endParaRPr lang="en-US" sz="1600" dirty="0"/>
          </a:p>
        </p:txBody>
      </p:sp>
      <p:sp>
        <p:nvSpPr>
          <p:cNvPr id="6" name="Text 4"/>
          <p:cNvSpPr/>
          <p:nvPr/>
        </p:nvSpPr>
        <p:spPr>
          <a:xfrm>
            <a:off x="3200400" y="2194560"/>
            <a:ext cx="521208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sound is pressure changes rippling through the air</a:t>
            </a:r>
            <a:endParaRPr lang="en-US" sz="1400" dirty="0"/>
          </a:p>
        </p:txBody>
      </p:sp>
      <p:sp>
        <p:nvSpPr>
          <p:cNvPr id="7" name="Shape 5"/>
          <p:cNvSpPr/>
          <p:nvPr/>
        </p:nvSpPr>
        <p:spPr>
          <a:xfrm>
            <a:off x="502920" y="2852928"/>
            <a:ext cx="8138160" cy="713232"/>
          </a:xfrm>
          <a:prstGeom prst="roundRect">
            <a:avLst>
              <a:gd name="adj" fmla="val 11538"/>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731520" y="3017520"/>
            <a:ext cx="2377440" cy="384048"/>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COCHLEA</a:t>
            </a:r>
            <a:endParaRPr lang="en-US" sz="1600" dirty="0"/>
          </a:p>
        </p:txBody>
      </p:sp>
      <p:sp>
        <p:nvSpPr>
          <p:cNvPr id="9" name="Text 7"/>
          <p:cNvSpPr/>
          <p:nvPr/>
        </p:nvSpPr>
        <p:spPr>
          <a:xfrm>
            <a:off x="3200400" y="3035808"/>
            <a:ext cx="521208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 coiled, fluid-filled tube in the inner ear, lined with hair cells</a:t>
            </a:r>
            <a:endParaRPr lang="en-US" sz="1400" dirty="0"/>
          </a:p>
        </p:txBody>
      </p:sp>
      <p:sp>
        <p:nvSpPr>
          <p:cNvPr id="10" name="Shape 8"/>
          <p:cNvSpPr/>
          <p:nvPr/>
        </p:nvSpPr>
        <p:spPr>
          <a:xfrm>
            <a:off x="502920" y="3694176"/>
            <a:ext cx="8138160" cy="713232"/>
          </a:xfrm>
          <a:prstGeom prst="roundRect">
            <a:avLst>
              <a:gd name="adj" fmla="val 11538"/>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731520" y="3858768"/>
            <a:ext cx="2377440" cy="384048"/>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TRANSDUCTION</a:t>
            </a:r>
            <a:endParaRPr lang="en-US" sz="1600" dirty="0"/>
          </a:p>
        </p:txBody>
      </p:sp>
      <p:sp>
        <p:nvSpPr>
          <p:cNvPr id="12" name="Text 10"/>
          <p:cNvSpPr/>
          <p:nvPr/>
        </p:nvSpPr>
        <p:spPr>
          <a:xfrm>
            <a:off x="3200400" y="3877056"/>
            <a:ext cx="521208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the waves bend the hair cells, which fire neural signals</a:t>
            </a:r>
            <a:endParaRPr lang="en-US" sz="1400" dirty="0"/>
          </a:p>
        </p:txBody>
      </p:sp>
      <p:sp>
        <p:nvSpPr>
          <p:cNvPr id="13" name="Text 11"/>
          <p:cNvSpPr/>
          <p:nvPr/>
        </p:nvSpPr>
        <p:spPr>
          <a:xfrm>
            <a:off x="502920" y="4526280"/>
            <a:ext cx="8138160" cy="365760"/>
          </a:xfrm>
          <a:prstGeom prst="rect">
            <a:avLst/>
          </a:prstGeom>
          <a:noFill/>
          <a:ln/>
        </p:spPr>
        <p:txBody>
          <a:bodyPr wrap="square" rtlCol="0" anchor="ctr"/>
          <a:lstStyle/>
          <a:p>
            <a:pPr algn="ctr" indent="0" marL="0">
              <a:buNone/>
            </a:pPr>
            <a:r>
              <a:rPr lang="en-US" sz="1400" i="1" dirty="0">
                <a:solidFill>
                  <a:srgbClr val="6B6A86"/>
                </a:solidFill>
                <a:latin typeface="Calibri" pitchFamily="34" charset="0"/>
                <a:ea typeface="Calibri" pitchFamily="34" charset="-122"/>
                <a:cs typeface="Calibri" pitchFamily="34" charset="-120"/>
              </a:rPr>
              <a:t>Same three beats as vision: physical energy  →  transduction  →  the brain interprets.</a:t>
            </a:r>
            <a:endParaRPr lang="en-US" sz="140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HOW THE BRAIN ORGANIZES A SCENE  ·  GESTALT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whole is more than its parts</a:t>
            </a:r>
            <a:endParaRPr lang="en-US" sz="3000" dirty="0"/>
          </a:p>
        </p:txBody>
      </p:sp>
      <p:sp>
        <p:nvSpPr>
          <p:cNvPr id="4" name="Shape 2"/>
          <p:cNvSpPr/>
          <p:nvPr/>
        </p:nvSpPr>
        <p:spPr>
          <a:xfrm>
            <a:off x="5029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667512" y="1938528"/>
            <a:ext cx="2350008" cy="859536"/>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FIGURE-GROUND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focus vs. background (the vase / faces)</a:t>
            </a:r>
            <a:endParaRPr lang="en-US" sz="1400" dirty="0"/>
          </a:p>
        </p:txBody>
      </p:sp>
      <p:sp>
        <p:nvSpPr>
          <p:cNvPr id="6" name="Shape 4"/>
          <p:cNvSpPr/>
          <p:nvPr/>
        </p:nvSpPr>
        <p:spPr>
          <a:xfrm>
            <a:off x="32461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3410712" y="1938528"/>
            <a:ext cx="2350008" cy="859536"/>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PROXIMITY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close things group together</a:t>
            </a:r>
            <a:endParaRPr lang="en-US" sz="1400" dirty="0"/>
          </a:p>
        </p:txBody>
      </p:sp>
      <p:sp>
        <p:nvSpPr>
          <p:cNvPr id="8" name="Shape 6"/>
          <p:cNvSpPr/>
          <p:nvPr/>
        </p:nvSpPr>
        <p:spPr>
          <a:xfrm>
            <a:off x="59893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6153912" y="1938528"/>
            <a:ext cx="2350008" cy="859536"/>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SIMILARITY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alike things group together</a:t>
            </a:r>
            <a:endParaRPr lang="en-US" sz="1400" dirty="0"/>
          </a:p>
        </p:txBody>
      </p:sp>
      <p:sp>
        <p:nvSpPr>
          <p:cNvPr id="10" name="Shape 8"/>
          <p:cNvSpPr/>
          <p:nvPr/>
        </p:nvSpPr>
        <p:spPr>
          <a:xfrm>
            <a:off x="5029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667512" y="3127248"/>
            <a:ext cx="2350008" cy="859536"/>
          </a:xfrm>
          <a:prstGeom prst="rect">
            <a:avLst/>
          </a:prstGeom>
          <a:noFill/>
          <a:ln/>
        </p:spPr>
        <p:txBody>
          <a:bodyPr wrap="square" rtlCol="0" anchor="ctr"/>
          <a:lstStyle/>
          <a:p>
            <a:pPr indent="0" marL="0">
              <a:buNone/>
            </a:pPr>
            <a:r>
              <a:rPr lang="en-US" sz="1400" b="1" dirty="0">
                <a:solidFill>
                  <a:srgbClr val="26235C"/>
                </a:solidFill>
                <a:latin typeface="Calibri" pitchFamily="34" charset="0"/>
                <a:ea typeface="Calibri" pitchFamily="34" charset="-122"/>
                <a:cs typeface="Calibri" pitchFamily="34" charset="-120"/>
              </a:rPr>
              <a:t>CLOSURE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we fill gaps to see a whole</a:t>
            </a:r>
            <a:endParaRPr lang="en-US" sz="1400" dirty="0"/>
          </a:p>
        </p:txBody>
      </p:sp>
      <p:sp>
        <p:nvSpPr>
          <p:cNvPr id="12" name="Shape 10"/>
          <p:cNvSpPr/>
          <p:nvPr/>
        </p:nvSpPr>
        <p:spPr>
          <a:xfrm>
            <a:off x="32461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3410712" y="3127248"/>
            <a:ext cx="2350008" cy="859536"/>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CONTINUITY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we follow smooth, continuous lines</a:t>
            </a:r>
            <a:endParaRPr lang="en-US" sz="1400" dirty="0"/>
          </a:p>
        </p:txBody>
      </p:sp>
      <p:sp>
        <p:nvSpPr>
          <p:cNvPr id="14" name="Shape 12"/>
          <p:cNvSpPr/>
          <p:nvPr/>
        </p:nvSpPr>
        <p:spPr>
          <a:xfrm>
            <a:off x="59893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5" name="Text 13"/>
          <p:cNvSpPr/>
          <p:nvPr/>
        </p:nvSpPr>
        <p:spPr>
          <a:xfrm>
            <a:off x="6153912" y="3127248"/>
            <a:ext cx="2350008" cy="859536"/>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AUTOMATIC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you never decide — the brain just does it</a:t>
            </a:r>
            <a:endParaRPr lang="en-US" sz="1400" dirty="0"/>
          </a:p>
        </p:txBody>
      </p:sp>
      <p:sp>
        <p:nvSpPr>
          <p:cNvPr id="16" name="Text 14"/>
          <p:cNvSpPr/>
          <p:nvPr/>
        </p:nvSpPr>
        <p:spPr>
          <a:xfrm>
            <a:off x="502920" y="44348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Your brain groups the scene into wholes — instantly, before you're even aware of it.</a:t>
            </a:r>
            <a:endParaRPr lang="en-US" sz="14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A FLAT RETINA  ·  A 3-D WORLD</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Depth: two eyes vs. one</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9456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BINOCULAR  (both eyes)
</a:t>
            </a:r>
            <a:endParaRPr lang="en-US" sz="1600" dirty="0"/>
          </a:p>
          <a:p>
            <a:pPr indent="0" marL="0">
              <a:buNone/>
            </a:pPr>
            <a:r>
              <a:rPr lang="en-US" sz="1400" b="1" dirty="0">
                <a:solidFill>
                  <a:srgbClr val="26235C"/>
                </a:solidFill>
                <a:latin typeface="Calibri" pitchFamily="34" charset="0"/>
                <a:ea typeface="Calibri" pitchFamily="34" charset="-122"/>
                <a:cs typeface="Calibri" pitchFamily="34" charset="-120"/>
              </a:rPr>
              <a:t>Retinal disparity</a:t>
            </a:r>
            <a:pPr indent="0" marL="0">
              <a:buNone/>
            </a:pPr>
            <a:r>
              <a:rPr lang="en-US" sz="1400" dirty="0">
                <a:solidFill>
                  <a:srgbClr val="33324A"/>
                </a:solidFill>
                <a:latin typeface="Calibri" pitchFamily="34" charset="0"/>
                <a:ea typeface="Calibri" pitchFamily="34" charset="-122"/>
                <a:cs typeface="Calibri" pitchFamily="34" charset="-120"/>
              </a:rPr>
              <a:t> — the two eyes' images differ; the brain reads the gap.
</a:t>
            </a:r>
            <a:pPr indent="0" marL="0">
              <a:buNone/>
            </a:pPr>
            <a:r>
              <a:rPr lang="en-US" sz="1400" b="1" dirty="0">
                <a:solidFill>
                  <a:srgbClr val="26235C"/>
                </a:solidFill>
                <a:latin typeface="Calibri" pitchFamily="34" charset="0"/>
                <a:ea typeface="Calibri" pitchFamily="34" charset="-122"/>
                <a:cs typeface="Calibri" pitchFamily="34" charset="-120"/>
              </a:rPr>
              <a:t>Convergence</a:t>
            </a:r>
            <a:pPr indent="0" marL="0">
              <a:buNone/>
            </a:pPr>
            <a:r>
              <a:rPr lang="en-US" sz="1400" dirty="0">
                <a:solidFill>
                  <a:srgbClr val="33324A"/>
                </a:solidFill>
                <a:latin typeface="Calibri" pitchFamily="34" charset="0"/>
                <a:ea typeface="Calibri" pitchFamily="34" charset="-122"/>
                <a:cs typeface="Calibri" pitchFamily="34" charset="-120"/>
              </a:rPr>
              <a:t> — the eyes turn inward for near objects.</a:t>
            </a:r>
            <a:endParaRPr lang="en-US" sz="1600" dirty="0"/>
          </a:p>
        </p:txBody>
      </p:sp>
      <p:sp>
        <p:nvSpPr>
          <p:cNvPr id="7" name="Text 5"/>
          <p:cNvSpPr/>
          <p:nvPr/>
        </p:nvSpPr>
        <p:spPr>
          <a:xfrm>
            <a:off x="4937760" y="2011680"/>
            <a:ext cx="3474720" cy="2194560"/>
          </a:xfrm>
          <a:prstGeom prst="rect">
            <a:avLst/>
          </a:prstGeom>
          <a:noFill/>
          <a:ln/>
        </p:spPr>
        <p:txBody>
          <a:bodyPr wrap="square" rtlCol="0" anchor="t"/>
          <a:lstStyle/>
          <a:p>
            <a:pPr indent="0" marL="0">
              <a:buNone/>
            </a:pPr>
            <a:r>
              <a:rPr lang="en-US" sz="1600" b="1" dirty="0">
                <a:solidFill>
                  <a:srgbClr val="E0A33E"/>
                </a:solidFill>
                <a:latin typeface="Calibri" pitchFamily="34" charset="0"/>
                <a:ea typeface="Calibri" pitchFamily="34" charset="-122"/>
                <a:cs typeface="Calibri" pitchFamily="34" charset="-120"/>
              </a:rPr>
              <a:t>MONOCULAR  (one eye)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Relative size · interposition (overlap) · linear perspective · texture gradient.
</a:t>
            </a:r>
            <a:pPr indent="0" marL="0">
              <a:buNone/>
            </a:pPr>
            <a:r>
              <a:rPr lang="en-US" sz="1300" i="1" dirty="0">
                <a:solidFill>
                  <a:srgbClr val="6B6A86"/>
                </a:solidFill>
                <a:latin typeface="Calibri" pitchFamily="34" charset="0"/>
                <a:ea typeface="Calibri" pitchFamily="34" charset="-122"/>
                <a:cs typeface="Calibri" pitchFamily="34" charset="-120"/>
              </a:rPr>
              <a:t>Why a flat photo still shows depth.</a:t>
            </a:r>
            <a:endParaRPr lang="en-US" sz="16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Two eyes = binocular cues.  One eye = monocular cues.</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MORE PROOF PERCEPTION IS CONSTRUCTED</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Constancies &amp; perceptual set</a:t>
            </a:r>
            <a:endParaRPr lang="en-US" sz="3000" dirty="0"/>
          </a:p>
        </p:txBody>
      </p:sp>
      <p:sp>
        <p:nvSpPr>
          <p:cNvPr id="4" name="Shape 2"/>
          <p:cNvSpPr/>
          <p:nvPr/>
        </p:nvSpPr>
        <p:spPr>
          <a:xfrm>
            <a:off x="502920" y="1783080"/>
            <a:ext cx="8138160" cy="1097280"/>
          </a:xfrm>
          <a:prstGeom prst="roundRect">
            <a:avLst>
              <a:gd name="adj" fmla="val 7500"/>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65960"/>
            <a:ext cx="7589520" cy="77724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PERCEPTUAL CONSTANCIES  </a:t>
            </a:r>
            <a:pPr indent="0" marL="0">
              <a:buNone/>
            </a:pPr>
            <a:r>
              <a:rPr lang="en-US" sz="1400" dirty="0">
                <a:solidFill>
                  <a:srgbClr val="33324A"/>
                </a:solidFill>
                <a:latin typeface="Calibri" pitchFamily="34" charset="0"/>
                <a:ea typeface="Calibri" pitchFamily="34" charset="-122"/>
                <a:cs typeface="Calibri" pitchFamily="34" charset="-120"/>
              </a:rPr>
              <a:t>— size, shape, color stay stable even as the retinal image changes. A door swinging open throws trapezoids on your eye, but you still see a rectangular door.</a:t>
            </a:r>
            <a:endParaRPr lang="en-US" sz="1500" dirty="0"/>
          </a:p>
        </p:txBody>
      </p:sp>
      <p:sp>
        <p:nvSpPr>
          <p:cNvPr id="6" name="Shape 4"/>
          <p:cNvSpPr/>
          <p:nvPr/>
        </p:nvSpPr>
        <p:spPr>
          <a:xfrm>
            <a:off x="502920" y="3063240"/>
            <a:ext cx="8138160" cy="1234440"/>
          </a:xfrm>
          <a:prstGeom prst="roundRect">
            <a:avLst>
              <a:gd name="adj" fmla="val 666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3246120"/>
            <a:ext cx="7589520" cy="86868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PERCEPTUAL SET  </a:t>
            </a:r>
            <a:pPr indent="0" marL="0">
              <a:buNone/>
            </a:pPr>
            <a:r>
              <a:rPr lang="en-US" sz="1400" dirty="0">
                <a:solidFill>
                  <a:srgbClr val="33324A"/>
                </a:solidFill>
                <a:latin typeface="Calibri" pitchFamily="34" charset="0"/>
                <a:ea typeface="Calibri" pitchFamily="34" charset="-122"/>
                <a:cs typeface="Calibri" pitchFamily="34" charset="-120"/>
              </a:rPr>
              <a:t>— expectation and context shape what you perceive. The same mark reads as </a:t>
            </a:r>
            <a:pPr indent="0" marL="0">
              <a:buNone/>
            </a:pPr>
            <a:r>
              <a:rPr lang="en-US" sz="1400" b="1" dirty="0">
                <a:solidFill>
                  <a:srgbClr val="26235C"/>
                </a:solidFill>
                <a:latin typeface="Calibri" pitchFamily="34" charset="0"/>
                <a:ea typeface="Calibri" pitchFamily="34" charset="-122"/>
                <a:cs typeface="Calibri" pitchFamily="34" charset="-120"/>
              </a:rPr>
              <a:t>"B"</a:t>
            </a:r>
            <a:pPr indent="0" marL="0">
              <a:buNone/>
            </a:pPr>
            <a:r>
              <a:rPr lang="en-US" sz="1400" dirty="0">
                <a:solidFill>
                  <a:srgbClr val="33324A"/>
                </a:solidFill>
                <a:latin typeface="Calibri" pitchFamily="34" charset="0"/>
                <a:ea typeface="Calibri" pitchFamily="34" charset="-122"/>
                <a:cs typeface="Calibri" pitchFamily="34" charset="-120"/>
              </a:rPr>
              <a:t> between A and C, but </a:t>
            </a:r>
            <a:pPr indent="0" marL="0">
              <a:buNone/>
            </a:pPr>
            <a:r>
              <a:rPr lang="en-US" sz="1400" b="1" dirty="0">
                <a:solidFill>
                  <a:srgbClr val="26235C"/>
                </a:solidFill>
                <a:latin typeface="Calibri" pitchFamily="34" charset="0"/>
                <a:ea typeface="Calibri" pitchFamily="34" charset="-122"/>
                <a:cs typeface="Calibri" pitchFamily="34" charset="-120"/>
              </a:rPr>
              <a:t>"13"</a:t>
            </a:r>
            <a:pPr indent="0" marL="0">
              <a:buNone/>
            </a:pPr>
            <a:r>
              <a:rPr lang="en-US" sz="1400" dirty="0">
                <a:solidFill>
                  <a:srgbClr val="33324A"/>
                </a:solidFill>
                <a:latin typeface="Calibri" pitchFamily="34" charset="0"/>
                <a:ea typeface="Calibri" pitchFamily="34" charset="-122"/>
                <a:cs typeface="Calibri" pitchFamily="34" charset="-120"/>
              </a:rPr>
              <a:t> between 12 and 14. Same ink — different perception.</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"What's the difference between the absolute threshold and the difference threshold? Give an example of each."</a:t>
            </a:r>
            <a:endParaRPr lang="en-US" sz="1500" dirty="0"/>
          </a:p>
        </p:txBody>
      </p:sp>
      <p:sp>
        <p:nvSpPr>
          <p:cNvPr id="6" name="Text 4"/>
          <p:cNvSpPr/>
          <p:nvPr/>
        </p:nvSpPr>
        <p:spPr>
          <a:xfrm>
            <a:off x="777240" y="3200400"/>
            <a:ext cx="768096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Models routinely conflate the two</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describing the difference threshold as if it were the absolute one, or mis-stating which threshold Weber's law is about (it's the difference threshold).</a:t>
            </a:r>
            <a:endParaRPr lang="en-US" sz="150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Check the model against today's definitions. That's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4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400" b="1" dirty="0">
                <a:solidFill>
                  <a:srgbClr val="FFFFFF"/>
                </a:solidFill>
                <a:latin typeface="Cambria" pitchFamily="34" charset="0"/>
                <a:ea typeface="Cambria" pitchFamily="34" charset="-122"/>
                <a:cs typeface="Cambria" pitchFamily="34" charset="-120"/>
              </a:rPr>
              <a:t>Detect  ·  Translate  ·  Interpret</a:t>
            </a:r>
            <a:endParaRPr lang="en-US" sz="24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4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4   </a:t>
            </a:r>
            <a:pPr indent="0" marL="0">
              <a:buNone/>
            </a:pPr>
            <a:r>
              <a:rPr lang="en-US" sz="1350" dirty="0">
                <a:solidFill>
                  <a:srgbClr val="CFCBEC"/>
                </a:solidFill>
                <a:latin typeface="Calibri" pitchFamily="34" charset="0"/>
                <a:ea typeface="Calibri" pitchFamily="34" charset="-122"/>
                <a:cs typeface="Calibri" pitchFamily="34" charset="-120"/>
              </a:rPr>
              <a:t>sensation/perception, thresholds, vision, Gestalt, depth cues</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4   </a:t>
            </a:r>
            <a:pPr indent="0" marL="0">
              <a:buNone/>
            </a:pPr>
            <a:r>
              <a:rPr lang="en-US" sz="1350" dirty="0">
                <a:solidFill>
                  <a:srgbClr val="CFCBEC"/>
                </a:solidFill>
                <a:latin typeface="Calibri" pitchFamily="34" charset="0"/>
                <a:ea typeface="Calibri" pitchFamily="34" charset="-122"/>
                <a:cs typeface="Calibri" pitchFamily="34" charset="-120"/>
              </a:rPr>
              <a:t>"Can You Trust Your Senses?" — an illusion, examined</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4   </a:t>
            </a:r>
            <a:pPr indent="0" marL="0">
              <a:buNone/>
            </a:pPr>
            <a:r>
              <a:rPr lang="en-US" sz="1350" dirty="0">
                <a:solidFill>
                  <a:srgbClr val="CFCBEC"/>
                </a:solidFill>
                <a:latin typeface="Calibri" pitchFamily="34" charset="0"/>
                <a:ea typeface="Calibri" pitchFamily="34" charset="-122"/>
                <a:cs typeface="Calibri" pitchFamily="34" charset="-120"/>
              </a:rPr>
              <a:t>"Built, Not Photographed"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consciousness — sleep, dreams, and altered states. If your brain builds your daytime world, wait until night.</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Your eye is not a camera</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Two people, one image, different colors.   ·   Lines that measure equal but look unequal.</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A camera doesn't argue with itself, and a camera isn't fooled by an illusion.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But you are. That's the clue: what you </a:t>
            </a:r>
            <a:pPr indent="0" marL="0">
              <a:buNone/>
            </a:pPr>
            <a:r>
              <a:rPr lang="en-US" sz="1500" i="1" dirty="0">
                <a:solidFill>
                  <a:srgbClr val="5B53A6"/>
                </a:solidFill>
                <a:latin typeface="Calibri" pitchFamily="34" charset="0"/>
                <a:ea typeface="Calibri" pitchFamily="34" charset="-122"/>
                <a:cs typeface="Calibri" pitchFamily="34" charset="-120"/>
              </a:rPr>
              <a:t>see</a:t>
            </a:r>
            <a:pPr indent="0" marL="0">
              <a:buNone/>
            </a:pPr>
            <a:r>
              <a:rPr lang="en-US" sz="1500" dirty="0">
                <a:solidFill>
                  <a:srgbClr val="33324A"/>
                </a:solidFill>
                <a:latin typeface="Calibri" pitchFamily="34" charset="0"/>
                <a:ea typeface="Calibri" pitchFamily="34" charset="-122"/>
                <a:cs typeface="Calibri" pitchFamily="34" charset="-120"/>
              </a:rPr>
              <a:t> is not a recording — it's something your brain </a:t>
            </a:r>
            <a:pPr indent="0" marL="0">
              <a:buNone/>
            </a:pPr>
            <a:r>
              <a:rPr lang="en-US" sz="1500" i="1" dirty="0">
                <a:solidFill>
                  <a:srgbClr val="2F8F86"/>
                </a:solidFill>
                <a:latin typeface="Calibri" pitchFamily="34" charset="0"/>
                <a:ea typeface="Calibri" pitchFamily="34" charset="-122"/>
                <a:cs typeface="Calibri" pitchFamily="34" charset="-120"/>
              </a:rPr>
              <a:t>builds</a:t>
            </a:r>
            <a:pPr indent="0" marL="0">
              <a:buNone/>
            </a:pPr>
            <a:r>
              <a:rPr lang="en-US" sz="1500" dirty="0">
                <a:solidFill>
                  <a:srgbClr val="33324A"/>
                </a:solidFill>
                <a:latin typeface="Calibri" pitchFamily="34" charset="0"/>
                <a:ea typeface="Calibri" pitchFamily="34" charset="-122"/>
                <a:cs typeface="Calibri" pitchFamily="34" charset="-120"/>
              </a:rPr>
              <a:t>.</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TWO DIFFERENT JOBS</a:t>
            </a:r>
            <a:endParaRPr lang="en-US" sz="1300" dirty="0"/>
          </a:p>
        </p:txBody>
      </p:sp>
      <p:sp>
        <p:nvSpPr>
          <p:cNvPr id="3" name="Text 1"/>
          <p:cNvSpPr/>
          <p:nvPr/>
        </p:nvSpPr>
        <p:spPr>
          <a:xfrm>
            <a:off x="502920" y="676656"/>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Sensation detects.</a:t>
            </a:r>
            <a:endParaRPr lang="en-US" sz="3000" dirty="0"/>
          </a:p>
          <a:p>
            <a:pPr indent="0" marL="0">
              <a:buNone/>
            </a:pPr>
            <a:r>
              <a:rPr lang="en-US" sz="3000" b="1" dirty="0">
                <a:solidFill>
                  <a:srgbClr val="26235C"/>
                </a:solidFill>
                <a:latin typeface="Cambria" pitchFamily="34" charset="0"/>
                <a:ea typeface="Cambria" pitchFamily="34" charset="-122"/>
                <a:cs typeface="Cambria" pitchFamily="34" charset="-120"/>
              </a:rPr>
              <a:t>Perception interprets.</a:t>
            </a:r>
            <a:endParaRPr lang="en-US" sz="3000" dirty="0"/>
          </a:p>
        </p:txBody>
      </p:sp>
      <p:sp>
        <p:nvSpPr>
          <p:cNvPr id="4" name="Text 2"/>
          <p:cNvSpPr/>
          <p:nvPr/>
        </p:nvSpPr>
        <p:spPr>
          <a:xfrm>
            <a:off x="777240" y="2331720"/>
            <a:ext cx="7680960" cy="82296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SENSATION</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detecting physical energy (light, sound, pressure) with sensory receptors</a:t>
            </a:r>
            <a:endParaRPr lang="en-US" sz="1600" dirty="0"/>
          </a:p>
        </p:txBody>
      </p:sp>
      <p:sp>
        <p:nvSpPr>
          <p:cNvPr id="5" name="Text 3"/>
          <p:cNvSpPr/>
          <p:nvPr/>
        </p:nvSpPr>
        <p:spPr>
          <a:xfrm>
            <a:off x="777240" y="3154680"/>
            <a:ext cx="7680960" cy="54864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TRANSDUCTION</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converting that energy into the neural signals the brain can read</a:t>
            </a:r>
            <a:endParaRPr lang="en-US" sz="1600" dirty="0"/>
          </a:p>
        </p:txBody>
      </p:sp>
      <p:sp>
        <p:nvSpPr>
          <p:cNvPr id="6" name="Text 4"/>
          <p:cNvSpPr/>
          <p:nvPr/>
        </p:nvSpPr>
        <p:spPr>
          <a:xfrm>
            <a:off x="777240" y="3794760"/>
            <a:ext cx="7680960" cy="54864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PERCEPTION</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organizing and interpreting it into something meaningful</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HINGE  ·  PHYSICAL ENERGY  →  NEURAL CODE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Every sense has a translation step</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03120"/>
          </a:xfrm>
          <a:prstGeom prst="rect">
            <a:avLst/>
          </a:prstGeom>
          <a:noFill/>
          <a:ln/>
        </p:spPr>
        <p:txBody>
          <a:bodyPr wrap="square" rtlCol="0" anchor="t"/>
          <a:lstStyle/>
          <a:p>
            <a:pPr indent="0" marL="0">
              <a:buNone/>
            </a:pPr>
            <a:r>
              <a:rPr lang="en-US" sz="1500" b="1" dirty="0">
                <a:solidFill>
                  <a:srgbClr val="E0A33E"/>
                </a:solidFill>
                <a:latin typeface="Calibri" pitchFamily="34" charset="0"/>
                <a:ea typeface="Calibri" pitchFamily="34" charset="-122"/>
                <a:cs typeface="Calibri" pitchFamily="34" charset="-120"/>
              </a:rPr>
              <a:t>VISION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Light hits the retina at the back of the eye; chemical changes fire neurons toward the brain.</a:t>
            </a:r>
            <a:endParaRPr lang="en-US" sz="15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HEARING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Sound waves bend tiny hair cells in the cochlea; the bending fires neural signals.</a:t>
            </a:r>
            <a:endParaRPr lang="en-US" sz="15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"The brain can't read light or sound — transduction is the step that translates them into firing."</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TWO DIRECTIONS OF PROCESSING</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Bottom-up  vs  Top-down</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9456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BOTTOM-UP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data-driven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Starts with the </a:t>
            </a:r>
            <a:pPr indent="0" marL="0">
              <a:buNone/>
            </a:pPr>
            <a:r>
              <a:rPr lang="en-US" sz="1500" b="1" dirty="0">
                <a:solidFill>
                  <a:srgbClr val="26235C"/>
                </a:solidFill>
                <a:latin typeface="Calibri" pitchFamily="34" charset="0"/>
                <a:ea typeface="Calibri" pitchFamily="34" charset="-122"/>
                <a:cs typeface="Calibri" pitchFamily="34" charset="-120"/>
              </a:rPr>
              <a:t>raw signal</a:t>
            </a:r>
            <a:pPr indent="0" marL="0">
              <a:buNone/>
            </a:pPr>
            <a:r>
              <a:rPr lang="en-US" sz="1500" dirty="0">
                <a:solidFill>
                  <a:srgbClr val="33324A"/>
                </a:solidFill>
                <a:latin typeface="Calibri" pitchFamily="34" charset="0"/>
                <a:ea typeface="Calibri" pitchFamily="34" charset="-122"/>
                <a:cs typeface="Calibri" pitchFamily="34" charset="-120"/>
              </a:rPr>
              <a:t> — a sudden crash grabs you purely because of the sound.</a:t>
            </a:r>
            <a:endParaRPr lang="en-US" sz="1700" dirty="0"/>
          </a:p>
        </p:txBody>
      </p:sp>
      <p:sp>
        <p:nvSpPr>
          <p:cNvPr id="7" name="Text 5"/>
          <p:cNvSpPr/>
          <p:nvPr/>
        </p:nvSpPr>
        <p:spPr>
          <a:xfrm>
            <a:off x="4937760" y="2011680"/>
            <a:ext cx="3474720" cy="2194560"/>
          </a:xfrm>
          <a:prstGeom prst="rect">
            <a:avLst/>
          </a:prstGeom>
          <a:noFill/>
          <a:ln/>
        </p:spPr>
        <p:txBody>
          <a:bodyPr wrap="square" rtlCol="0" anchor="t"/>
          <a:lstStyle/>
          <a:p>
            <a:pPr indent="0" marL="0">
              <a:buNone/>
            </a:pPr>
            <a:r>
              <a:rPr lang="en-US" sz="1700" b="1" dirty="0">
                <a:solidFill>
                  <a:srgbClr val="E0A33E"/>
                </a:solidFill>
                <a:latin typeface="Calibri" pitchFamily="34" charset="0"/>
                <a:ea typeface="Calibri" pitchFamily="34" charset="-122"/>
                <a:cs typeface="Calibri" pitchFamily="34" charset="-120"/>
              </a:rPr>
              <a:t>TOP-DOWN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knowledge-driven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Starts with what you </a:t>
            </a:r>
            <a:pPr indent="0" marL="0">
              <a:buNone/>
            </a:pPr>
            <a:r>
              <a:rPr lang="en-US" sz="1500" b="1" dirty="0">
                <a:solidFill>
                  <a:srgbClr val="26235C"/>
                </a:solidFill>
                <a:latin typeface="Calibri" pitchFamily="34" charset="0"/>
                <a:ea typeface="Calibri" pitchFamily="34" charset="-122"/>
                <a:cs typeface="Calibri" pitchFamily="34" charset="-120"/>
              </a:rPr>
              <a:t>already know</a:t>
            </a:r>
            <a:pPr indent="0" marL="0">
              <a:buNone/>
            </a:pPr>
            <a:r>
              <a:rPr lang="en-US" sz="1500" dirty="0">
                <a:solidFill>
                  <a:srgbClr val="33324A"/>
                </a:solidFill>
                <a:latin typeface="Calibri" pitchFamily="34" charset="0"/>
                <a:ea typeface="Calibri" pitchFamily="34" charset="-122"/>
                <a:cs typeface="Calibri" pitchFamily="34" charset="-120"/>
              </a:rPr>
              <a:t> — messy handwriting is easier inside a full sentence.</a:t>
            </a:r>
            <a:endParaRPr lang="en-US" sz="17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PSYCHOPHYSICS  ·  WHAT WE ACTUALLY NOTICE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Absolute  vs  Difference threshold</a:t>
            </a:r>
            <a:endParaRPr lang="en-US" sz="3000" dirty="0"/>
          </a:p>
        </p:txBody>
      </p:sp>
      <p:sp>
        <p:nvSpPr>
          <p:cNvPr id="4" name="Shape 2"/>
          <p:cNvSpPr/>
          <p:nvPr/>
        </p:nvSpPr>
        <p:spPr>
          <a:xfrm>
            <a:off x="50292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011680"/>
          </a:xfrm>
          <a:prstGeom prst="rect">
            <a:avLst/>
          </a:prstGeom>
          <a:noFill/>
          <a:ln/>
        </p:spPr>
        <p:txBody>
          <a:bodyPr wrap="square" rtlCol="0" anchor="t"/>
          <a:lstStyle/>
          <a:p>
            <a:pPr indent="0" marL="0">
              <a:buNone/>
            </a:pPr>
            <a:r>
              <a:rPr lang="en-US" sz="1600" b="1" dirty="0">
                <a:solidFill>
                  <a:srgbClr val="5B53A6"/>
                </a:solidFill>
                <a:latin typeface="Calibri" pitchFamily="34" charset="0"/>
                <a:ea typeface="Calibri" pitchFamily="34" charset="-122"/>
                <a:cs typeface="Calibri" pitchFamily="34" charset="-120"/>
              </a:rPr>
              <a:t>ABSOLUTE THRESHOLD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the smallest stimulus you can detect </a:t>
            </a:r>
            <a:pPr indent="0" marL="0">
              <a:buNone/>
            </a:pPr>
            <a:r>
              <a:rPr lang="en-US" sz="1500" b="1" dirty="0">
                <a:solidFill>
                  <a:srgbClr val="26235C"/>
                </a:solidFill>
                <a:latin typeface="Calibri" pitchFamily="34" charset="0"/>
                <a:ea typeface="Calibri" pitchFamily="34" charset="-122"/>
                <a:cs typeface="Calibri" pitchFamily="34" charset="-120"/>
              </a:rPr>
              <a:t>at all</a:t>
            </a:r>
            <a:pPr indent="0" marL="0">
              <a:buNone/>
            </a:pPr>
            <a:r>
              <a:rPr lang="en-US" sz="1500" dirty="0">
                <a:solidFill>
                  <a:srgbClr val="33324A"/>
                </a:solidFill>
                <a:latin typeface="Calibri" pitchFamily="34" charset="0"/>
                <a:ea typeface="Calibri" pitchFamily="34" charset="-122"/>
                <a:cs typeface="Calibri" pitchFamily="34" charset="-120"/>
              </a:rPr>
              <a:t> — 50% of the time.</a:t>
            </a:r>
            <a:endParaRPr lang="en-US" sz="16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DIFFERENCE THRESHOLD (JND)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the smallest </a:t>
            </a:r>
            <a:pPr indent="0" marL="0">
              <a:buNone/>
            </a:pPr>
            <a:r>
              <a:rPr lang="en-US" sz="1500" b="1" dirty="0">
                <a:solidFill>
                  <a:srgbClr val="26235C"/>
                </a:solidFill>
                <a:latin typeface="Calibri" pitchFamily="34" charset="0"/>
                <a:ea typeface="Calibri" pitchFamily="34" charset="-122"/>
                <a:cs typeface="Calibri" pitchFamily="34" charset="-120"/>
              </a:rPr>
              <a:t>change</a:t>
            </a:r>
            <a:pPr indent="0" marL="0">
              <a:buNone/>
            </a:pPr>
            <a:r>
              <a:rPr lang="en-US" sz="1500" dirty="0">
                <a:solidFill>
                  <a:srgbClr val="33324A"/>
                </a:solidFill>
                <a:latin typeface="Calibri" pitchFamily="34" charset="0"/>
                <a:ea typeface="Calibri" pitchFamily="34" charset="-122"/>
                <a:cs typeface="Calibri" pitchFamily="34" charset="-120"/>
              </a:rPr>
              <a:t> you can notice. Weber's law: it's a constant proportion of the original.</a:t>
            </a:r>
            <a:endParaRPr lang="en-US" sz="1600" dirty="0"/>
          </a:p>
        </p:txBody>
      </p:sp>
      <p:sp>
        <p:nvSpPr>
          <p:cNvPr id="8" name="Text 6"/>
          <p:cNvSpPr/>
          <p:nvPr/>
        </p:nvSpPr>
        <p:spPr>
          <a:xfrm>
            <a:off x="502920" y="429768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Detect it AT ALL  vs  detect a CHANGE. (Chatbots love to confuse these two.)</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TWO MORE  ·  AND A MYTH TO RETIRE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Adaptation fades it. Subliminal can't steer you.</a:t>
            </a:r>
            <a:endParaRPr lang="en-US" sz="3000" dirty="0"/>
          </a:p>
        </p:txBody>
      </p:sp>
      <p:sp>
        <p:nvSpPr>
          <p:cNvPr id="4" name="Shape 2"/>
          <p:cNvSpPr/>
          <p:nvPr/>
        </p:nvSpPr>
        <p:spPr>
          <a:xfrm>
            <a:off x="502920" y="1783080"/>
            <a:ext cx="8138160" cy="1143000"/>
          </a:xfrm>
          <a:prstGeom prst="roundRect">
            <a:avLst>
              <a:gd name="adj" fmla="val 7200"/>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7724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SENSORY ADAPTATION  </a:t>
            </a:r>
            <a:pPr indent="0" marL="0">
              <a:buNone/>
            </a:pPr>
            <a:r>
              <a:rPr lang="en-US" sz="1450" dirty="0">
                <a:solidFill>
                  <a:srgbClr val="33324A"/>
                </a:solidFill>
                <a:latin typeface="Calibri" pitchFamily="34" charset="0"/>
                <a:ea typeface="Calibri" pitchFamily="34" charset="-122"/>
                <a:cs typeface="Calibri" pitchFamily="34" charset="-120"/>
              </a:rPr>
              <a:t>— reduced sensitivity to a constant, unchanging stimulus. The bakery smell fades; you stop feeling your socks. (Less sensitive, never more.)</a:t>
            </a:r>
            <a:endParaRPr lang="en-US" sz="1500" dirty="0"/>
          </a:p>
        </p:txBody>
      </p:sp>
      <p:sp>
        <p:nvSpPr>
          <p:cNvPr id="6" name="Shape 4"/>
          <p:cNvSpPr/>
          <p:nvPr/>
        </p:nvSpPr>
        <p:spPr>
          <a:xfrm>
            <a:off x="502920" y="3108960"/>
            <a:ext cx="8138160" cy="1188720"/>
          </a:xfrm>
          <a:prstGeom prst="roundRect">
            <a:avLst>
              <a:gd name="adj" fmla="val 6923"/>
            </a:avLst>
          </a:prstGeom>
          <a:solidFill>
            <a:srgbClr val="EEF6F4"/>
          </a:solidFill>
          <a:ln/>
          <a:effectLst>
            <a:outerShdw sx="100000" sy="100000" kx="0" ky="0" algn="bl" rotWithShape="0" blurRad="88900" dist="38100" dir="5400000">
              <a:srgbClr val="000000">
                <a:alpha val="10000"/>
              </a:srgbClr>
            </a:outerShdw>
          </a:effectLst>
        </p:spPr>
      </p:sp>
      <p:sp>
        <p:nvSpPr>
          <p:cNvPr id="7" name="Text 5"/>
          <p:cNvSpPr/>
          <p:nvPr/>
        </p:nvSpPr>
        <p:spPr>
          <a:xfrm>
            <a:off x="777240" y="3310128"/>
            <a:ext cx="7589520" cy="82296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SUBLIMINAL = below the threshold of awareness.  </a:t>
            </a:r>
            <a:pPr indent="0" marL="0">
              <a:buNone/>
            </a:pPr>
            <a:r>
              <a:rPr lang="en-US" sz="1450" dirty="0">
                <a:solidFill>
                  <a:srgbClr val="33324A"/>
                </a:solidFill>
                <a:latin typeface="Calibri" pitchFamily="34" charset="0"/>
                <a:ea typeface="Calibri" pitchFamily="34" charset="-122"/>
                <a:cs typeface="Calibri" pitchFamily="34" charset="-120"/>
              </a:rPr>
              <a:t>Myth: hidden messages control behavior. Reality: below-threshold stimuli have weak, fleeting effects at best — no mind control.</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4864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FOLLOW THE LIGHT  ·  THE MODEL SENSE</a:t>
            </a:r>
            <a:endParaRPr lang="en-US" sz="1400" dirty="0"/>
          </a:p>
        </p:txBody>
      </p:sp>
      <p:sp>
        <p:nvSpPr>
          <p:cNvPr id="3" name="Text 1"/>
          <p:cNvSpPr/>
          <p:nvPr/>
        </p:nvSpPr>
        <p:spPr>
          <a:xfrm>
            <a:off x="548640" y="1234440"/>
            <a:ext cx="8046720" cy="822960"/>
          </a:xfrm>
          <a:prstGeom prst="rect">
            <a:avLst/>
          </a:prstGeom>
          <a:noFill/>
          <a:ln/>
        </p:spPr>
        <p:txBody>
          <a:bodyPr wrap="square" rtlCol="0" anchor="ctr"/>
          <a:lstStyle/>
          <a:p>
            <a:pPr algn="ctr" indent="0" marL="0">
              <a:buNone/>
            </a:pPr>
            <a:r>
              <a:rPr lang="en-US" sz="3300" b="1" dirty="0">
                <a:solidFill>
                  <a:srgbClr val="E0A33E"/>
                </a:solidFill>
                <a:latin typeface="Cambria" pitchFamily="34" charset="0"/>
                <a:ea typeface="Cambria" pitchFamily="34" charset="-122"/>
                <a:cs typeface="Cambria" pitchFamily="34" charset="-120"/>
              </a:rPr>
              <a:t>Cornea → Pupil/Iris → Lens → RETINA</a:t>
            </a:r>
            <a:endParaRPr lang="en-US" sz="3300" dirty="0"/>
          </a:p>
        </p:txBody>
      </p:sp>
      <p:sp>
        <p:nvSpPr>
          <p:cNvPr id="4" name="Text 2"/>
          <p:cNvSpPr/>
          <p:nvPr/>
        </p:nvSpPr>
        <p:spPr>
          <a:xfrm>
            <a:off x="548640" y="2286000"/>
            <a:ext cx="8046720" cy="548640"/>
          </a:xfrm>
          <a:prstGeom prst="rect">
            <a:avLst/>
          </a:prstGeom>
          <a:noFill/>
          <a:ln/>
        </p:spPr>
        <p:txBody>
          <a:bodyPr wrap="square" rtlCol="0" anchor="ctr"/>
          <a:lstStyle/>
          <a:p>
            <a:pPr algn="ctr" indent="0" marL="0">
              <a:buNone/>
            </a:pPr>
            <a:r>
              <a:rPr lang="en-US" sz="1600" dirty="0">
                <a:solidFill>
                  <a:srgbClr val="FFFFFF"/>
                </a:solidFill>
                <a:latin typeface="Calibri" pitchFamily="34" charset="0"/>
                <a:ea typeface="Calibri" pitchFamily="34" charset="-122"/>
                <a:cs typeface="Calibri" pitchFamily="34" charset="-120"/>
              </a:rPr>
              <a:t>The cornea bends the light, the iris sets the pupil's size, the lens focuses by changing shape (accommodation)...</a:t>
            </a:r>
            <a:endParaRPr lang="en-US" sz="1600" dirty="0"/>
          </a:p>
        </p:txBody>
      </p:sp>
      <p:sp>
        <p:nvSpPr>
          <p:cNvPr id="5" name="Text 3"/>
          <p:cNvSpPr/>
          <p:nvPr/>
        </p:nvSpPr>
        <p:spPr>
          <a:xfrm>
            <a:off x="548640" y="2971800"/>
            <a:ext cx="8046720" cy="640080"/>
          </a:xfrm>
          <a:prstGeom prst="rect">
            <a:avLst/>
          </a:prstGeom>
          <a:noFill/>
          <a:ln/>
        </p:spPr>
        <p:txBody>
          <a:bodyPr wrap="square" rtlCol="0" anchor="ctr"/>
          <a:lstStyle/>
          <a:p>
            <a:pPr algn="ctr" indent="0" marL="0">
              <a:buNone/>
            </a:pPr>
            <a:r>
              <a:rPr lang="en-US" sz="1600" dirty="0">
                <a:solidFill>
                  <a:srgbClr val="FFFFFF"/>
                </a:solidFill>
                <a:latin typeface="Calibri" pitchFamily="34" charset="0"/>
                <a:ea typeface="Calibri" pitchFamily="34" charset="-122"/>
                <a:cs typeface="Calibri" pitchFamily="34" charset="-120"/>
              </a:rPr>
              <a:t>...and at the RETINA, transduction begins — light becomes neural signals. The eye senses; the brain perceives.</a:t>
            </a:r>
            <a:endParaRPr lang="en-US" sz="1600" dirty="0"/>
          </a:p>
        </p:txBody>
      </p:sp>
      <p:sp>
        <p:nvSpPr>
          <p:cNvPr id="6" name="Text 4"/>
          <p:cNvSpPr/>
          <p:nvPr/>
        </p:nvSpPr>
        <p:spPr>
          <a:xfrm>
            <a:off x="548640" y="3794760"/>
            <a:ext cx="8046720" cy="457200"/>
          </a:xfrm>
          <a:prstGeom prst="rect">
            <a:avLst/>
          </a:prstGeom>
          <a:noFill/>
          <a:ln/>
        </p:spPr>
        <p:txBody>
          <a:bodyPr wrap="square" rtlCol="0" anchor="ctr"/>
          <a:lstStyle/>
          <a:p>
            <a:pPr algn="ctr" indent="0" marL="0">
              <a:buNone/>
            </a:pPr>
            <a:r>
              <a:rPr lang="en-US" sz="1350" i="1" dirty="0">
                <a:solidFill>
                  <a:srgbClr val="CFCBEC"/>
                </a:solidFill>
                <a:latin typeface="Calibri" pitchFamily="34" charset="0"/>
                <a:ea typeface="Calibri" pitchFamily="34" charset="-122"/>
                <a:cs typeface="Calibri" pitchFamily="34" charset="-120"/>
              </a:rPr>
              <a:t>Signals exit on the optic nerve. Where it leaves, there are no receptors — that's your blind spot.</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INSIDE THE RETINA  ·  TWO RECEPTOR TYPES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Rods  vs  Cones</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9456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RODS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dim light · periphery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Built for </a:t>
            </a:r>
            <a:pPr indent="0" marL="0">
              <a:buNone/>
            </a:pPr>
            <a:r>
              <a:rPr lang="en-US" sz="1500" b="1" dirty="0">
                <a:solidFill>
                  <a:srgbClr val="26235C"/>
                </a:solidFill>
                <a:latin typeface="Calibri" pitchFamily="34" charset="0"/>
                <a:ea typeface="Calibri" pitchFamily="34" charset="-122"/>
                <a:cs typeface="Calibri" pitchFamily="34" charset="-120"/>
              </a:rPr>
              <a:t>night and the edges</a:t>
            </a:r>
            <a:pPr indent="0" marL="0">
              <a:buNone/>
            </a:pPr>
            <a:r>
              <a:rPr lang="en-US" sz="1500" dirty="0">
                <a:solidFill>
                  <a:srgbClr val="33324A"/>
                </a:solidFill>
                <a:latin typeface="Calibri" pitchFamily="34" charset="0"/>
                <a:ea typeface="Calibri" pitchFamily="34" charset="-122"/>
                <a:cs typeface="Calibri" pitchFamily="34" charset="-120"/>
              </a:rPr>
              <a:t> of your view. Black-and-white only — no color, no fine detail.</a:t>
            </a:r>
            <a:endParaRPr lang="en-US" sz="1700" dirty="0"/>
          </a:p>
        </p:txBody>
      </p:sp>
      <p:sp>
        <p:nvSpPr>
          <p:cNvPr id="7" name="Text 5"/>
          <p:cNvSpPr/>
          <p:nvPr/>
        </p:nvSpPr>
        <p:spPr>
          <a:xfrm>
            <a:off x="4937760" y="2011680"/>
            <a:ext cx="3474720" cy="2194560"/>
          </a:xfrm>
          <a:prstGeom prst="rect">
            <a:avLst/>
          </a:prstGeom>
          <a:noFill/>
          <a:ln/>
        </p:spPr>
        <p:txBody>
          <a:bodyPr wrap="square" rtlCol="0" anchor="t"/>
          <a:lstStyle/>
          <a:p>
            <a:pPr indent="0" marL="0">
              <a:buNone/>
            </a:pPr>
            <a:r>
              <a:rPr lang="en-US" sz="1700" b="1" dirty="0">
                <a:solidFill>
                  <a:srgbClr val="E0A33E"/>
                </a:solidFill>
                <a:latin typeface="Calibri" pitchFamily="34" charset="0"/>
                <a:ea typeface="Calibri" pitchFamily="34" charset="-122"/>
                <a:cs typeface="Calibri" pitchFamily="34" charset="-120"/>
              </a:rPr>
              <a:t>CONES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color &amp; detail · the fovea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Handle </a:t>
            </a:r>
            <a:pPr indent="0" marL="0">
              <a:buNone/>
            </a:pPr>
            <a:r>
              <a:rPr lang="en-US" sz="1500" b="1" dirty="0">
                <a:solidFill>
                  <a:srgbClr val="26235C"/>
                </a:solidFill>
                <a:latin typeface="Calibri" pitchFamily="34" charset="0"/>
                <a:ea typeface="Calibri" pitchFamily="34" charset="-122"/>
                <a:cs typeface="Calibri" pitchFamily="34" charset="-120"/>
              </a:rPr>
              <a:t>color and sharp detail</a:t>
            </a:r>
            <a:pPr indent="0" marL="0">
              <a:buNone/>
            </a:pPr>
            <a:r>
              <a:rPr lang="en-US" sz="1500" dirty="0">
                <a:solidFill>
                  <a:srgbClr val="33324A"/>
                </a:solidFill>
                <a:latin typeface="Calibri" pitchFamily="34" charset="0"/>
                <a:ea typeface="Calibri" pitchFamily="34" charset="-122"/>
                <a:cs typeface="Calibri" pitchFamily="34" charset="-120"/>
              </a:rPr>
              <a:t>, concentrated where you aim your gaze. Need good light.</a:t>
            </a:r>
            <a:endParaRPr lang="en-US" sz="17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"C for Cones, C for Color."  Faint star? Look slightly to the side and your rods catch it.</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4</dc:title>
  <dc:subject>PptxGenJS Presentation</dc:subject>
  <dc:creator>Prof. Bennett</dc:creator>
  <cp:lastModifiedBy>Prof. Bennett</cp:lastModifiedBy>
  <cp:revision>1</cp:revision>
  <dcterms:created xsi:type="dcterms:W3CDTF">2026-06-26T16:32:57Z</dcterms:created>
  <dcterms:modified xsi:type="dcterms:W3CDTF">2026-06-26T16:32:57Z</dcterms:modified>
</cp:coreProperties>
</file>