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notesMasterIdLst>
    <p:notesMasterId r:id="rId17"/>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esProps" Target="presProps.xml"/><Relationship Id="rId19" Type="http://schemas.openxmlformats.org/officeDocument/2006/relationships/viewProps" Target="viewProps.xml"/><Relationship Id="rId20" Type="http://schemas.openxmlformats.org/officeDocument/2006/relationships/theme" Target="theme/theme1.xml"/><Relationship Id="rId21"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back to Introduction to Psychology. This is Week 5 — Consciousness. We pick up right where perception left off: last week your brain built your experience of the world; this week we watch that same brain change state — cycling through sleep, dreaming, and altered awareness. Here's the whole week in one line. You think of sleep as the lights going off, but the brain that produced your last falling jolt, and the brain that left you groggy after a deep nap, were doing very different things — and during REM the brain fires almost as hard as it does right now. Sleep isn't off; it's a guided tour through distinct states, on a schedule, every night. By Friday you'll define consciousness, explain the 24-hour clock that runs your sleep, walk one full sleep cycle stage by stage, compare why-we-dream theories, and sort the three drug families by what they do to the nervous system. One housekeeping note: we'll discuss alcohol and other drugs this week, conceptually and without drama. If any of it is close to home, the campus counseling center is confidential and a good first stop.</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Last block we found the stage where dreams live — REM, brain ablaze, body still. Now the harder question: why do we dream? Three serious answers, and they don't fully agree. FREUD'S WISH-FULFILLMENT, the psychodynamic view: dreams are disguised expressions of unconscious wishes. Freud split a dream into its manifest content — the storyline you actually remember — and its latent content — the hidden underlying meaning, with 'dream-work' disguising one as the other. Historically huge, scientifically hard to test, but it gave us the manifest-versus-latent vocabulary. ACTIVATION-SYNTHESIS, the biological view: during REM the brainstem fires more or less random neural signals, and the higher brain, trying to make sense of the noise, weaves it into a story — so the plot is after-the-fact narration of random activation. INFORMATION-PROCESSING, the cognitive view: dreaming reflects the brain sorting and filing the day, consolidating memories and processing emotion, which is why dreams recycle recent events and worries. Worked contrast: you dream you're lost at your old high school. Freud hunts for a latent wish; activation-synthesis says your cortex grabbed a familiar script to explain brainstem noise; information-processing says you're stressed about an exam and re-filing it. Land it: these sit at different levels of analysis, and they're not all mutually exclusive — modern science leans biological and information-processing, while Freud's terms survive.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Two misconceptions to retire this week, plus a quick one in passing. First: 'the brain shuts off when we sleep.' Wrong — the sleeping brain is intensely active, especially in REM, where the EEG nearly matches the waking brain. Sleep is organized work — consolidating memories, repairing the body — not an off switch. Asleep is not unplugged. Second, the one almost everyone gets backwards: 'alcohol is a stimulant — it gets the party going.' Alcohol is a DEPRESSANT; it slows the nervous system. The early buzz is lowered inhibition — the brakes coming off — not stimulation; as the dose rises, the depressant reality shows up as slowed reactions, slurred speech, and sedation. Loosened, not energized. And one more to name quickly: 'everyone needs exactly 8 hours.' Sleep need varies by person and especially by age — newborns sleep enormously, teens biologically need more and later, healthy adults run roughly seven to nine. Eight is a rough average, not a law. DO a quick think-pair-share here: give them six one-liners and have them vote which stage or concept each points to, watching for the deep-versus-dreaming swap.</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We've been touring states the brain produces on its own. Drugs are chemicals that alter that state by changing how neurons signal — and the whole topic gets clearer the moment you sort drugs into three families by what they do to the nervous system. DEPRESSANTS slow nervous-system activity — calm, sedation, slowed reactions; the everyday example is alcohol. Brakes on. STIMULANTS speed nervous-system activity up — alertness, faster heart rate, energy; the everyday examples are caffeine and nicotine. Gas pedal. HALLUCINOGENS distort perception and can produce sensory experiences without external input. Reality bent. The single most useful habit for this whole topic is to ask one question first about any drug: which way does it push the nervous system — slow, speed, or distort? Name the family, and most of the confusion clears. One support note, said plainly: if any of this is part of your life or a friend's, the campus counseling center is confidential and free to students — reaching out is a strength, not a last resort. Next slide watches a depressant and a stimulant act on the same nervous system, and defines the core terms.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Watch what a depressant and a stimulant do to the same nervous system. Give the body a DEPRESSANT like alcohol and neural activity slows: reactions lag, speech slurs, coordination drops, and past the early loosened buzz the person gets sedated — and remember, that early buzz is disinhibition, the brakes coming off, not stimulation. Give the body a STIMULANT like caffeine and activity speeds up: heart rate rises, attention sharpens, sleep gets pushed away. Same brain, opposite directions — one eases off the gas, the other floors it. That contrast IS the organizing idea. Now the three core terms that go with any drug family, and students blur them constantly, so define them cleanly. TOLERANCE: over repeated use it takes more of the drug to get the same effect, because the body adapts. DEPENDENCE: the body and brain come to rely on the drug to function normally. WITHDRAWAL: the unpleasant physical and psychological symptoms when a dependent person stops. And addiction — compulsive use despite harm — describes a real, treatable condition, not a moral failing. Keep this matter-of-fact; surface the campus counseling center again if it feels needed. We'll also touch sleep disorders and hypnosis briefly in class — night terrors come out of deep NREM-3, not REM, and hypnosis is heightened suggestibility, not mind-control.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the move that defines how you'll use AI in this course: you verify, you don't consume. DO: have students paste one of these to an approved chatbot — Gemini, Claude, or ChatGPT — either 'What happens to the brain and body during REM sleep?' or 'Is alcohol a stimulant or a depressant?' Then check the answer against today's lecture. Models sometimes mislabel REM — calling it the deepest sleep, when depth is NREM-3, or forgetting that in REM the body's voluntary muscles are essentially paralyzed while the brain is highly active. And on the drug question, a model may slip into the common error and call alcohol a stimulant, or blur the depressant-versus-stimulant line. The point isn't to dunk on the model; it's the working relationship — the tool drafts, you judge. That's exactly how the weekly Lecture Tutorial works. You'll catch the model, not trust it — and these two questions are perfect tests because the right answers are crisp and the common mistakes are predictable.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land the week. It reduces to four things you can now do with any claim about sleep, dreams, or drugs. The CLOCK: a roughly 24-hour circadian rhythm, run by the SCN and reset by light and melatonin — the reason jet lag and teen sleep schedules happen. The CYCLE: a night runs in ~90-minute passes through NREM-1, 2, 3, and REM, with deep sleep restorative and REM the active dreamer — and the brain never shuts off. DREAMS: three theories — Freud's wish-fulfillment, activation-synthesis, and information-processing — at different levels of analysis. And the DRUG FAMILIES: depressants slow, stimulants speed, hallucinogens distort, plus tolerance, dependence, and withdrawal. Here's the graded work. Lecture Tutorial 5 with an approved chatbot — submit the share link, about 30 to 45 minutes. Quiz 5 covers all four pieces. Discussion 5, 'What Are Dreams For?', asks you to take a stand on the meaning of dreams and whether we undervalue sleep. And Assignment 5, 'A Night in the Brain,' is AI-coached and self-scored. Tease next week: we keep saying the brain learns — sleep even files what we learned. Next week is how learning happens in the first place — dogs, bells, rewards, and why a slot machine and a pop quiz are built on the same principle. And one last time: if anything this week was close to home, the campus counseling center is there for you.</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Open with two quick shows of hands. Who has had that falling sensation that jolts you awake just as you drift off? Who has woken from a deep nap groggier and more confused than before they lay down? Most hands go up for both. Here's the strange part: you think of sleep as the lights going off, but the brain that produced that falling jolt and the brain that left you foggy after a nap were doing very different things at those two moments — and during one stage of sleep, REM, the brain is firing almost as hard as it is right now. Sleep isn't off. It's a tour through several distinct states, on a schedule, every night. Write the promise on the board: by Friday you'll define consciousness, explain the 24-hour clock that runs your sleep, walk one full sleep cycle stage by stage, compare the big theories of why we dream, and sort the three drug families by what they do to the nervous system. The memory hook: consciousness isn't a light switch — it's a dimmer, and it's almost never all the way off.</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define the word the whole week turns on. CONSCIOUSNESS is our awareness of ourselves and our environment. The key idea is that it is NOT all-or-nothing — it runs along a continuum, from fully alert, through drowsy and daydreaming, all the way down into the stages of sleep. And a huge amount of mental work is nonconscious: your brain regulates your breathing, processes the meaning of these words, and primes memories without you ever deciding to. Memory hook: consciousness is a dimmer, not a switch. DO: ask the class to place a few states on the dimmer — wide awake, zoning out in a lecture, on the edge of sleep, deep sleep. Point out you were sensing your socks the whole class but not consciously perceiving them until I said so — that's the difference between what reaches awareness and what doesn't. This continuum is why 'the brain shuts off when we sleep' is wrong before we even get to the stages.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Sleep runs on a clock — a roughly 24-hour clock called the CIRCADIAN RHYTHM, from the Latin circa diem, about a day. It governs not just sleep and waking but body temperature and alertness, and it keeps running even without clocks or sunlight. The master timekeeper is the SUPRACHIASMATIC NUCLEUS, the SCN, a small cluster of cells in the hypothalamus. The main signal that resets it is LIGHT: light hitting the retina tells the SCN it's daytime. As darkness falls, the SCN signals the pineal gland to release MELATONIN, the hormone that nudges the body toward sleep; morning light suppresses melatonin and you wake. So the cycle is: light in the morning suppresses melatonin and you're alert; darkness at night raises melatonin and you get sleepy. Tie it to their lives: this is why staring at a bright phone at 1 a.m. — light when your body expects dark — works against you. Next slide makes the clock concrete with jet lag.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Here's the circadian clock made concrete — jet lag, in one breath. You fly from California to Paris, nine time zones east. Your SCN is still keeping California time, so at 11 p.m. Paris time your internal clock insists it's 2 in the afternoon and pumps out alertness, not melatonin. For several days you're wired at night and wrecked at noon — until morning light in Paris gradually drags the SCN onto the new schedule, only about an hour a day. Land the line: jet lag isn't weakness, it's your suprachiasmatic nucleus refusing to update its clock as fast as the airplane did. Then tie it to the room. During adolescence and the early twenties the circadian clock naturally runs later, so 'just go to bed earlier' fights your biology, and an 8 a.m. class collides with a brain that's still in biological night. Shift workers — nurses, warehouse staff — face that same mismatch year-round. DO: ask who in the room is a night owl by nature versus by habit; the clock is partly built in.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 remember one number about sleep, remember about ninety minutes — that's roughly one full sleep cycle. A night of sleep is not one flat thing; you descend through the stages and climb back up, over and over. One pass goes NREM-1, into 2, down into deep 3, back up to 2, and then into REM — and then the whole cycle repeats, four or five times a night. Two consequences to flag now. First, the shape of the night changes: as the hours pass, deep NREM-3 sleep shrinks and REM periods get longer, which is why your longest, most vivid dreams come in the early-morning hours. Second — and this matters for the assignment — losing the last few hours of sleep costs you disproportionately much of your REM. A sleep lab can actually see these stages on an EEG by the brain waves, which is how we know all this. Next slide: the four stages, one at a time.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the four stages, in the order you pass through them. NREM-1 is the light, drifting doorway into sleep — the hypnagogic state. This is where that falling sensation, the hypnic jerk, can happen, and brief dreamlike images; you're easy to wake and it lasts only minutes. NREM-2 is true sleep — you're clearly under now, and the EEG shows brief bursts called sleep spindles. You spend more of your night in NREM-2 than anywhere else. NREM-3 is the deepest, most restorative slow-wave sleep, marked by big slow delta waves; you're very hard to wake, and if someone shakes you awake here you're groggy and disoriented. This is when the body does much of its physical repair and growth. Then REM — rapid eye movement — where the eyes dart under the lids, the brain lights up almost like waking, and vivid, story-like dreams happen. It's nicknamed paradoxical sleep because the brain is so active while the body's voluntary muscles are essentially paralyzed, so you don't act out your dreams. Memory hook: one, two, three, REM — three is the deepest, REM is the dreamer.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are the two stages everyone confuses, so let's hold them side by side, because they're nearly opposite. NREM-3 is DEEP sleep: large, slow delta waves, the deepest and most physically restorative sleep, the one you're hardest to wake from and groggiest if someone pulls you out of it. REM is DREAMING sleep: the brain is highly active, the EEG looks almost like the waking brain, vivid story-like dreams play out — and yet the body's voluntary muscles are essentially paralyzed, which is why it's called paradoxical. So 'deepest' and 'most active' are two different stages, almost at opposite ends. This is exactly the swap to watch for: people say 'REM is your deepest sleep' — it isn't. Depth lives in NREM-3; vivid dreaming and brain activity live in REM. DO: this is also the signature AI-critique trap of the week — we'll test later whether a chatbot keeps REM and deep sleep straight. Flag it now so they're listening for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why do we sleep at all — why spend a third of our lives doing it? Three big jobs. REPAIR: the body and brain recover, and growth hormone is released during deep NREM-3 sleep. CONSOLIDATE: this is the big one for students — memory consolidation, where sleep moves the day's learning from fragile short-term storage into durable long-term memory. That's the lever behind the all-nighter problem we'll hit in the assignment: skip the sleep and the studying never gets filed. CLEAN UP: sleep clears metabolic byproducts that accumulate in the brain while you're awake. And the flip side — sleep deprivation — has real, measurable costs: worse attention and reaction time, lower mood and emotional control, a weakened immune response, and impaired learning, because the consolidation step never happened. DO: ask the room when they last felt the attention-and-mood cost of a short night — everyone has a story. Sleep is not wasted time; it's the night shift your brain can't run without.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26235C"/>
        </a:solidFill>
      </p:bgPr>
    </p:bg>
    <p:spTree>
      <p:nvGrpSpPr>
        <p:cNvPr id="1" name=""/>
        <p:cNvGrpSpPr/>
        <p:nvPr/>
      </p:nvGrpSpPr>
      <p:grpSpPr>
        <a:xfrm>
          <a:off x="0" y="0"/>
          <a:ext cx="0" cy="0"/>
          <a:chOff x="0" y="0"/>
          <a:chExt cx="0" cy="0"/>
        </a:xfrm>
      </p:grpSpPr>
      <p:sp>
        <p:nvSpPr>
          <p:cNvPr id="2" name="Text 0"/>
          <p:cNvSpPr/>
          <p:nvPr/>
        </p:nvSpPr>
        <p:spPr>
          <a:xfrm>
            <a:off x="548640" y="960120"/>
            <a:ext cx="8046720" cy="365760"/>
          </a:xfrm>
          <a:prstGeom prst="rect">
            <a:avLst/>
          </a:prstGeom>
          <a:noFill/>
          <a:ln/>
        </p:spPr>
        <p:txBody>
          <a:bodyPr wrap="square" rtlCol="0" anchor="ctr"/>
          <a:lstStyle/>
          <a:p>
            <a:pPr indent="0" marL="0">
              <a:buNone/>
            </a:pPr>
            <a:r>
              <a:rPr lang="en-US" sz="1400" spc="200" kern="0" dirty="0">
                <a:solidFill>
                  <a:srgbClr val="CFCBEC"/>
                </a:solidFill>
                <a:latin typeface="Calibri" pitchFamily="34" charset="0"/>
                <a:ea typeface="Calibri" pitchFamily="34" charset="-122"/>
                <a:cs typeface="Calibri" pitchFamily="34" charset="-120"/>
              </a:rPr>
              <a:t>INTRODUCTION TO PSYCHOLOGY  ·  PSYC 1  ·  WEEK 5</a:t>
            </a:r>
            <a:endParaRPr lang="en-US" sz="1400" dirty="0"/>
          </a:p>
        </p:txBody>
      </p:sp>
      <p:sp>
        <p:nvSpPr>
          <p:cNvPr id="3" name="Text 1"/>
          <p:cNvSpPr/>
          <p:nvPr/>
        </p:nvSpPr>
        <p:spPr>
          <a:xfrm>
            <a:off x="548640" y="1417320"/>
            <a:ext cx="8046720" cy="1005840"/>
          </a:xfrm>
          <a:prstGeom prst="rect">
            <a:avLst/>
          </a:prstGeom>
          <a:noFill/>
          <a:ln/>
        </p:spPr>
        <p:txBody>
          <a:bodyPr wrap="square" rtlCol="0" anchor="ctr"/>
          <a:lstStyle/>
          <a:p>
            <a:pPr indent="0" marL="0">
              <a:buNone/>
            </a:pPr>
            <a:r>
              <a:rPr lang="en-US" sz="4600" b="1" dirty="0">
                <a:solidFill>
                  <a:srgbClr val="FFFFFF"/>
                </a:solidFill>
                <a:latin typeface="Cambria" pitchFamily="34" charset="0"/>
                <a:ea typeface="Cambria" pitchFamily="34" charset="-122"/>
                <a:cs typeface="Cambria" pitchFamily="34" charset="-120"/>
              </a:rPr>
              <a:t>Consciousness</a:t>
            </a:r>
            <a:endParaRPr lang="en-US" sz="4600" dirty="0"/>
          </a:p>
        </p:txBody>
      </p:sp>
      <p:sp>
        <p:nvSpPr>
          <p:cNvPr id="4" name="Text 2"/>
          <p:cNvSpPr/>
          <p:nvPr/>
        </p:nvSpPr>
        <p:spPr>
          <a:xfrm>
            <a:off x="548640" y="2697480"/>
            <a:ext cx="7772400" cy="822960"/>
          </a:xfrm>
          <a:prstGeom prst="rect">
            <a:avLst/>
          </a:prstGeom>
          <a:noFill/>
          <a:ln/>
        </p:spPr>
        <p:txBody>
          <a:bodyPr wrap="square" rtlCol="0" anchor="ctr"/>
          <a:lstStyle/>
          <a:p>
            <a:pPr indent="0" marL="0">
              <a:buNone/>
            </a:pPr>
            <a:r>
              <a:rPr lang="en-US" sz="1800" i="1" dirty="0">
                <a:solidFill>
                  <a:srgbClr val="E0A33E"/>
                </a:solidFill>
                <a:latin typeface="Calibri" pitchFamily="34" charset="0"/>
                <a:ea typeface="Calibri" pitchFamily="34" charset="-122"/>
                <a:cs typeface="Calibri" pitchFamily="34" charset="-120"/>
              </a:rPr>
              <a:t>You spend a third of your life asleep — and your brain almost never switches off. Sleep, dreams, and altered states.</a:t>
            </a:r>
            <a:endParaRPr lang="en-US" sz="1800" dirty="0"/>
          </a:p>
        </p:txBody>
      </p:sp>
      <p:sp>
        <p:nvSpPr>
          <p:cNvPr id="5" name="Text 3"/>
          <p:cNvSpPr/>
          <p:nvPr/>
        </p:nvSpPr>
        <p:spPr>
          <a:xfrm>
            <a:off x="548640" y="4114800"/>
            <a:ext cx="8046720" cy="320040"/>
          </a:xfrm>
          <a:prstGeom prst="rect">
            <a:avLst/>
          </a:prstGeom>
          <a:noFill/>
          <a:ln/>
        </p:spPr>
        <p:txBody>
          <a:bodyPr wrap="square" rtlCol="0" anchor="ctr"/>
          <a:lstStyle/>
          <a:p>
            <a:pPr indent="0" marL="0">
              <a:buNone/>
            </a:pPr>
            <a:r>
              <a:rPr lang="en-US" sz="1300" dirty="0">
                <a:solidFill>
                  <a:srgbClr val="CFCBEC"/>
                </a:solidFill>
                <a:latin typeface="Calibri" pitchFamily="34" charset="0"/>
                <a:ea typeface="Calibri" pitchFamily="34" charset="-122"/>
                <a:cs typeface="Calibri" pitchFamily="34" charset="-120"/>
              </a:rPr>
              <a:t>Silver Oak University  ·  Department of Psychology</a:t>
            </a:r>
            <a:endParaRPr lang="en-US" sz="1300" dirty="0"/>
          </a:p>
        </p:txBody>
      </p:sp>
      <p:sp>
        <p:nvSpPr>
          <p:cNvPr id="6" name="Text 4"/>
          <p:cNvSpPr/>
          <p:nvPr/>
        </p:nvSpPr>
        <p:spPr>
          <a:xfrm>
            <a:off x="548640" y="4434840"/>
            <a:ext cx="8046720" cy="274320"/>
          </a:xfrm>
          <a:prstGeom prst="rect">
            <a:avLst/>
          </a:prstGeom>
          <a:noFill/>
          <a:ln/>
        </p:spPr>
        <p:txBody>
          <a:bodyPr wrap="square" rtlCol="0" anchor="ctr"/>
          <a:lstStyle/>
          <a:p>
            <a:pPr indent="0" marL="0">
              <a:buNone/>
            </a:pPr>
            <a:r>
              <a:rPr lang="en-US" sz="1050" dirty="0">
                <a:solidFill>
                  <a:srgbClr val="8E8BB6"/>
                </a:solidFill>
                <a:latin typeface="Calibri" pitchFamily="34" charset="0"/>
                <a:ea typeface="Calibri" pitchFamily="34" charset="-122"/>
                <a:cs typeface="Calibri" pitchFamily="34" charset="-120"/>
              </a:rPr>
              <a:t>~ Prof. Bennett's edition  ·  Fall 2026  ·  built with thecoursemaker.com</a:t>
            </a:r>
            <a:endParaRPr lang="en-US" sz="10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WHY WE DREAM  ·  THREE SERIOUS ANSWERS</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Same dream, three explanations</a:t>
            </a:r>
            <a:endParaRPr lang="en-US" sz="3000" dirty="0"/>
          </a:p>
        </p:txBody>
      </p:sp>
      <p:sp>
        <p:nvSpPr>
          <p:cNvPr id="4" name="Text 2"/>
          <p:cNvSpPr/>
          <p:nvPr/>
        </p:nvSpPr>
        <p:spPr>
          <a:xfrm>
            <a:off x="640080" y="1828800"/>
            <a:ext cx="7955280" cy="777240"/>
          </a:xfrm>
          <a:prstGeom prst="rect">
            <a:avLst/>
          </a:prstGeom>
          <a:noFill/>
          <a:ln/>
        </p:spPr>
        <p:txBody>
          <a:bodyPr wrap="square" rtlCol="0" anchor="t"/>
          <a:lstStyle/>
          <a:p>
            <a:pPr indent="0" marL="0">
              <a:buNone/>
            </a:pPr>
            <a:r>
              <a:rPr lang="en-US" sz="1450" b="1" dirty="0">
                <a:solidFill>
                  <a:srgbClr val="E0A33E"/>
                </a:solidFill>
                <a:latin typeface="Calibri" pitchFamily="34" charset="0"/>
                <a:ea typeface="Calibri" pitchFamily="34" charset="-122"/>
                <a:cs typeface="Calibri" pitchFamily="34" charset="-120"/>
              </a:rPr>
              <a:t>FREUD · WISH-FULFILLMENT
</a:t>
            </a:r>
            <a:endParaRPr lang="en-US" sz="1450" dirty="0"/>
          </a:p>
          <a:p>
            <a:pPr indent="0" marL="0">
              <a:buNone/>
            </a:pPr>
            <a:r>
              <a:rPr lang="en-US" sz="1350" dirty="0">
                <a:solidFill>
                  <a:srgbClr val="33324A"/>
                </a:solidFill>
                <a:latin typeface="Calibri" pitchFamily="34" charset="0"/>
                <a:ea typeface="Calibri" pitchFamily="34" charset="-122"/>
                <a:cs typeface="Calibri" pitchFamily="34" charset="-120"/>
              </a:rPr>
              <a:t>disguised unconscious wishes — manifest content (the story) hides latent content (the meaning)</a:t>
            </a:r>
            <a:endParaRPr lang="en-US" sz="1450" dirty="0"/>
          </a:p>
        </p:txBody>
      </p:sp>
      <p:sp>
        <p:nvSpPr>
          <p:cNvPr id="5" name="Text 3"/>
          <p:cNvSpPr/>
          <p:nvPr/>
        </p:nvSpPr>
        <p:spPr>
          <a:xfrm>
            <a:off x="640080" y="2670048"/>
            <a:ext cx="7955280" cy="777240"/>
          </a:xfrm>
          <a:prstGeom prst="rect">
            <a:avLst/>
          </a:prstGeom>
          <a:noFill/>
          <a:ln/>
        </p:spPr>
        <p:txBody>
          <a:bodyPr wrap="square" rtlCol="0" anchor="t"/>
          <a:lstStyle/>
          <a:p>
            <a:pPr indent="0" marL="0">
              <a:buNone/>
            </a:pPr>
            <a:r>
              <a:rPr lang="en-US" sz="1450" b="1" dirty="0">
                <a:solidFill>
                  <a:srgbClr val="5B53A6"/>
                </a:solidFill>
                <a:latin typeface="Calibri" pitchFamily="34" charset="0"/>
                <a:ea typeface="Calibri" pitchFamily="34" charset="-122"/>
                <a:cs typeface="Calibri" pitchFamily="34" charset="-120"/>
              </a:rPr>
              <a:t>ACTIVATION-SYNTHESIS
</a:t>
            </a:r>
            <a:endParaRPr lang="en-US" sz="1450" dirty="0"/>
          </a:p>
          <a:p>
            <a:pPr indent="0" marL="0">
              <a:buNone/>
            </a:pPr>
            <a:r>
              <a:rPr lang="en-US" sz="1350" dirty="0">
                <a:solidFill>
                  <a:srgbClr val="33324A"/>
                </a:solidFill>
                <a:latin typeface="Calibri" pitchFamily="34" charset="0"/>
                <a:ea typeface="Calibri" pitchFamily="34" charset="-122"/>
                <a:cs typeface="Calibri" pitchFamily="34" charset="-120"/>
              </a:rPr>
              <a:t>the brainstem fires roughly random REM signals; the brain weaves them into a story</a:t>
            </a:r>
            <a:endParaRPr lang="en-US" sz="1450" dirty="0"/>
          </a:p>
        </p:txBody>
      </p:sp>
      <p:sp>
        <p:nvSpPr>
          <p:cNvPr id="6" name="Text 4"/>
          <p:cNvSpPr/>
          <p:nvPr/>
        </p:nvSpPr>
        <p:spPr>
          <a:xfrm>
            <a:off x="640080" y="3511296"/>
            <a:ext cx="7955280" cy="777240"/>
          </a:xfrm>
          <a:prstGeom prst="rect">
            <a:avLst/>
          </a:prstGeom>
          <a:noFill/>
          <a:ln/>
        </p:spPr>
        <p:txBody>
          <a:bodyPr wrap="square" rtlCol="0" anchor="t"/>
          <a:lstStyle/>
          <a:p>
            <a:pPr indent="0" marL="0">
              <a:buNone/>
            </a:pPr>
            <a:r>
              <a:rPr lang="en-US" sz="1450" b="1" dirty="0">
                <a:solidFill>
                  <a:srgbClr val="2F8F86"/>
                </a:solidFill>
                <a:latin typeface="Calibri" pitchFamily="34" charset="0"/>
                <a:ea typeface="Calibri" pitchFamily="34" charset="-122"/>
                <a:cs typeface="Calibri" pitchFamily="34" charset="-120"/>
              </a:rPr>
              <a:t>INFORMATION-PROCESSING
</a:t>
            </a:r>
            <a:endParaRPr lang="en-US" sz="1450" dirty="0"/>
          </a:p>
          <a:p>
            <a:pPr indent="0" marL="0">
              <a:buNone/>
            </a:pPr>
            <a:r>
              <a:rPr lang="en-US" sz="1350" dirty="0">
                <a:solidFill>
                  <a:srgbClr val="33324A"/>
                </a:solidFill>
                <a:latin typeface="Calibri" pitchFamily="34" charset="0"/>
                <a:ea typeface="Calibri" pitchFamily="34" charset="-122"/>
                <a:cs typeface="Calibri" pitchFamily="34" charset="-120"/>
              </a:rPr>
              <a:t>dreaming reflects the brain filing the day — consolidating memory and emotion</a:t>
            </a:r>
            <a:endParaRPr lang="en-US" sz="1450" dirty="0"/>
          </a:p>
        </p:txBody>
      </p:sp>
      <p:sp>
        <p:nvSpPr>
          <p:cNvPr id="7" name="Text 5"/>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10</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TWO TRAPS TO RETIRE THIS WEEK</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What 'everyone knows' gets wrong</a:t>
            </a:r>
            <a:endParaRPr lang="en-US" sz="3000" dirty="0"/>
          </a:p>
        </p:txBody>
      </p:sp>
      <p:sp>
        <p:nvSpPr>
          <p:cNvPr id="4" name="Shape 2"/>
          <p:cNvSpPr/>
          <p:nvPr/>
        </p:nvSpPr>
        <p:spPr>
          <a:xfrm>
            <a:off x="502920" y="1737360"/>
            <a:ext cx="8138160" cy="1143000"/>
          </a:xfrm>
          <a:prstGeom prst="roundRect">
            <a:avLst>
              <a:gd name="adj" fmla="val 7200"/>
            </a:avLst>
          </a:prstGeom>
          <a:solidFill>
            <a:srgbClr val="EEF6F4"/>
          </a:solidFill>
          <a:ln/>
          <a:effectLst>
            <a:outerShdw sx="100000" sy="100000" kx="0" ky="0" algn="bl" rotWithShape="0" blurRad="88900" dist="38100" dir="5400000">
              <a:srgbClr val="000000">
                <a:alpha val="10000"/>
              </a:srgbClr>
            </a:outerShdw>
          </a:effectLst>
        </p:spPr>
      </p:sp>
      <p:sp>
        <p:nvSpPr>
          <p:cNvPr id="5" name="Text 3"/>
          <p:cNvSpPr/>
          <p:nvPr/>
        </p:nvSpPr>
        <p:spPr>
          <a:xfrm>
            <a:off x="777240" y="1938528"/>
            <a:ext cx="7589520" cy="731520"/>
          </a:xfrm>
          <a:prstGeom prst="rect">
            <a:avLst/>
          </a:prstGeom>
          <a:noFill/>
          <a:ln/>
        </p:spPr>
        <p:txBody>
          <a:bodyPr wrap="square" rtlCol="0" anchor="ctr"/>
          <a:lstStyle/>
          <a:p>
            <a:pPr indent="0" marL="0">
              <a:buNone/>
            </a:pPr>
            <a:r>
              <a:rPr lang="en-US" sz="1500" b="1" dirty="0">
                <a:solidFill>
                  <a:srgbClr val="26235C"/>
                </a:solidFill>
                <a:latin typeface="Calibri" pitchFamily="34" charset="0"/>
                <a:ea typeface="Calibri" pitchFamily="34" charset="-122"/>
                <a:cs typeface="Calibri" pitchFamily="34" charset="-120"/>
              </a:rPr>
              <a:t>"The brain shuts off when we sleep."  </a:t>
            </a:r>
            <a:pPr indent="0" marL="0">
              <a:buNone/>
            </a:pPr>
            <a:r>
              <a:rPr lang="en-US" sz="1450" dirty="0">
                <a:solidFill>
                  <a:srgbClr val="33324A"/>
                </a:solidFill>
                <a:latin typeface="Calibri" pitchFamily="34" charset="0"/>
                <a:ea typeface="Calibri" pitchFamily="34" charset="-122"/>
                <a:cs typeface="Calibri" pitchFamily="34" charset="-120"/>
              </a:rPr>
              <a:t>It's intensely active — especially in REM, where the EEG nearly matches the waking brain. Asleep is not unplugged.</a:t>
            </a:r>
            <a:endParaRPr lang="en-US" sz="1500" dirty="0"/>
          </a:p>
        </p:txBody>
      </p:sp>
      <p:sp>
        <p:nvSpPr>
          <p:cNvPr id="6" name="Shape 4"/>
          <p:cNvSpPr/>
          <p:nvPr/>
        </p:nvSpPr>
        <p:spPr>
          <a:xfrm>
            <a:off x="502920" y="3063240"/>
            <a:ext cx="8138160" cy="1234440"/>
          </a:xfrm>
          <a:prstGeom prst="roundRect">
            <a:avLst>
              <a:gd name="adj" fmla="val 6667"/>
            </a:avLst>
          </a:prstGeom>
          <a:solidFill>
            <a:srgbClr val="FBF1DF"/>
          </a:solidFill>
          <a:ln/>
          <a:effectLst>
            <a:outerShdw sx="100000" sy="100000" kx="0" ky="0" algn="bl" rotWithShape="0" blurRad="88900" dist="38100" dir="5400000">
              <a:srgbClr val="000000">
                <a:alpha val="10000"/>
              </a:srgbClr>
            </a:outerShdw>
          </a:effectLst>
        </p:spPr>
      </p:sp>
      <p:sp>
        <p:nvSpPr>
          <p:cNvPr id="7" name="Text 5"/>
          <p:cNvSpPr/>
          <p:nvPr/>
        </p:nvSpPr>
        <p:spPr>
          <a:xfrm>
            <a:off x="777240" y="3310128"/>
            <a:ext cx="7589520" cy="777240"/>
          </a:xfrm>
          <a:prstGeom prst="rect">
            <a:avLst/>
          </a:prstGeom>
          <a:noFill/>
          <a:ln/>
        </p:spPr>
        <p:txBody>
          <a:bodyPr wrap="square" rtlCol="0" anchor="ctr"/>
          <a:lstStyle/>
          <a:p>
            <a:pPr indent="0" marL="0">
              <a:buNone/>
            </a:pPr>
            <a:r>
              <a:rPr lang="en-US" sz="1500" b="1" dirty="0">
                <a:solidFill>
                  <a:srgbClr val="26235C"/>
                </a:solidFill>
                <a:latin typeface="Calibri" pitchFamily="34" charset="0"/>
                <a:ea typeface="Calibri" pitchFamily="34" charset="-122"/>
                <a:cs typeface="Calibri" pitchFamily="34" charset="-120"/>
              </a:rPr>
              <a:t>"Alcohol is a stimulant."  </a:t>
            </a:r>
            <a:pPr indent="0" marL="0">
              <a:buNone/>
            </a:pPr>
            <a:r>
              <a:rPr lang="en-US" sz="1450" dirty="0">
                <a:solidFill>
                  <a:srgbClr val="33324A"/>
                </a:solidFill>
                <a:latin typeface="Calibri" pitchFamily="34" charset="0"/>
                <a:ea typeface="Calibri" pitchFamily="34" charset="-122"/>
                <a:cs typeface="Calibri" pitchFamily="34" charset="-120"/>
              </a:rPr>
              <a:t>It's a depressant — it slows the nervous system. The early 'buzz' is lowered inhibition (the brakes coming off), not stimulation.</a:t>
            </a:r>
            <a:endParaRPr lang="en-US" sz="1500" dirty="0"/>
          </a:p>
        </p:txBody>
      </p:sp>
      <p:sp>
        <p:nvSpPr>
          <p:cNvPr id="8" name="Text 6"/>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11</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PSYCHOACTIVE DRUGS  ·  SORT BY DIRECTION</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Three families: slow, speed, distort</a:t>
            </a:r>
            <a:endParaRPr lang="en-US" sz="3000" dirty="0"/>
          </a:p>
        </p:txBody>
      </p:sp>
      <p:sp>
        <p:nvSpPr>
          <p:cNvPr id="4" name="Shape 2"/>
          <p:cNvSpPr/>
          <p:nvPr/>
        </p:nvSpPr>
        <p:spPr>
          <a:xfrm>
            <a:off x="502920" y="1874520"/>
            <a:ext cx="8138160" cy="749808"/>
          </a:xfrm>
          <a:prstGeom prst="roundRect">
            <a:avLst>
              <a:gd name="adj" fmla="val 10976"/>
            </a:avLst>
          </a:prstGeom>
          <a:solidFill>
            <a:srgbClr val="FFFFFF"/>
          </a:solidFill>
          <a:ln/>
          <a:effectLst>
            <a:outerShdw sx="100000" sy="100000" kx="0" ky="0" algn="bl" rotWithShape="0" blurRad="88900" dist="38100" dir="5400000">
              <a:srgbClr val="000000">
                <a:alpha val="10000"/>
              </a:srgbClr>
            </a:outerShdw>
          </a:effectLst>
        </p:spPr>
      </p:sp>
      <p:sp>
        <p:nvSpPr>
          <p:cNvPr id="5" name="Text 3"/>
          <p:cNvSpPr/>
          <p:nvPr/>
        </p:nvSpPr>
        <p:spPr>
          <a:xfrm>
            <a:off x="777240" y="1929384"/>
            <a:ext cx="7589520" cy="640080"/>
          </a:xfrm>
          <a:prstGeom prst="rect">
            <a:avLst/>
          </a:prstGeom>
          <a:noFill/>
          <a:ln/>
        </p:spPr>
        <p:txBody>
          <a:bodyPr wrap="square" rtlCol="0" anchor="ctr"/>
          <a:lstStyle/>
          <a:p>
            <a:pPr indent="0" marL="0">
              <a:buNone/>
            </a:pPr>
            <a:r>
              <a:rPr lang="en-US" sz="1600" b="1" dirty="0">
                <a:solidFill>
                  <a:srgbClr val="E0A33E"/>
                </a:solidFill>
                <a:latin typeface="Calibri" pitchFamily="34" charset="0"/>
                <a:ea typeface="Calibri" pitchFamily="34" charset="-122"/>
                <a:cs typeface="Calibri" pitchFamily="34" charset="-120"/>
              </a:rPr>
              <a:t>DEPRESSANTS   </a:t>
            </a:r>
            <a:pPr indent="0" marL="0">
              <a:buNone/>
            </a:pPr>
            <a:r>
              <a:rPr lang="en-US" sz="1450" dirty="0">
                <a:solidFill>
                  <a:srgbClr val="33324A"/>
                </a:solidFill>
                <a:latin typeface="Calibri" pitchFamily="34" charset="0"/>
                <a:ea typeface="Calibri" pitchFamily="34" charset="-122"/>
                <a:cs typeface="Calibri" pitchFamily="34" charset="-120"/>
              </a:rPr>
              <a:t>slow the nervous system  ·  e.g., alcohol</a:t>
            </a:r>
            <a:endParaRPr lang="en-US" sz="1600" dirty="0"/>
          </a:p>
        </p:txBody>
      </p:sp>
      <p:sp>
        <p:nvSpPr>
          <p:cNvPr id="6" name="Shape 4"/>
          <p:cNvSpPr/>
          <p:nvPr/>
        </p:nvSpPr>
        <p:spPr>
          <a:xfrm>
            <a:off x="502920" y="2743200"/>
            <a:ext cx="8138160" cy="749808"/>
          </a:xfrm>
          <a:prstGeom prst="roundRect">
            <a:avLst>
              <a:gd name="adj" fmla="val 10976"/>
            </a:avLst>
          </a:prstGeom>
          <a:solidFill>
            <a:srgbClr val="FFFFFF"/>
          </a:solidFill>
          <a:ln/>
          <a:effectLst>
            <a:outerShdw sx="100000" sy="100000" kx="0" ky="0" algn="bl" rotWithShape="0" blurRad="88900" dist="38100" dir="5400000">
              <a:srgbClr val="000000">
                <a:alpha val="10000"/>
              </a:srgbClr>
            </a:outerShdw>
          </a:effectLst>
        </p:spPr>
      </p:sp>
      <p:sp>
        <p:nvSpPr>
          <p:cNvPr id="7" name="Text 5"/>
          <p:cNvSpPr/>
          <p:nvPr/>
        </p:nvSpPr>
        <p:spPr>
          <a:xfrm>
            <a:off x="777240" y="2798064"/>
            <a:ext cx="7589520" cy="640080"/>
          </a:xfrm>
          <a:prstGeom prst="rect">
            <a:avLst/>
          </a:prstGeom>
          <a:noFill/>
          <a:ln/>
        </p:spPr>
        <p:txBody>
          <a:bodyPr wrap="square" rtlCol="0" anchor="ctr"/>
          <a:lstStyle/>
          <a:p>
            <a:pPr indent="0" marL="0">
              <a:buNone/>
            </a:pPr>
            <a:r>
              <a:rPr lang="en-US" sz="1600" b="1" dirty="0">
                <a:solidFill>
                  <a:srgbClr val="2F8F86"/>
                </a:solidFill>
                <a:latin typeface="Calibri" pitchFamily="34" charset="0"/>
                <a:ea typeface="Calibri" pitchFamily="34" charset="-122"/>
                <a:cs typeface="Calibri" pitchFamily="34" charset="-120"/>
              </a:rPr>
              <a:t>STIMULANTS   </a:t>
            </a:r>
            <a:pPr indent="0" marL="0">
              <a:buNone/>
            </a:pPr>
            <a:r>
              <a:rPr lang="en-US" sz="1450" dirty="0">
                <a:solidFill>
                  <a:srgbClr val="33324A"/>
                </a:solidFill>
                <a:latin typeface="Calibri" pitchFamily="34" charset="0"/>
                <a:ea typeface="Calibri" pitchFamily="34" charset="-122"/>
                <a:cs typeface="Calibri" pitchFamily="34" charset="-120"/>
              </a:rPr>
              <a:t>speed it up  ·  e.g., caffeine, nicotine</a:t>
            </a:r>
            <a:endParaRPr lang="en-US" sz="1600" dirty="0"/>
          </a:p>
        </p:txBody>
      </p:sp>
      <p:sp>
        <p:nvSpPr>
          <p:cNvPr id="8" name="Shape 6"/>
          <p:cNvSpPr/>
          <p:nvPr/>
        </p:nvSpPr>
        <p:spPr>
          <a:xfrm>
            <a:off x="502920" y="3611880"/>
            <a:ext cx="8138160" cy="749808"/>
          </a:xfrm>
          <a:prstGeom prst="roundRect">
            <a:avLst>
              <a:gd name="adj" fmla="val 10976"/>
            </a:avLst>
          </a:prstGeom>
          <a:solidFill>
            <a:srgbClr val="FFFFFF"/>
          </a:solidFill>
          <a:ln/>
          <a:effectLst>
            <a:outerShdw sx="100000" sy="100000" kx="0" ky="0" algn="bl" rotWithShape="0" blurRad="88900" dist="38100" dir="5400000">
              <a:srgbClr val="000000">
                <a:alpha val="10000"/>
              </a:srgbClr>
            </a:outerShdw>
          </a:effectLst>
        </p:spPr>
      </p:sp>
      <p:sp>
        <p:nvSpPr>
          <p:cNvPr id="9" name="Text 7"/>
          <p:cNvSpPr/>
          <p:nvPr/>
        </p:nvSpPr>
        <p:spPr>
          <a:xfrm>
            <a:off x="777240" y="3666744"/>
            <a:ext cx="7589520" cy="640080"/>
          </a:xfrm>
          <a:prstGeom prst="rect">
            <a:avLst/>
          </a:prstGeom>
          <a:noFill/>
          <a:ln/>
        </p:spPr>
        <p:txBody>
          <a:bodyPr wrap="square" rtlCol="0" anchor="ctr"/>
          <a:lstStyle/>
          <a:p>
            <a:pPr indent="0" marL="0">
              <a:buNone/>
            </a:pPr>
            <a:r>
              <a:rPr lang="en-US" sz="1600" b="1" dirty="0">
                <a:solidFill>
                  <a:srgbClr val="5B53A6"/>
                </a:solidFill>
                <a:latin typeface="Calibri" pitchFamily="34" charset="0"/>
                <a:ea typeface="Calibri" pitchFamily="34" charset="-122"/>
                <a:cs typeface="Calibri" pitchFamily="34" charset="-120"/>
              </a:rPr>
              <a:t>HALLUCINOGENS   </a:t>
            </a:r>
            <a:pPr indent="0" marL="0">
              <a:buNone/>
            </a:pPr>
            <a:r>
              <a:rPr lang="en-US" sz="1450" dirty="0">
                <a:solidFill>
                  <a:srgbClr val="33324A"/>
                </a:solidFill>
                <a:latin typeface="Calibri" pitchFamily="34" charset="0"/>
                <a:ea typeface="Calibri" pitchFamily="34" charset="-122"/>
                <a:cs typeface="Calibri" pitchFamily="34" charset="-120"/>
              </a:rPr>
              <a:t>distort perception</a:t>
            </a:r>
            <a:endParaRPr lang="en-US" sz="1600" dirty="0"/>
          </a:p>
        </p:txBody>
      </p:sp>
      <p:sp>
        <p:nvSpPr>
          <p:cNvPr id="10" name="Text 8"/>
          <p:cNvSpPr/>
          <p:nvPr/>
        </p:nvSpPr>
        <p:spPr>
          <a:xfrm>
            <a:off x="502920" y="4526280"/>
            <a:ext cx="8138160" cy="365760"/>
          </a:xfrm>
          <a:prstGeom prst="rect">
            <a:avLst/>
          </a:prstGeom>
          <a:noFill/>
          <a:ln/>
        </p:spPr>
        <p:txBody>
          <a:bodyPr wrap="square" rtlCol="0" anchor="ctr"/>
          <a:lstStyle/>
          <a:p>
            <a:pPr algn="ctr" indent="0" marL="0">
              <a:buNone/>
            </a:pPr>
            <a:r>
              <a:rPr lang="en-US" sz="1350" b="1" i="1" dirty="0">
                <a:solidFill>
                  <a:srgbClr val="26235C"/>
                </a:solidFill>
                <a:latin typeface="Calibri" pitchFamily="34" charset="0"/>
                <a:ea typeface="Calibri" pitchFamily="34" charset="-122"/>
                <a:cs typeface="Calibri" pitchFamily="34" charset="-120"/>
              </a:rPr>
              <a:t>Brakes  ·  Gas  ·  Reality bent.  Ask one question first: which way does it push the nervous system?</a:t>
            </a:r>
            <a:endParaRPr lang="en-US" sz="1350" dirty="0"/>
          </a:p>
        </p:txBody>
      </p:sp>
      <p:sp>
        <p:nvSpPr>
          <p:cNvPr id="11" name="Text 9"/>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12</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WORKED EXAMPLE  ·  SAME BRAIN, OPPOSITE DIRECTIONS</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Depressant vs stimulant — and the core terms</a:t>
            </a:r>
            <a:endParaRPr lang="en-US" sz="3000" dirty="0"/>
          </a:p>
        </p:txBody>
      </p:sp>
      <p:sp>
        <p:nvSpPr>
          <p:cNvPr id="4" name="Shape 2"/>
          <p:cNvSpPr/>
          <p:nvPr/>
        </p:nvSpPr>
        <p:spPr>
          <a:xfrm>
            <a:off x="502920" y="1737360"/>
            <a:ext cx="3931920" cy="1417320"/>
          </a:xfrm>
          <a:prstGeom prst="roundRect">
            <a:avLst>
              <a:gd name="adj" fmla="val 5806"/>
            </a:avLst>
          </a:prstGeom>
          <a:solidFill>
            <a:srgbClr val="FFFFFF"/>
          </a:solidFill>
          <a:ln/>
          <a:effectLst>
            <a:outerShdw sx="100000" sy="100000" kx="0" ky="0" algn="bl" rotWithShape="0" blurRad="88900" dist="38100" dir="5400000">
              <a:srgbClr val="000000">
                <a:alpha val="10000"/>
              </a:srgbClr>
            </a:outerShdw>
          </a:effectLst>
        </p:spPr>
      </p:sp>
      <p:sp>
        <p:nvSpPr>
          <p:cNvPr id="5" name="Shape 3"/>
          <p:cNvSpPr/>
          <p:nvPr/>
        </p:nvSpPr>
        <p:spPr>
          <a:xfrm>
            <a:off x="4709160" y="1737360"/>
            <a:ext cx="3931920" cy="1417320"/>
          </a:xfrm>
          <a:prstGeom prst="roundRect">
            <a:avLst>
              <a:gd name="adj" fmla="val 5806"/>
            </a:avLst>
          </a:prstGeom>
          <a:solidFill>
            <a:srgbClr val="FFFFFF"/>
          </a:solidFill>
          <a:ln/>
          <a:effectLst>
            <a:outerShdw sx="100000" sy="100000" kx="0" ky="0" algn="bl" rotWithShape="0" blurRad="88900" dist="38100" dir="5400000">
              <a:srgbClr val="000000">
                <a:alpha val="10000"/>
              </a:srgbClr>
            </a:outerShdw>
          </a:effectLst>
        </p:spPr>
      </p:sp>
      <p:sp>
        <p:nvSpPr>
          <p:cNvPr id="6" name="Text 4"/>
          <p:cNvSpPr/>
          <p:nvPr/>
        </p:nvSpPr>
        <p:spPr>
          <a:xfrm>
            <a:off x="713232" y="1901952"/>
            <a:ext cx="3520440" cy="1188720"/>
          </a:xfrm>
          <a:prstGeom prst="rect">
            <a:avLst/>
          </a:prstGeom>
          <a:noFill/>
          <a:ln/>
        </p:spPr>
        <p:txBody>
          <a:bodyPr wrap="square" rtlCol="0" anchor="t"/>
          <a:lstStyle/>
          <a:p>
            <a:pPr indent="0" marL="0">
              <a:buNone/>
            </a:pPr>
            <a:r>
              <a:rPr lang="en-US" sz="1450" b="1" dirty="0">
                <a:solidFill>
                  <a:srgbClr val="E0A33E"/>
                </a:solidFill>
                <a:latin typeface="Calibri" pitchFamily="34" charset="0"/>
                <a:ea typeface="Calibri" pitchFamily="34" charset="-122"/>
                <a:cs typeface="Calibri" pitchFamily="34" charset="-120"/>
              </a:rPr>
              <a:t>DEPRESSANT (alcohol)
</a:t>
            </a:r>
            <a:endParaRPr lang="en-US" sz="1450" dirty="0"/>
          </a:p>
          <a:p>
            <a:pPr indent="0" marL="0">
              <a:buNone/>
            </a:pPr>
            <a:r>
              <a:rPr lang="en-US" sz="1350" dirty="0">
                <a:solidFill>
                  <a:srgbClr val="33324A"/>
                </a:solidFill>
                <a:latin typeface="Calibri" pitchFamily="34" charset="0"/>
                <a:ea typeface="Calibri" pitchFamily="34" charset="-122"/>
                <a:cs typeface="Calibri" pitchFamily="34" charset="-120"/>
              </a:rPr>
              <a:t>activity slows: reactions lag, speech slurs, sedation. Early 'buzz' = disinhibition, not energy.</a:t>
            </a:r>
            <a:endParaRPr lang="en-US" sz="1450" dirty="0"/>
          </a:p>
        </p:txBody>
      </p:sp>
      <p:sp>
        <p:nvSpPr>
          <p:cNvPr id="7" name="Text 5"/>
          <p:cNvSpPr/>
          <p:nvPr/>
        </p:nvSpPr>
        <p:spPr>
          <a:xfrm>
            <a:off x="4919472" y="1901952"/>
            <a:ext cx="3520440" cy="1188720"/>
          </a:xfrm>
          <a:prstGeom prst="rect">
            <a:avLst/>
          </a:prstGeom>
          <a:noFill/>
          <a:ln/>
        </p:spPr>
        <p:txBody>
          <a:bodyPr wrap="square" rtlCol="0" anchor="t"/>
          <a:lstStyle/>
          <a:p>
            <a:pPr indent="0" marL="0">
              <a:buNone/>
            </a:pPr>
            <a:r>
              <a:rPr lang="en-US" sz="1450" b="1" dirty="0">
                <a:solidFill>
                  <a:srgbClr val="2F8F86"/>
                </a:solidFill>
                <a:latin typeface="Calibri" pitchFamily="34" charset="0"/>
                <a:ea typeface="Calibri" pitchFamily="34" charset="-122"/>
                <a:cs typeface="Calibri" pitchFamily="34" charset="-120"/>
              </a:rPr>
              <a:t>STIMULANT (caffeine)
</a:t>
            </a:r>
            <a:endParaRPr lang="en-US" sz="1450" dirty="0"/>
          </a:p>
          <a:p>
            <a:pPr indent="0" marL="0">
              <a:buNone/>
            </a:pPr>
            <a:r>
              <a:rPr lang="en-US" sz="1350" dirty="0">
                <a:solidFill>
                  <a:srgbClr val="33324A"/>
                </a:solidFill>
                <a:latin typeface="Calibri" pitchFamily="34" charset="0"/>
                <a:ea typeface="Calibri" pitchFamily="34" charset="-122"/>
                <a:cs typeface="Calibri" pitchFamily="34" charset="-120"/>
              </a:rPr>
              <a:t>activity speeds up: heart rate rises, attention sharpens, sleep is pushed away.</a:t>
            </a:r>
            <a:endParaRPr lang="en-US" sz="1450" dirty="0"/>
          </a:p>
        </p:txBody>
      </p:sp>
      <p:sp>
        <p:nvSpPr>
          <p:cNvPr id="8" name="Shape 6"/>
          <p:cNvSpPr/>
          <p:nvPr/>
        </p:nvSpPr>
        <p:spPr>
          <a:xfrm>
            <a:off x="502920" y="3291840"/>
            <a:ext cx="8138160" cy="1051560"/>
          </a:xfrm>
          <a:prstGeom prst="roundRect">
            <a:avLst>
              <a:gd name="adj" fmla="val 7826"/>
            </a:avLst>
          </a:prstGeom>
          <a:solidFill>
            <a:srgbClr val="F0EFF8"/>
          </a:solidFill>
          <a:ln/>
          <a:effectLst>
            <a:outerShdw sx="100000" sy="100000" kx="0" ky="0" algn="bl" rotWithShape="0" blurRad="88900" dist="38100" dir="5400000">
              <a:srgbClr val="000000">
                <a:alpha val="10000"/>
              </a:srgbClr>
            </a:outerShdw>
          </a:effectLst>
        </p:spPr>
      </p:sp>
      <p:sp>
        <p:nvSpPr>
          <p:cNvPr id="9" name="Text 7"/>
          <p:cNvSpPr/>
          <p:nvPr/>
        </p:nvSpPr>
        <p:spPr>
          <a:xfrm>
            <a:off x="777240" y="3456432"/>
            <a:ext cx="7589520" cy="731520"/>
          </a:xfrm>
          <a:prstGeom prst="rect">
            <a:avLst/>
          </a:prstGeom>
          <a:noFill/>
          <a:ln/>
        </p:spPr>
        <p:txBody>
          <a:bodyPr wrap="square" rtlCol="0" anchor="ctr"/>
          <a:lstStyle/>
          <a:p>
            <a:pPr indent="0" marL="0">
              <a:buNone/>
            </a:pPr>
            <a:r>
              <a:rPr lang="en-US" sz="1350" b="1" dirty="0">
                <a:solidFill>
                  <a:srgbClr val="5B53A6"/>
                </a:solidFill>
                <a:latin typeface="Calibri" pitchFamily="34" charset="0"/>
                <a:ea typeface="Calibri" pitchFamily="34" charset="-122"/>
                <a:cs typeface="Calibri" pitchFamily="34" charset="-120"/>
              </a:rPr>
              <a:t>TOLERANCE </a:t>
            </a:r>
            <a:pPr indent="0" marL="0">
              <a:buNone/>
            </a:pPr>
            <a:r>
              <a:rPr lang="en-US" sz="1300" dirty="0">
                <a:solidFill>
                  <a:srgbClr val="33324A"/>
                </a:solidFill>
                <a:latin typeface="Calibri" pitchFamily="34" charset="0"/>
                <a:ea typeface="Calibri" pitchFamily="34" charset="-122"/>
                <a:cs typeface="Calibri" pitchFamily="34" charset="-120"/>
              </a:rPr>
              <a:t>needing more for the same effect   ·   </a:t>
            </a:r>
            <a:pPr indent="0" marL="0">
              <a:buNone/>
            </a:pPr>
            <a:r>
              <a:rPr lang="en-US" sz="1350" b="1" dirty="0">
                <a:solidFill>
                  <a:srgbClr val="5B53A6"/>
                </a:solidFill>
                <a:latin typeface="Calibri" pitchFamily="34" charset="0"/>
                <a:ea typeface="Calibri" pitchFamily="34" charset="-122"/>
                <a:cs typeface="Calibri" pitchFamily="34" charset="-120"/>
              </a:rPr>
              <a:t>DEPENDENCE </a:t>
            </a:r>
            <a:pPr indent="0" marL="0">
              <a:buNone/>
            </a:pPr>
            <a:r>
              <a:rPr lang="en-US" sz="1300" dirty="0">
                <a:solidFill>
                  <a:srgbClr val="33324A"/>
                </a:solidFill>
                <a:latin typeface="Calibri" pitchFamily="34" charset="0"/>
                <a:ea typeface="Calibri" pitchFamily="34" charset="-122"/>
                <a:cs typeface="Calibri" pitchFamily="34" charset="-120"/>
              </a:rPr>
              <a:t>the body relies on it to function   ·   </a:t>
            </a:r>
            <a:pPr indent="0" marL="0">
              <a:buNone/>
            </a:pPr>
            <a:r>
              <a:rPr lang="en-US" sz="1350" b="1" dirty="0">
                <a:solidFill>
                  <a:srgbClr val="5B53A6"/>
                </a:solidFill>
                <a:latin typeface="Calibri" pitchFamily="34" charset="0"/>
                <a:ea typeface="Calibri" pitchFamily="34" charset="-122"/>
                <a:cs typeface="Calibri" pitchFamily="34" charset="-120"/>
              </a:rPr>
              <a:t>WITHDRAWAL </a:t>
            </a:r>
            <a:pPr indent="0" marL="0">
              <a:buNone/>
            </a:pPr>
            <a:r>
              <a:rPr lang="en-US" sz="1300" dirty="0">
                <a:solidFill>
                  <a:srgbClr val="33324A"/>
                </a:solidFill>
                <a:latin typeface="Calibri" pitchFamily="34" charset="0"/>
                <a:ea typeface="Calibri" pitchFamily="34" charset="-122"/>
                <a:cs typeface="Calibri" pitchFamily="34" charset="-120"/>
              </a:rPr>
              <a:t>symptoms on stopping</a:t>
            </a:r>
            <a:endParaRPr lang="en-US" sz="1350" dirty="0"/>
          </a:p>
        </p:txBody>
      </p:sp>
      <p:sp>
        <p:nvSpPr>
          <p:cNvPr id="10" name="Text 8"/>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13</a:t>
            </a:r>
            <a:endParaRPr lang="en-US" sz="1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AI-CRITIQUE MOMENT  ·  THE TOOL DRAFTS, YOU JUDGE</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Audit the AI</a:t>
            </a:r>
            <a:endParaRPr lang="en-US" sz="3000" dirty="0"/>
          </a:p>
        </p:txBody>
      </p:sp>
      <p:sp>
        <p:nvSpPr>
          <p:cNvPr id="4" name="Shape 2"/>
          <p:cNvSpPr/>
          <p:nvPr/>
        </p:nvSpPr>
        <p:spPr>
          <a:xfrm>
            <a:off x="502920" y="1783080"/>
            <a:ext cx="8138160" cy="1143000"/>
          </a:xfrm>
          <a:prstGeom prst="roundRect">
            <a:avLst>
              <a:gd name="adj" fmla="val 7200"/>
            </a:avLst>
          </a:prstGeom>
          <a:solidFill>
            <a:srgbClr val="EEF6F4"/>
          </a:solidFill>
          <a:ln/>
          <a:effectLst>
            <a:outerShdw sx="100000" sy="100000" kx="0" ky="0" algn="bl" rotWithShape="0" blurRad="88900" dist="38100" dir="5400000">
              <a:srgbClr val="000000">
                <a:alpha val="10000"/>
              </a:srgbClr>
            </a:outerShdw>
          </a:effectLst>
        </p:spPr>
      </p:sp>
      <p:sp>
        <p:nvSpPr>
          <p:cNvPr id="5" name="Text 3"/>
          <p:cNvSpPr/>
          <p:nvPr/>
        </p:nvSpPr>
        <p:spPr>
          <a:xfrm>
            <a:off x="777240" y="2011680"/>
            <a:ext cx="7589520" cy="731520"/>
          </a:xfrm>
          <a:prstGeom prst="rect">
            <a:avLst/>
          </a:prstGeom>
          <a:noFill/>
          <a:ln/>
        </p:spPr>
        <p:txBody>
          <a:bodyPr wrap="square" rtlCol="0" anchor="ctr"/>
          <a:lstStyle/>
          <a:p>
            <a:pPr indent="0" marL="0">
              <a:buNone/>
            </a:pPr>
            <a:r>
              <a:rPr lang="en-US" sz="1500" b="1" dirty="0">
                <a:solidFill>
                  <a:srgbClr val="26235C"/>
                </a:solidFill>
                <a:latin typeface="Calibri" pitchFamily="34" charset="0"/>
                <a:ea typeface="Calibri" pitchFamily="34" charset="-122"/>
                <a:cs typeface="Calibri" pitchFamily="34" charset="-120"/>
              </a:rPr>
              <a:t>Ask a chatbot:  </a:t>
            </a:r>
            <a:pPr indent="0" marL="0">
              <a:buNone/>
            </a:pPr>
            <a:r>
              <a:rPr lang="en-US" sz="1500" i="1" dirty="0">
                <a:solidFill>
                  <a:srgbClr val="33324A"/>
                </a:solidFill>
                <a:latin typeface="Calibri" pitchFamily="34" charset="0"/>
                <a:ea typeface="Calibri" pitchFamily="34" charset="-122"/>
                <a:cs typeface="Calibri" pitchFamily="34" charset="-120"/>
              </a:rPr>
              <a:t>"What happens to the brain and body during REM sleep?"  or  "Is alcohol a stimulant or a depressant?"</a:t>
            </a:r>
            <a:endParaRPr lang="en-US" sz="1500" dirty="0"/>
          </a:p>
        </p:txBody>
      </p:sp>
      <p:sp>
        <p:nvSpPr>
          <p:cNvPr id="6" name="Text 4"/>
          <p:cNvSpPr/>
          <p:nvPr/>
        </p:nvSpPr>
        <p:spPr>
          <a:xfrm>
            <a:off x="777240" y="3200400"/>
            <a:ext cx="7680960" cy="731520"/>
          </a:xfrm>
          <a:prstGeom prst="rect">
            <a:avLst/>
          </a:prstGeom>
          <a:noFill/>
          <a:ln/>
        </p:spPr>
        <p:txBody>
          <a:bodyPr wrap="square" rtlCol="0" anchor="ctr"/>
          <a:lstStyle/>
          <a:p>
            <a:pPr indent="0" marL="0">
              <a:buNone/>
            </a:pPr>
            <a:r>
              <a:rPr lang="en-US" sz="1500" b="1" dirty="0">
                <a:solidFill>
                  <a:srgbClr val="E0A33E"/>
                </a:solidFill>
                <a:latin typeface="Calibri" pitchFamily="34" charset="0"/>
                <a:ea typeface="Calibri" pitchFamily="34" charset="-122"/>
                <a:cs typeface="Calibri" pitchFamily="34" charset="-120"/>
              </a:rPr>
              <a:t>Models sometimes mislabel REM or miscategorize the drug</a:t>
            </a:r>
            <a:endParaRPr lang="en-US" sz="1500" dirty="0"/>
          </a:p>
          <a:p>
            <a:pPr indent="0" marL="0">
              <a:buNone/>
            </a:pPr>
            <a:r>
              <a:rPr lang="en-US" sz="1450" dirty="0">
                <a:solidFill>
                  <a:srgbClr val="33324A"/>
                </a:solidFill>
                <a:latin typeface="Calibri" pitchFamily="34" charset="0"/>
                <a:ea typeface="Calibri" pitchFamily="34" charset="-122"/>
                <a:cs typeface="Calibri" pitchFamily="34" charset="-120"/>
              </a:rPr>
              <a:t>— calling REM the deepest sleep, forgetting the body is paralyzed while the brain is active, or labeling alcohol a stimulant.</a:t>
            </a:r>
            <a:endParaRPr lang="en-US" sz="1500" dirty="0"/>
          </a:p>
        </p:txBody>
      </p:sp>
      <p:sp>
        <p:nvSpPr>
          <p:cNvPr id="7" name="Text 5"/>
          <p:cNvSpPr/>
          <p:nvPr/>
        </p:nvSpPr>
        <p:spPr>
          <a:xfrm>
            <a:off x="502920" y="4206240"/>
            <a:ext cx="8138160" cy="365760"/>
          </a:xfrm>
          <a:prstGeom prst="rect">
            <a:avLst/>
          </a:prstGeom>
          <a:noFill/>
          <a:ln/>
        </p:spPr>
        <p:txBody>
          <a:bodyPr wrap="square" rtlCol="0" anchor="ctr"/>
          <a:lstStyle/>
          <a:p>
            <a:pPr algn="ctr" indent="0" marL="0">
              <a:buNone/>
            </a:pPr>
            <a:r>
              <a:rPr lang="en-US" sz="1400" b="1" i="1" dirty="0">
                <a:solidFill>
                  <a:srgbClr val="26235C"/>
                </a:solidFill>
                <a:latin typeface="Calibri" pitchFamily="34" charset="0"/>
                <a:ea typeface="Calibri" pitchFamily="34" charset="-122"/>
                <a:cs typeface="Calibri" pitchFamily="34" charset="-120"/>
              </a:rPr>
              <a:t>Catch the model against today's lecture. That's the whole job, all semester.</a:t>
            </a:r>
            <a:endParaRPr lang="en-US" sz="1400" dirty="0"/>
          </a:p>
        </p:txBody>
      </p:sp>
      <p:sp>
        <p:nvSpPr>
          <p:cNvPr id="8" name="Text 6"/>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14</a:t>
            </a: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26235C"/>
        </a:solidFill>
      </p:bgPr>
    </p:bg>
    <p:spTree>
      <p:nvGrpSpPr>
        <p:cNvPr id="1" name=""/>
        <p:cNvGrpSpPr/>
        <p:nvPr/>
      </p:nvGrpSpPr>
      <p:grpSpPr>
        <a:xfrm>
          <a:off x="0" y="0"/>
          <a:ext cx="0" cy="0"/>
          <a:chOff x="0" y="0"/>
          <a:chExt cx="0" cy="0"/>
        </a:xfrm>
      </p:grpSpPr>
      <p:sp>
        <p:nvSpPr>
          <p:cNvPr id="2" name="Text 0"/>
          <p:cNvSpPr/>
          <p:nvPr/>
        </p:nvSpPr>
        <p:spPr>
          <a:xfrm>
            <a:off x="548640" y="502920"/>
            <a:ext cx="8046720" cy="365760"/>
          </a:xfrm>
          <a:prstGeom prst="rect">
            <a:avLst/>
          </a:prstGeom>
          <a:noFill/>
          <a:ln/>
        </p:spPr>
        <p:txBody>
          <a:bodyPr wrap="square" rtlCol="0" anchor="ctr"/>
          <a:lstStyle/>
          <a:p>
            <a:pPr indent="0" marL="0">
              <a:buNone/>
            </a:pPr>
            <a:r>
              <a:rPr lang="en-US" sz="1400" b="1" spc="200" kern="0" dirty="0">
                <a:solidFill>
                  <a:srgbClr val="CFCBEC"/>
                </a:solidFill>
                <a:latin typeface="Calibri" pitchFamily="34" charset="0"/>
                <a:ea typeface="Calibri" pitchFamily="34" charset="-122"/>
                <a:cs typeface="Calibri" pitchFamily="34" charset="-120"/>
              </a:rPr>
              <a:t>BEFORE NEXT CLASS  ·  WEEK 5 WRAP</a:t>
            </a:r>
            <a:endParaRPr lang="en-US" sz="1400" dirty="0"/>
          </a:p>
        </p:txBody>
      </p:sp>
      <p:sp>
        <p:nvSpPr>
          <p:cNvPr id="3" name="Text 1"/>
          <p:cNvSpPr/>
          <p:nvPr/>
        </p:nvSpPr>
        <p:spPr>
          <a:xfrm>
            <a:off x="548640" y="914400"/>
            <a:ext cx="8046720" cy="548640"/>
          </a:xfrm>
          <a:prstGeom prst="rect">
            <a:avLst/>
          </a:prstGeom>
          <a:noFill/>
          <a:ln/>
        </p:spPr>
        <p:txBody>
          <a:bodyPr wrap="square" rtlCol="0" anchor="ctr"/>
          <a:lstStyle/>
          <a:p>
            <a:pPr indent="0" marL="0">
              <a:buNone/>
            </a:pPr>
            <a:r>
              <a:rPr lang="en-US" sz="2300" b="1" dirty="0">
                <a:solidFill>
                  <a:srgbClr val="FFFFFF"/>
                </a:solidFill>
                <a:latin typeface="Cambria" pitchFamily="34" charset="0"/>
                <a:ea typeface="Cambria" pitchFamily="34" charset="-122"/>
                <a:cs typeface="Cambria" pitchFamily="34" charset="-120"/>
              </a:rPr>
              <a:t>Clock  ·  Cycle  ·  Dreams  ·  Drug families</a:t>
            </a:r>
            <a:endParaRPr lang="en-US" sz="2300" dirty="0"/>
          </a:p>
        </p:txBody>
      </p:sp>
      <p:sp>
        <p:nvSpPr>
          <p:cNvPr id="4" name="Text 2"/>
          <p:cNvSpPr/>
          <p:nvPr/>
        </p:nvSpPr>
        <p:spPr>
          <a:xfrm>
            <a:off x="640080" y="1691640"/>
            <a:ext cx="786384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LECTURE TUTORIAL 5   </a:t>
            </a:r>
            <a:pPr indent="0" marL="0">
              <a:buNone/>
            </a:pPr>
            <a:r>
              <a:rPr lang="en-US" sz="1350" dirty="0">
                <a:solidFill>
                  <a:srgbClr val="CFCBEC"/>
                </a:solidFill>
                <a:latin typeface="Calibri" pitchFamily="34" charset="0"/>
                <a:ea typeface="Calibri" pitchFamily="34" charset="-122"/>
                <a:cs typeface="Calibri" pitchFamily="34" charset="-120"/>
              </a:rPr>
              <a:t>AI tutor — submit the share link  (~30–45 min)</a:t>
            </a:r>
            <a:endParaRPr lang="en-US" sz="1450" dirty="0"/>
          </a:p>
        </p:txBody>
      </p:sp>
      <p:sp>
        <p:nvSpPr>
          <p:cNvPr id="5" name="Text 3"/>
          <p:cNvSpPr/>
          <p:nvPr/>
        </p:nvSpPr>
        <p:spPr>
          <a:xfrm>
            <a:off x="640080" y="2194560"/>
            <a:ext cx="786384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QUIZ 5   </a:t>
            </a:r>
            <a:pPr indent="0" marL="0">
              <a:buNone/>
            </a:pPr>
            <a:r>
              <a:rPr lang="en-US" sz="1350" dirty="0">
                <a:solidFill>
                  <a:srgbClr val="CFCBEC"/>
                </a:solidFill>
                <a:latin typeface="Calibri" pitchFamily="34" charset="0"/>
                <a:ea typeface="Calibri" pitchFamily="34" charset="-122"/>
                <a:cs typeface="Calibri" pitchFamily="34" charset="-120"/>
              </a:rPr>
              <a:t>consciousness, the sleep stages, dream theories, the drug families</a:t>
            </a:r>
            <a:endParaRPr lang="en-US" sz="1450" dirty="0"/>
          </a:p>
        </p:txBody>
      </p:sp>
      <p:sp>
        <p:nvSpPr>
          <p:cNvPr id="6" name="Text 4"/>
          <p:cNvSpPr/>
          <p:nvPr/>
        </p:nvSpPr>
        <p:spPr>
          <a:xfrm>
            <a:off x="640080" y="2697480"/>
            <a:ext cx="786384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DISCUSSION 5   </a:t>
            </a:r>
            <a:pPr indent="0" marL="0">
              <a:buNone/>
            </a:pPr>
            <a:r>
              <a:rPr lang="en-US" sz="1350" dirty="0">
                <a:solidFill>
                  <a:srgbClr val="CFCBEC"/>
                </a:solidFill>
                <a:latin typeface="Calibri" pitchFamily="34" charset="0"/>
                <a:ea typeface="Calibri" pitchFamily="34" charset="-122"/>
                <a:cs typeface="Calibri" pitchFamily="34" charset="-120"/>
              </a:rPr>
              <a:t>"What Are Dreams For?" — meaning, science, and our sleep debt</a:t>
            </a:r>
            <a:endParaRPr lang="en-US" sz="1450" dirty="0"/>
          </a:p>
        </p:txBody>
      </p:sp>
      <p:sp>
        <p:nvSpPr>
          <p:cNvPr id="7" name="Text 5"/>
          <p:cNvSpPr/>
          <p:nvPr/>
        </p:nvSpPr>
        <p:spPr>
          <a:xfrm>
            <a:off x="640080" y="3200400"/>
            <a:ext cx="786384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ASSIGNMENT 5   </a:t>
            </a:r>
            <a:pPr indent="0" marL="0">
              <a:buNone/>
            </a:pPr>
            <a:r>
              <a:rPr lang="en-US" sz="1350" dirty="0">
                <a:solidFill>
                  <a:srgbClr val="CFCBEC"/>
                </a:solidFill>
                <a:latin typeface="Calibri" pitchFamily="34" charset="0"/>
                <a:ea typeface="Calibri" pitchFamily="34" charset="-122"/>
                <a:cs typeface="Calibri" pitchFamily="34" charset="-120"/>
              </a:rPr>
              <a:t>"A Night in the Brain" — AI-coached, self-scored</a:t>
            </a:r>
            <a:endParaRPr lang="en-US" sz="1450" dirty="0"/>
          </a:p>
        </p:txBody>
      </p:sp>
      <p:sp>
        <p:nvSpPr>
          <p:cNvPr id="8" name="Text 6"/>
          <p:cNvSpPr/>
          <p:nvPr/>
        </p:nvSpPr>
        <p:spPr>
          <a:xfrm>
            <a:off x="548640" y="3977640"/>
            <a:ext cx="8046720" cy="457200"/>
          </a:xfrm>
          <a:prstGeom prst="rect">
            <a:avLst/>
          </a:prstGeom>
          <a:noFill/>
          <a:ln/>
        </p:spPr>
        <p:txBody>
          <a:bodyPr wrap="square" rtlCol="0" anchor="ctr"/>
          <a:lstStyle/>
          <a:p>
            <a:pPr indent="0" marL="0">
              <a:buNone/>
            </a:pPr>
            <a:r>
              <a:rPr lang="en-US" sz="1400" i="1" dirty="0">
                <a:solidFill>
                  <a:srgbClr val="FFFFFF"/>
                </a:solidFill>
                <a:latin typeface="Calibri" pitchFamily="34" charset="0"/>
                <a:ea typeface="Calibri" pitchFamily="34" charset="-122"/>
                <a:cs typeface="Calibri" pitchFamily="34" charset="-120"/>
              </a:rPr>
              <a:t>Next week: how learning happens — dogs, bells, rewards, and why a slot machine and a pop quiz share a principle.</a:t>
            </a:r>
            <a:endParaRPr lang="en-US" sz="1400" dirty="0"/>
          </a:p>
        </p:txBody>
      </p:sp>
      <p:sp>
        <p:nvSpPr>
          <p:cNvPr id="9" name="Text 7"/>
          <p:cNvSpPr/>
          <p:nvPr/>
        </p:nvSpPr>
        <p:spPr>
          <a:xfrm>
            <a:off x="548640" y="4572000"/>
            <a:ext cx="8046720" cy="274320"/>
          </a:xfrm>
          <a:prstGeom prst="rect">
            <a:avLst/>
          </a:prstGeom>
          <a:noFill/>
          <a:ln/>
        </p:spPr>
        <p:txBody>
          <a:bodyPr wrap="square" rtlCol="0" anchor="ctr"/>
          <a:lstStyle/>
          <a:p>
            <a:pPr indent="0" marL="0">
              <a:buNone/>
            </a:pPr>
            <a:r>
              <a:rPr lang="en-US" sz="1000" dirty="0">
                <a:solidFill>
                  <a:srgbClr val="8E8BB6"/>
                </a:solidFill>
                <a:latin typeface="Calibri" pitchFamily="34" charset="0"/>
                <a:ea typeface="Calibri" pitchFamily="34" charset="-122"/>
                <a:cs typeface="Calibri" pitchFamily="34" charset="-120"/>
              </a:rPr>
              <a:t>~ Prof. Bennett's edition  ·  Fall 2026  ·  built with thecoursemaker.com</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WEEK'S BIG QUESTION</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Sleep is not the lights going off</a:t>
            </a:r>
            <a:endParaRPr lang="en-US" sz="3000" dirty="0"/>
          </a:p>
        </p:txBody>
      </p:sp>
      <p:sp>
        <p:nvSpPr>
          <p:cNvPr id="4" name="Text 2"/>
          <p:cNvSpPr/>
          <p:nvPr/>
        </p:nvSpPr>
        <p:spPr>
          <a:xfrm>
            <a:off x="502920" y="1783080"/>
            <a:ext cx="8138160" cy="457200"/>
          </a:xfrm>
          <a:prstGeom prst="rect">
            <a:avLst/>
          </a:prstGeom>
          <a:noFill/>
          <a:ln/>
        </p:spPr>
        <p:txBody>
          <a:bodyPr wrap="square" rtlCol="0" anchor="ctr"/>
          <a:lstStyle/>
          <a:p>
            <a:pPr indent="0" marL="0">
              <a:buNone/>
            </a:pPr>
            <a:r>
              <a:rPr lang="en-US" sz="1600" i="1" dirty="0">
                <a:solidFill>
                  <a:srgbClr val="26235C"/>
                </a:solidFill>
                <a:latin typeface="Calibri" pitchFamily="34" charset="0"/>
                <a:ea typeface="Calibri" pitchFamily="34" charset="-122"/>
                <a:cs typeface="Calibri" pitchFamily="34" charset="-120"/>
              </a:rPr>
              <a:t>That falling jolt as you drift off.   ·   Waking from a deep nap groggier than before.</a:t>
            </a:r>
            <a:endParaRPr lang="en-US" sz="1600" dirty="0"/>
          </a:p>
        </p:txBody>
      </p:sp>
      <p:sp>
        <p:nvSpPr>
          <p:cNvPr id="5" name="Shape 3"/>
          <p:cNvSpPr/>
          <p:nvPr/>
        </p:nvSpPr>
        <p:spPr>
          <a:xfrm>
            <a:off x="502920" y="2468880"/>
            <a:ext cx="8138160" cy="1554480"/>
          </a:xfrm>
          <a:prstGeom prst="roundRect">
            <a:avLst>
              <a:gd name="adj" fmla="val 5294"/>
            </a:avLst>
          </a:prstGeom>
          <a:solidFill>
            <a:srgbClr val="FFFFFF"/>
          </a:solidFill>
          <a:ln/>
          <a:effectLst>
            <a:outerShdw sx="100000" sy="100000" kx="0" ky="0" algn="bl" rotWithShape="0" blurRad="88900" dist="38100" dir="5400000">
              <a:srgbClr val="000000">
                <a:alpha val="10000"/>
              </a:srgbClr>
            </a:outerShdw>
          </a:effectLst>
        </p:spPr>
      </p:sp>
      <p:sp>
        <p:nvSpPr>
          <p:cNvPr id="6" name="Text 4"/>
          <p:cNvSpPr/>
          <p:nvPr/>
        </p:nvSpPr>
        <p:spPr>
          <a:xfrm>
            <a:off x="777240" y="2697480"/>
            <a:ext cx="7589520" cy="1097280"/>
          </a:xfrm>
          <a:prstGeom prst="rect">
            <a:avLst/>
          </a:prstGeom>
          <a:noFill/>
          <a:ln/>
        </p:spPr>
        <p:txBody>
          <a:bodyPr wrap="square" rtlCol="0" anchor="ctr"/>
          <a:lstStyle/>
          <a:p>
            <a:pPr indent="0" marL="0">
              <a:buNone/>
            </a:pPr>
            <a:r>
              <a:rPr lang="en-US" sz="1700" b="1" dirty="0">
                <a:solidFill>
                  <a:srgbClr val="26235C"/>
                </a:solidFill>
                <a:latin typeface="Calibri" pitchFamily="34" charset="0"/>
                <a:ea typeface="Calibri" pitchFamily="34" charset="-122"/>
                <a:cs typeface="Calibri" pitchFamily="34" charset="-120"/>
              </a:rPr>
              <a:t>Those two moments come from two completely different sleep states.
</a:t>
            </a:r>
            <a:endParaRPr lang="en-US" sz="1700" dirty="0"/>
          </a:p>
          <a:p>
            <a:pPr indent="0" marL="0">
              <a:buNone/>
            </a:pPr>
            <a:r>
              <a:rPr lang="en-US" sz="1500" dirty="0">
                <a:solidFill>
                  <a:srgbClr val="33324A"/>
                </a:solidFill>
                <a:latin typeface="Calibri" pitchFamily="34" charset="0"/>
                <a:ea typeface="Calibri" pitchFamily="34" charset="-122"/>
                <a:cs typeface="Calibri" pitchFamily="34" charset="-120"/>
              </a:rPr>
              <a:t>During one of them your brain is as </a:t>
            </a:r>
            <a:pPr indent="0" marL="0">
              <a:buNone/>
            </a:pPr>
            <a:r>
              <a:rPr lang="en-US" sz="1500" i="1" dirty="0">
                <a:solidFill>
                  <a:srgbClr val="5B53A6"/>
                </a:solidFill>
                <a:latin typeface="Calibri" pitchFamily="34" charset="0"/>
                <a:ea typeface="Calibri" pitchFamily="34" charset="-122"/>
                <a:cs typeface="Calibri" pitchFamily="34" charset="-120"/>
              </a:rPr>
              <a:t>active</a:t>
            </a:r>
            <a:pPr indent="0" marL="0">
              <a:buNone/>
            </a:pPr>
            <a:r>
              <a:rPr lang="en-US" sz="1500" dirty="0">
                <a:solidFill>
                  <a:srgbClr val="33324A"/>
                </a:solidFill>
                <a:latin typeface="Calibri" pitchFamily="34" charset="0"/>
                <a:ea typeface="Calibri" pitchFamily="34" charset="-122"/>
                <a:cs typeface="Calibri" pitchFamily="34" charset="-120"/>
              </a:rPr>
              <a:t> as it is awake. Asleep is not </a:t>
            </a:r>
            <a:pPr indent="0" marL="0">
              <a:buNone/>
            </a:pPr>
            <a:r>
              <a:rPr lang="en-US" sz="1500" i="1" dirty="0">
                <a:solidFill>
                  <a:srgbClr val="2F8F86"/>
                </a:solidFill>
                <a:latin typeface="Calibri" pitchFamily="34" charset="0"/>
                <a:ea typeface="Calibri" pitchFamily="34" charset="-122"/>
                <a:cs typeface="Calibri" pitchFamily="34" charset="-120"/>
              </a:rPr>
              <a:t>unplugged</a:t>
            </a:r>
            <a:pPr indent="0" marL="0">
              <a:buNone/>
            </a:pPr>
            <a:r>
              <a:rPr lang="en-US" sz="1500" dirty="0">
                <a:solidFill>
                  <a:srgbClr val="33324A"/>
                </a:solidFill>
                <a:latin typeface="Calibri" pitchFamily="34" charset="0"/>
                <a:ea typeface="Calibri" pitchFamily="34" charset="-122"/>
                <a:cs typeface="Calibri" pitchFamily="34" charset="-120"/>
              </a:rPr>
              <a:t>.</a:t>
            </a:r>
            <a:endParaRPr lang="en-US" sz="1700" dirty="0"/>
          </a:p>
        </p:txBody>
      </p:sp>
      <p:sp>
        <p:nvSpPr>
          <p:cNvPr id="7" name="Text 5"/>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2</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WHAT CONSCIOUSNESS IS</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A dimmer, not a switch</a:t>
            </a:r>
            <a:endParaRPr lang="en-US" sz="3000" dirty="0"/>
          </a:p>
        </p:txBody>
      </p:sp>
      <p:sp>
        <p:nvSpPr>
          <p:cNvPr id="4" name="Text 2"/>
          <p:cNvSpPr/>
          <p:nvPr/>
        </p:nvSpPr>
        <p:spPr>
          <a:xfrm>
            <a:off x="777240" y="2331720"/>
            <a:ext cx="7680960" cy="822960"/>
          </a:xfrm>
          <a:prstGeom prst="rect">
            <a:avLst/>
          </a:prstGeom>
          <a:noFill/>
          <a:ln/>
        </p:spPr>
        <p:txBody>
          <a:bodyPr wrap="square" rtlCol="0" anchor="ctr"/>
          <a:lstStyle/>
          <a:p>
            <a:pPr indent="0" marL="0">
              <a:buNone/>
            </a:pPr>
            <a:r>
              <a:rPr lang="en-US" sz="1600" b="1" dirty="0">
                <a:solidFill>
                  <a:srgbClr val="2F8F86"/>
                </a:solidFill>
                <a:latin typeface="Calibri" pitchFamily="34" charset="0"/>
                <a:ea typeface="Calibri" pitchFamily="34" charset="-122"/>
                <a:cs typeface="Calibri" pitchFamily="34" charset="-120"/>
              </a:rPr>
              <a:t>CONSCIOUSNESS</a:t>
            </a:r>
            <a:endParaRPr lang="en-US" sz="1600" dirty="0"/>
          </a:p>
          <a:p>
            <a:pPr indent="0" marL="0">
              <a:buNone/>
            </a:pPr>
            <a:r>
              <a:rPr lang="en-US" sz="1400" dirty="0">
                <a:solidFill>
                  <a:srgbClr val="33324A"/>
                </a:solidFill>
                <a:latin typeface="Calibri" pitchFamily="34" charset="0"/>
                <a:ea typeface="Calibri" pitchFamily="34" charset="-122"/>
                <a:cs typeface="Calibri" pitchFamily="34" charset="-120"/>
              </a:rPr>
              <a:t>our awareness of ourselves and our environment</a:t>
            </a:r>
            <a:endParaRPr lang="en-US" sz="1600" dirty="0"/>
          </a:p>
        </p:txBody>
      </p:sp>
      <p:sp>
        <p:nvSpPr>
          <p:cNvPr id="5" name="Text 3"/>
          <p:cNvSpPr/>
          <p:nvPr/>
        </p:nvSpPr>
        <p:spPr>
          <a:xfrm>
            <a:off x="777240" y="3154680"/>
            <a:ext cx="7680960" cy="548640"/>
          </a:xfrm>
          <a:prstGeom prst="rect">
            <a:avLst/>
          </a:prstGeom>
          <a:noFill/>
          <a:ln/>
        </p:spPr>
        <p:txBody>
          <a:bodyPr wrap="square" rtlCol="0" anchor="ctr"/>
          <a:lstStyle/>
          <a:p>
            <a:pPr indent="0" marL="0">
              <a:buNone/>
            </a:pPr>
            <a:r>
              <a:rPr lang="en-US" sz="1600" b="1" dirty="0">
                <a:solidFill>
                  <a:srgbClr val="E0A33E"/>
                </a:solidFill>
                <a:latin typeface="Calibri" pitchFamily="34" charset="0"/>
                <a:ea typeface="Calibri" pitchFamily="34" charset="-122"/>
                <a:cs typeface="Calibri" pitchFamily="34" charset="-120"/>
              </a:rPr>
              <a:t>A CONTINUUM</a:t>
            </a:r>
            <a:endParaRPr lang="en-US" sz="1600" dirty="0"/>
          </a:p>
          <a:p>
            <a:pPr indent="0" marL="0">
              <a:buNone/>
            </a:pPr>
            <a:r>
              <a:rPr lang="en-US" sz="1400" dirty="0">
                <a:solidFill>
                  <a:srgbClr val="33324A"/>
                </a:solidFill>
                <a:latin typeface="Calibri" pitchFamily="34" charset="0"/>
                <a:ea typeface="Calibri" pitchFamily="34" charset="-122"/>
                <a:cs typeface="Calibri" pitchFamily="34" charset="-120"/>
              </a:rPr>
              <a:t>fully alert → drowsy / daydreaming → the stages of sleep</a:t>
            </a:r>
            <a:endParaRPr lang="en-US" sz="1600" dirty="0"/>
          </a:p>
        </p:txBody>
      </p:sp>
      <p:sp>
        <p:nvSpPr>
          <p:cNvPr id="6" name="Text 4"/>
          <p:cNvSpPr/>
          <p:nvPr/>
        </p:nvSpPr>
        <p:spPr>
          <a:xfrm>
            <a:off x="777240" y="3794760"/>
            <a:ext cx="7680960" cy="640080"/>
          </a:xfrm>
          <a:prstGeom prst="rect">
            <a:avLst/>
          </a:prstGeom>
          <a:noFill/>
          <a:ln/>
        </p:spPr>
        <p:txBody>
          <a:bodyPr wrap="square" rtlCol="0" anchor="ctr"/>
          <a:lstStyle/>
          <a:p>
            <a:pPr indent="0" marL="0">
              <a:buNone/>
            </a:pPr>
            <a:r>
              <a:rPr lang="en-US" sz="1600" b="1" dirty="0">
                <a:solidFill>
                  <a:srgbClr val="5B53A6"/>
                </a:solidFill>
                <a:latin typeface="Calibri" pitchFamily="34" charset="0"/>
                <a:ea typeface="Calibri" pitchFamily="34" charset="-122"/>
                <a:cs typeface="Calibri" pitchFamily="34" charset="-120"/>
              </a:rPr>
              <a:t>NONCONSCIOUS PROCESSING</a:t>
            </a:r>
            <a:endParaRPr lang="en-US" sz="1600" dirty="0"/>
          </a:p>
          <a:p>
            <a:pPr indent="0" marL="0">
              <a:buNone/>
            </a:pPr>
            <a:r>
              <a:rPr lang="en-US" sz="1400" dirty="0">
                <a:solidFill>
                  <a:srgbClr val="33324A"/>
                </a:solidFill>
                <a:latin typeface="Calibri" pitchFamily="34" charset="0"/>
                <a:ea typeface="Calibri" pitchFamily="34" charset="-122"/>
                <a:cs typeface="Calibri" pitchFamily="34" charset="-120"/>
              </a:rPr>
              <a:t>much of the brain's work — breathing, word meaning, priming memory — happens without us deciding</a:t>
            </a:r>
            <a:endParaRPr lang="en-US" sz="1600" dirty="0"/>
          </a:p>
        </p:txBody>
      </p:sp>
      <p:sp>
        <p:nvSpPr>
          <p:cNvPr id="7" name="Text 5"/>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3</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BODY'S ~24-HOUR CLOCK</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Circadian rhythm: SCN, light, melatonin</a:t>
            </a:r>
            <a:endParaRPr lang="en-US" sz="3000" dirty="0"/>
          </a:p>
        </p:txBody>
      </p:sp>
      <p:sp>
        <p:nvSpPr>
          <p:cNvPr id="4" name="Text 2"/>
          <p:cNvSpPr/>
          <p:nvPr/>
        </p:nvSpPr>
        <p:spPr>
          <a:xfrm>
            <a:off x="640080" y="1874520"/>
            <a:ext cx="7955280" cy="548640"/>
          </a:xfrm>
          <a:prstGeom prst="rect">
            <a:avLst/>
          </a:prstGeom>
          <a:noFill/>
          <a:ln/>
        </p:spPr>
        <p:txBody>
          <a:bodyPr wrap="square" rtlCol="0" anchor="t"/>
          <a:lstStyle/>
          <a:p>
            <a:pPr indent="0" marL="0">
              <a:buNone/>
            </a:pPr>
            <a:r>
              <a:rPr lang="en-US" sz="1450" b="1" dirty="0">
                <a:solidFill>
                  <a:srgbClr val="2F8F86"/>
                </a:solidFill>
                <a:latin typeface="Calibri" pitchFamily="34" charset="0"/>
                <a:ea typeface="Calibri" pitchFamily="34" charset="-122"/>
                <a:cs typeface="Calibri" pitchFamily="34" charset="-120"/>
              </a:rPr>
              <a:t>CIRCADIAN RHYTHM   </a:t>
            </a:r>
            <a:pPr indent="0" marL="0">
              <a:buNone/>
            </a:pPr>
            <a:r>
              <a:rPr lang="en-US" sz="1350" dirty="0">
                <a:solidFill>
                  <a:srgbClr val="33324A"/>
                </a:solidFill>
                <a:latin typeface="Calibri" pitchFamily="34" charset="0"/>
                <a:ea typeface="Calibri" pitchFamily="34" charset="-122"/>
                <a:cs typeface="Calibri" pitchFamily="34" charset="-120"/>
              </a:rPr>
              <a:t>the ~24-hour cycle of alertness, temperature &amp; the sleep-wake cycle</a:t>
            </a:r>
            <a:endParaRPr lang="en-US" sz="1450" dirty="0"/>
          </a:p>
        </p:txBody>
      </p:sp>
      <p:sp>
        <p:nvSpPr>
          <p:cNvPr id="5" name="Text 3"/>
          <p:cNvSpPr/>
          <p:nvPr/>
        </p:nvSpPr>
        <p:spPr>
          <a:xfrm>
            <a:off x="640080" y="2532888"/>
            <a:ext cx="7955280" cy="548640"/>
          </a:xfrm>
          <a:prstGeom prst="rect">
            <a:avLst/>
          </a:prstGeom>
          <a:noFill/>
          <a:ln/>
        </p:spPr>
        <p:txBody>
          <a:bodyPr wrap="square" rtlCol="0" anchor="t"/>
          <a:lstStyle/>
          <a:p>
            <a:pPr indent="0" marL="0">
              <a:buNone/>
            </a:pPr>
            <a:r>
              <a:rPr lang="en-US" sz="1450" b="1" dirty="0">
                <a:solidFill>
                  <a:srgbClr val="E0A33E"/>
                </a:solidFill>
                <a:latin typeface="Calibri" pitchFamily="34" charset="0"/>
                <a:ea typeface="Calibri" pitchFamily="34" charset="-122"/>
                <a:cs typeface="Calibri" pitchFamily="34" charset="-120"/>
              </a:rPr>
              <a:t>SUPRACHIASMATIC NUCLEUS (SCN)   </a:t>
            </a:r>
            <a:pPr indent="0" marL="0">
              <a:buNone/>
            </a:pPr>
            <a:r>
              <a:rPr lang="en-US" sz="1350" dirty="0">
                <a:solidFill>
                  <a:srgbClr val="33324A"/>
                </a:solidFill>
                <a:latin typeface="Calibri" pitchFamily="34" charset="0"/>
                <a:ea typeface="Calibri" pitchFamily="34" charset="-122"/>
                <a:cs typeface="Calibri" pitchFamily="34" charset="-120"/>
              </a:rPr>
              <a:t>the master clock, in the hypothalamus</a:t>
            </a:r>
            <a:endParaRPr lang="en-US" sz="1450" dirty="0"/>
          </a:p>
        </p:txBody>
      </p:sp>
      <p:sp>
        <p:nvSpPr>
          <p:cNvPr id="6" name="Text 4"/>
          <p:cNvSpPr/>
          <p:nvPr/>
        </p:nvSpPr>
        <p:spPr>
          <a:xfrm>
            <a:off x="640080" y="3191256"/>
            <a:ext cx="7955280" cy="548640"/>
          </a:xfrm>
          <a:prstGeom prst="rect">
            <a:avLst/>
          </a:prstGeom>
          <a:noFill/>
          <a:ln/>
        </p:spPr>
        <p:txBody>
          <a:bodyPr wrap="square" rtlCol="0" anchor="t"/>
          <a:lstStyle/>
          <a:p>
            <a:pPr indent="0" marL="0">
              <a:buNone/>
            </a:pPr>
            <a:r>
              <a:rPr lang="en-US" sz="1450" b="1" dirty="0">
                <a:solidFill>
                  <a:srgbClr val="5B53A6"/>
                </a:solidFill>
                <a:latin typeface="Calibri" pitchFamily="34" charset="0"/>
                <a:ea typeface="Calibri" pitchFamily="34" charset="-122"/>
                <a:cs typeface="Calibri" pitchFamily="34" charset="-120"/>
              </a:rPr>
              <a:t>LIGHT   </a:t>
            </a:r>
            <a:pPr indent="0" marL="0">
              <a:buNone/>
            </a:pPr>
            <a:r>
              <a:rPr lang="en-US" sz="1350" dirty="0">
                <a:solidFill>
                  <a:srgbClr val="33324A"/>
                </a:solidFill>
                <a:latin typeface="Calibri" pitchFamily="34" charset="0"/>
                <a:ea typeface="Calibri" pitchFamily="34" charset="-122"/>
                <a:cs typeface="Calibri" pitchFamily="34" charset="-120"/>
              </a:rPr>
              <a:t>the main signal that resets it — light on the retina says 'day'</a:t>
            </a:r>
            <a:endParaRPr lang="en-US" sz="1450" dirty="0"/>
          </a:p>
        </p:txBody>
      </p:sp>
      <p:sp>
        <p:nvSpPr>
          <p:cNvPr id="7" name="Text 5"/>
          <p:cNvSpPr/>
          <p:nvPr/>
        </p:nvSpPr>
        <p:spPr>
          <a:xfrm>
            <a:off x="640080" y="3849624"/>
            <a:ext cx="7955280" cy="548640"/>
          </a:xfrm>
          <a:prstGeom prst="rect">
            <a:avLst/>
          </a:prstGeom>
          <a:noFill/>
          <a:ln/>
        </p:spPr>
        <p:txBody>
          <a:bodyPr wrap="square" rtlCol="0" anchor="t"/>
          <a:lstStyle/>
          <a:p>
            <a:pPr indent="0" marL="0">
              <a:buNone/>
            </a:pPr>
            <a:r>
              <a:rPr lang="en-US" sz="1450" b="1" dirty="0">
                <a:solidFill>
                  <a:srgbClr val="26235C"/>
                </a:solidFill>
                <a:latin typeface="Calibri" pitchFamily="34" charset="0"/>
                <a:ea typeface="Calibri" pitchFamily="34" charset="-122"/>
                <a:cs typeface="Calibri" pitchFamily="34" charset="-120"/>
              </a:rPr>
              <a:t>MELATONIN   </a:t>
            </a:r>
            <a:pPr indent="0" marL="0">
              <a:buNone/>
            </a:pPr>
            <a:r>
              <a:rPr lang="en-US" sz="1350" dirty="0">
                <a:solidFill>
                  <a:srgbClr val="33324A"/>
                </a:solidFill>
                <a:latin typeface="Calibri" pitchFamily="34" charset="0"/>
                <a:ea typeface="Calibri" pitchFamily="34" charset="-122"/>
                <a:cs typeface="Calibri" pitchFamily="34" charset="-120"/>
              </a:rPr>
              <a:t>released by the pineal gland as it gets dark; nudges us toward sleep</a:t>
            </a:r>
            <a:endParaRPr lang="en-US" sz="1450" dirty="0"/>
          </a:p>
        </p:txBody>
      </p:sp>
      <p:sp>
        <p:nvSpPr>
          <p:cNvPr id="8" name="Text 6"/>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4</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WORKED EXAMPLE  ·  THE CLOCK, MADE CONCRETE</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Jet lag is your SCN refusing to update</a:t>
            </a:r>
            <a:endParaRPr lang="en-US" sz="3000" dirty="0"/>
          </a:p>
        </p:txBody>
      </p:sp>
      <p:sp>
        <p:nvSpPr>
          <p:cNvPr id="4" name="Shape 2"/>
          <p:cNvSpPr/>
          <p:nvPr/>
        </p:nvSpPr>
        <p:spPr>
          <a:xfrm>
            <a:off x="502920" y="1783080"/>
            <a:ext cx="3931920" cy="2468880"/>
          </a:xfrm>
          <a:prstGeom prst="roundRect">
            <a:avLst>
              <a:gd name="adj" fmla="val 3333"/>
            </a:avLst>
          </a:prstGeom>
          <a:solidFill>
            <a:srgbClr val="FFFFFF"/>
          </a:solidFill>
          <a:ln/>
          <a:effectLst>
            <a:outerShdw sx="100000" sy="100000" kx="0" ky="0" algn="bl" rotWithShape="0" blurRad="88900" dist="38100" dir="5400000">
              <a:srgbClr val="000000">
                <a:alpha val="10000"/>
              </a:srgbClr>
            </a:outerShdw>
          </a:effectLst>
        </p:spPr>
      </p:sp>
      <p:sp>
        <p:nvSpPr>
          <p:cNvPr id="5" name="Shape 3"/>
          <p:cNvSpPr/>
          <p:nvPr/>
        </p:nvSpPr>
        <p:spPr>
          <a:xfrm>
            <a:off x="4709160" y="1783080"/>
            <a:ext cx="3931920" cy="2468880"/>
          </a:xfrm>
          <a:prstGeom prst="roundRect">
            <a:avLst>
              <a:gd name="adj" fmla="val 3333"/>
            </a:avLst>
          </a:prstGeom>
          <a:solidFill>
            <a:srgbClr val="FFFFFF"/>
          </a:solidFill>
          <a:ln/>
          <a:effectLst>
            <a:outerShdw sx="100000" sy="100000" kx="0" ky="0" algn="bl" rotWithShape="0" blurRad="88900" dist="38100" dir="5400000">
              <a:srgbClr val="000000">
                <a:alpha val="10000"/>
              </a:srgbClr>
            </a:outerShdw>
          </a:effectLst>
        </p:spPr>
      </p:sp>
      <p:sp>
        <p:nvSpPr>
          <p:cNvPr id="6" name="Text 4"/>
          <p:cNvSpPr/>
          <p:nvPr/>
        </p:nvSpPr>
        <p:spPr>
          <a:xfrm>
            <a:off x="731520" y="2011680"/>
            <a:ext cx="3474720" cy="2103120"/>
          </a:xfrm>
          <a:prstGeom prst="rect">
            <a:avLst/>
          </a:prstGeom>
          <a:noFill/>
          <a:ln/>
        </p:spPr>
        <p:txBody>
          <a:bodyPr wrap="square" rtlCol="0" anchor="t"/>
          <a:lstStyle/>
          <a:p>
            <a:pPr indent="0" marL="0">
              <a:buNone/>
            </a:pPr>
            <a:r>
              <a:rPr lang="en-US" sz="1500" b="1" dirty="0">
                <a:solidFill>
                  <a:srgbClr val="E0A33E"/>
                </a:solidFill>
                <a:latin typeface="Calibri" pitchFamily="34" charset="0"/>
                <a:ea typeface="Calibri" pitchFamily="34" charset="-122"/>
                <a:cs typeface="Calibri" pitchFamily="34" charset="-120"/>
              </a:rPr>
              <a:t>THE FLIGHT
</a:t>
            </a:r>
            <a:endParaRPr lang="en-US" sz="1500" dirty="0"/>
          </a:p>
          <a:p>
            <a:pPr indent="0" marL="0">
              <a:buNone/>
            </a:pPr>
            <a:r>
              <a:rPr lang="en-US" sz="1500" dirty="0">
                <a:solidFill>
                  <a:srgbClr val="33324A"/>
                </a:solidFill>
                <a:latin typeface="Calibri" pitchFamily="34" charset="0"/>
                <a:ea typeface="Calibri" pitchFamily="34" charset="-122"/>
                <a:cs typeface="Calibri" pitchFamily="34" charset="-120"/>
              </a:rPr>
              <a:t>California → Paris, 9 time zones east. At 11 p.m. Paris, your SCN still keeps California time and insists it's 2 p.m.</a:t>
            </a:r>
            <a:endParaRPr lang="en-US" sz="1500" dirty="0"/>
          </a:p>
        </p:txBody>
      </p:sp>
      <p:sp>
        <p:nvSpPr>
          <p:cNvPr id="7" name="Text 5"/>
          <p:cNvSpPr/>
          <p:nvPr/>
        </p:nvSpPr>
        <p:spPr>
          <a:xfrm>
            <a:off x="4937760" y="2011680"/>
            <a:ext cx="3474720" cy="2194560"/>
          </a:xfrm>
          <a:prstGeom prst="rect">
            <a:avLst/>
          </a:prstGeom>
          <a:noFill/>
          <a:ln/>
        </p:spPr>
        <p:txBody>
          <a:bodyPr wrap="square" rtlCol="0" anchor="t"/>
          <a:lstStyle/>
          <a:p>
            <a:pPr indent="0" marL="0">
              <a:buNone/>
            </a:pPr>
            <a:r>
              <a:rPr lang="en-US" sz="1500" b="1" dirty="0">
                <a:solidFill>
                  <a:srgbClr val="5B53A6"/>
                </a:solidFill>
                <a:latin typeface="Calibri" pitchFamily="34" charset="0"/>
                <a:ea typeface="Calibri" pitchFamily="34" charset="-122"/>
                <a:cs typeface="Calibri" pitchFamily="34" charset="-120"/>
              </a:rPr>
              <a:t>THE FIX
</a:t>
            </a:r>
            <a:endParaRPr lang="en-US" sz="1500" dirty="0"/>
          </a:p>
          <a:p>
            <a:pPr indent="0" marL="0">
              <a:buNone/>
            </a:pPr>
            <a:r>
              <a:rPr lang="en-US" sz="1500" dirty="0">
                <a:solidFill>
                  <a:srgbClr val="33324A"/>
                </a:solidFill>
                <a:latin typeface="Calibri" pitchFamily="34" charset="0"/>
                <a:ea typeface="Calibri" pitchFamily="34" charset="-122"/>
                <a:cs typeface="Calibri" pitchFamily="34" charset="-120"/>
              </a:rPr>
              <a:t>Your clock pumps out alertness, not melatonin — wired at night, wrecked at noon. Morning Paris light drags the SCN onto local time, about an hour a day.</a:t>
            </a:r>
            <a:endParaRPr lang="en-US" sz="1500" dirty="0"/>
          </a:p>
        </p:txBody>
      </p:sp>
      <p:sp>
        <p:nvSpPr>
          <p:cNvPr id="8" name="Text 6"/>
          <p:cNvSpPr/>
          <p:nvPr/>
        </p:nvSpPr>
        <p:spPr>
          <a:xfrm>
            <a:off x="502920" y="4434840"/>
            <a:ext cx="8138160" cy="365760"/>
          </a:xfrm>
          <a:prstGeom prst="rect">
            <a:avLst/>
          </a:prstGeom>
          <a:noFill/>
          <a:ln/>
        </p:spPr>
        <p:txBody>
          <a:bodyPr wrap="square" rtlCol="0" anchor="ctr"/>
          <a:lstStyle/>
          <a:p>
            <a:pPr algn="ctr" indent="0" marL="0">
              <a:buNone/>
            </a:pPr>
            <a:r>
              <a:rPr lang="en-US" sz="1300" i="1" dirty="0">
                <a:solidFill>
                  <a:srgbClr val="6B6A86"/>
                </a:solidFill>
                <a:latin typeface="Calibri" pitchFamily="34" charset="0"/>
                <a:ea typeface="Calibri" pitchFamily="34" charset="-122"/>
                <a:cs typeface="Calibri" pitchFamily="34" charset="-120"/>
              </a:rPr>
              <a:t>Same battle: teen body-clocks naturally run later; shift workers fight it year-round.</a:t>
            </a:r>
            <a:endParaRPr lang="en-US" sz="1300" dirty="0"/>
          </a:p>
        </p:txBody>
      </p:sp>
      <p:sp>
        <p:nvSpPr>
          <p:cNvPr id="9" name="Text 7"/>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5</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26235C"/>
        </a:solidFill>
      </p:bgPr>
    </p:bg>
    <p:spTree>
      <p:nvGrpSpPr>
        <p:cNvPr id="1" name=""/>
        <p:cNvGrpSpPr/>
        <p:nvPr/>
      </p:nvGrpSpPr>
      <p:grpSpPr>
        <a:xfrm>
          <a:off x="0" y="0"/>
          <a:ext cx="0" cy="0"/>
          <a:chOff x="0" y="0"/>
          <a:chExt cx="0" cy="0"/>
        </a:xfrm>
      </p:grpSpPr>
      <p:sp>
        <p:nvSpPr>
          <p:cNvPr id="2" name="Text 0"/>
          <p:cNvSpPr/>
          <p:nvPr/>
        </p:nvSpPr>
        <p:spPr>
          <a:xfrm>
            <a:off x="548640" y="640080"/>
            <a:ext cx="8046720" cy="365760"/>
          </a:xfrm>
          <a:prstGeom prst="rect">
            <a:avLst/>
          </a:prstGeom>
          <a:noFill/>
          <a:ln/>
        </p:spPr>
        <p:txBody>
          <a:bodyPr wrap="square" rtlCol="0" anchor="ctr"/>
          <a:lstStyle/>
          <a:p>
            <a:pPr indent="0" marL="0">
              <a:buNone/>
            </a:pPr>
            <a:r>
              <a:rPr lang="en-US" sz="1400" b="1" spc="200" kern="0" dirty="0">
                <a:solidFill>
                  <a:srgbClr val="CFCBEC"/>
                </a:solidFill>
                <a:latin typeface="Calibri" pitchFamily="34" charset="0"/>
                <a:ea typeface="Calibri" pitchFamily="34" charset="-122"/>
                <a:cs typeface="Calibri" pitchFamily="34" charset="-120"/>
              </a:rPr>
              <a:t>ONE TRIP THROUGH THE STAGES</a:t>
            </a:r>
            <a:endParaRPr lang="en-US" sz="1400" dirty="0"/>
          </a:p>
        </p:txBody>
      </p:sp>
      <p:sp>
        <p:nvSpPr>
          <p:cNvPr id="3" name="Text 1"/>
          <p:cNvSpPr/>
          <p:nvPr/>
        </p:nvSpPr>
        <p:spPr>
          <a:xfrm>
            <a:off x="548640" y="1371600"/>
            <a:ext cx="8046720" cy="1554480"/>
          </a:xfrm>
          <a:prstGeom prst="rect">
            <a:avLst/>
          </a:prstGeom>
          <a:noFill/>
          <a:ln/>
        </p:spPr>
        <p:txBody>
          <a:bodyPr wrap="square" rtlCol="0" anchor="ctr"/>
          <a:lstStyle/>
          <a:p>
            <a:pPr algn="ctr" indent="0" marL="0">
              <a:buNone/>
            </a:pPr>
            <a:r>
              <a:rPr lang="en-US" sz="11000" b="1" dirty="0">
                <a:solidFill>
                  <a:srgbClr val="E0A33E"/>
                </a:solidFill>
                <a:latin typeface="Cambria" pitchFamily="34" charset="0"/>
                <a:ea typeface="Cambria" pitchFamily="34" charset="-122"/>
                <a:cs typeface="Cambria" pitchFamily="34" charset="-120"/>
              </a:rPr>
              <a:t>~90 min</a:t>
            </a:r>
            <a:endParaRPr lang="en-US" sz="11000" dirty="0"/>
          </a:p>
        </p:txBody>
      </p:sp>
      <p:sp>
        <p:nvSpPr>
          <p:cNvPr id="4" name="Text 2"/>
          <p:cNvSpPr/>
          <p:nvPr/>
        </p:nvSpPr>
        <p:spPr>
          <a:xfrm>
            <a:off x="548640" y="3200400"/>
            <a:ext cx="8046720" cy="457200"/>
          </a:xfrm>
          <a:prstGeom prst="rect">
            <a:avLst/>
          </a:prstGeom>
          <a:noFill/>
          <a:ln/>
        </p:spPr>
        <p:txBody>
          <a:bodyPr wrap="square" rtlCol="0" anchor="ctr"/>
          <a:lstStyle/>
          <a:p>
            <a:pPr algn="ctr" indent="0" marL="0">
              <a:buNone/>
            </a:pPr>
            <a:r>
              <a:rPr lang="en-US" sz="1900" dirty="0">
                <a:solidFill>
                  <a:srgbClr val="FFFFFF"/>
                </a:solidFill>
                <a:latin typeface="Calibri" pitchFamily="34" charset="0"/>
                <a:ea typeface="Calibri" pitchFamily="34" charset="-122"/>
                <a:cs typeface="Calibri" pitchFamily="34" charset="-120"/>
              </a:rPr>
              <a:t>One full sleep cycle: NREM-1 → 2 → 3 → back up → REM — then repeat, all night.</a:t>
            </a:r>
            <a:endParaRPr lang="en-US" sz="1900" dirty="0"/>
          </a:p>
        </p:txBody>
      </p:sp>
      <p:sp>
        <p:nvSpPr>
          <p:cNvPr id="5" name="Text 3"/>
          <p:cNvSpPr/>
          <p:nvPr/>
        </p:nvSpPr>
        <p:spPr>
          <a:xfrm>
            <a:off x="548640" y="3749040"/>
            <a:ext cx="8046720" cy="365760"/>
          </a:xfrm>
          <a:prstGeom prst="rect">
            <a:avLst/>
          </a:prstGeom>
          <a:noFill/>
          <a:ln/>
        </p:spPr>
        <p:txBody>
          <a:bodyPr wrap="square" rtlCol="0" anchor="ctr"/>
          <a:lstStyle/>
          <a:p>
            <a:pPr algn="ctr" indent="0" marL="0">
              <a:buNone/>
            </a:pPr>
            <a:r>
              <a:rPr lang="en-US" sz="1400" i="1" dirty="0">
                <a:solidFill>
                  <a:srgbClr val="CFCBEC"/>
                </a:solidFill>
                <a:latin typeface="Calibri" pitchFamily="34" charset="0"/>
                <a:ea typeface="Calibri" pitchFamily="34" charset="-122"/>
                <a:cs typeface="Calibri" pitchFamily="34" charset="-120"/>
              </a:rPr>
              <a:t>As the night goes on, deep NREM-3 shrinks and REM lengthens — vivid dreams come near morning.</a:t>
            </a:r>
            <a:endParaRPr lang="en-US"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A NIGHT OF SLEEP  ·  FOUR STAGES</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From the doorway to the dream</a:t>
            </a:r>
            <a:endParaRPr lang="en-US" sz="3000" dirty="0"/>
          </a:p>
        </p:txBody>
      </p:sp>
      <p:sp>
        <p:nvSpPr>
          <p:cNvPr id="4" name="Text 2"/>
          <p:cNvSpPr/>
          <p:nvPr/>
        </p:nvSpPr>
        <p:spPr>
          <a:xfrm>
            <a:off x="640080" y="1828800"/>
            <a:ext cx="1737360" cy="457200"/>
          </a:xfrm>
          <a:prstGeom prst="rect">
            <a:avLst/>
          </a:prstGeom>
          <a:noFill/>
          <a:ln/>
        </p:spPr>
        <p:txBody>
          <a:bodyPr wrap="square" rtlCol="0" anchor="ctr"/>
          <a:lstStyle/>
          <a:p>
            <a:pPr indent="0" marL="0">
              <a:buNone/>
            </a:pPr>
            <a:r>
              <a:rPr lang="en-US" sz="1600" b="1" dirty="0">
                <a:solidFill>
                  <a:srgbClr val="2F8F86"/>
                </a:solidFill>
                <a:latin typeface="Calibri" pitchFamily="34" charset="0"/>
                <a:ea typeface="Calibri" pitchFamily="34" charset="-122"/>
                <a:cs typeface="Calibri" pitchFamily="34" charset="-120"/>
              </a:rPr>
              <a:t>NREM-1</a:t>
            </a:r>
            <a:endParaRPr lang="en-US" sz="1600" dirty="0"/>
          </a:p>
        </p:txBody>
      </p:sp>
      <p:sp>
        <p:nvSpPr>
          <p:cNvPr id="5" name="Text 3"/>
          <p:cNvSpPr/>
          <p:nvPr/>
        </p:nvSpPr>
        <p:spPr>
          <a:xfrm>
            <a:off x="2468880" y="1828800"/>
            <a:ext cx="6035040" cy="457200"/>
          </a:xfrm>
          <a:prstGeom prst="rect">
            <a:avLst/>
          </a:prstGeom>
          <a:noFill/>
          <a:ln/>
        </p:spPr>
        <p:txBody>
          <a:bodyPr wrap="square" rtlCol="0" anchor="t"/>
          <a:lstStyle/>
          <a:p>
            <a:pPr indent="0" marL="0">
              <a:buNone/>
            </a:pPr>
            <a:r>
              <a:rPr lang="en-US" sz="1400" dirty="0">
                <a:solidFill>
                  <a:srgbClr val="33324A"/>
                </a:solidFill>
                <a:latin typeface="Calibri" pitchFamily="34" charset="0"/>
                <a:ea typeface="Calibri" pitchFamily="34" charset="-122"/>
                <a:cs typeface="Calibri" pitchFamily="34" charset="-120"/>
              </a:rPr>
              <a:t>light, drifting (hypnagogic) — the falling/jerk sensation; easy to wake</a:t>
            </a:r>
            <a:endParaRPr lang="en-US" sz="1400" dirty="0"/>
          </a:p>
        </p:txBody>
      </p:sp>
      <p:sp>
        <p:nvSpPr>
          <p:cNvPr id="6" name="Text 4"/>
          <p:cNvSpPr/>
          <p:nvPr/>
        </p:nvSpPr>
        <p:spPr>
          <a:xfrm>
            <a:off x="640080" y="2432304"/>
            <a:ext cx="1737360" cy="457200"/>
          </a:xfrm>
          <a:prstGeom prst="rect">
            <a:avLst/>
          </a:prstGeom>
          <a:noFill/>
          <a:ln/>
        </p:spPr>
        <p:txBody>
          <a:bodyPr wrap="square" rtlCol="0" anchor="ctr"/>
          <a:lstStyle/>
          <a:p>
            <a:pPr indent="0" marL="0">
              <a:buNone/>
            </a:pPr>
            <a:r>
              <a:rPr lang="en-US" sz="1600" b="1" dirty="0">
                <a:solidFill>
                  <a:srgbClr val="5B53A6"/>
                </a:solidFill>
                <a:latin typeface="Calibri" pitchFamily="34" charset="0"/>
                <a:ea typeface="Calibri" pitchFamily="34" charset="-122"/>
                <a:cs typeface="Calibri" pitchFamily="34" charset="-120"/>
              </a:rPr>
              <a:t>NREM-2</a:t>
            </a:r>
            <a:endParaRPr lang="en-US" sz="1600" dirty="0"/>
          </a:p>
        </p:txBody>
      </p:sp>
      <p:sp>
        <p:nvSpPr>
          <p:cNvPr id="7" name="Text 5"/>
          <p:cNvSpPr/>
          <p:nvPr/>
        </p:nvSpPr>
        <p:spPr>
          <a:xfrm>
            <a:off x="2468880" y="2432304"/>
            <a:ext cx="6035040" cy="457200"/>
          </a:xfrm>
          <a:prstGeom prst="rect">
            <a:avLst/>
          </a:prstGeom>
          <a:noFill/>
          <a:ln/>
        </p:spPr>
        <p:txBody>
          <a:bodyPr wrap="square" rtlCol="0" anchor="t"/>
          <a:lstStyle/>
          <a:p>
            <a:pPr indent="0" marL="0">
              <a:buNone/>
            </a:pPr>
            <a:r>
              <a:rPr lang="en-US" sz="1400" dirty="0">
                <a:solidFill>
                  <a:srgbClr val="33324A"/>
                </a:solidFill>
                <a:latin typeface="Calibri" pitchFamily="34" charset="0"/>
                <a:ea typeface="Calibri" pitchFamily="34" charset="-122"/>
                <a:cs typeface="Calibri" pitchFamily="34" charset="-120"/>
              </a:rPr>
              <a:t>clearly asleep; sleep spindles on the EEG; most of the night here</a:t>
            </a:r>
            <a:endParaRPr lang="en-US" sz="1400" dirty="0"/>
          </a:p>
        </p:txBody>
      </p:sp>
      <p:sp>
        <p:nvSpPr>
          <p:cNvPr id="8" name="Text 6"/>
          <p:cNvSpPr/>
          <p:nvPr/>
        </p:nvSpPr>
        <p:spPr>
          <a:xfrm>
            <a:off x="640080" y="3035808"/>
            <a:ext cx="1737360" cy="457200"/>
          </a:xfrm>
          <a:prstGeom prst="rect">
            <a:avLst/>
          </a:prstGeom>
          <a:noFill/>
          <a:ln/>
        </p:spPr>
        <p:txBody>
          <a:bodyPr wrap="square" rtlCol="0" anchor="ctr"/>
          <a:lstStyle/>
          <a:p>
            <a:pPr indent="0" marL="0">
              <a:buNone/>
            </a:pPr>
            <a:r>
              <a:rPr lang="en-US" sz="1600" b="1" dirty="0">
                <a:solidFill>
                  <a:srgbClr val="E0A33E"/>
                </a:solidFill>
                <a:latin typeface="Calibri" pitchFamily="34" charset="0"/>
                <a:ea typeface="Calibri" pitchFamily="34" charset="-122"/>
                <a:cs typeface="Calibri" pitchFamily="34" charset="-120"/>
              </a:rPr>
              <a:t>NREM-3</a:t>
            </a:r>
            <a:endParaRPr lang="en-US" sz="1600" dirty="0"/>
          </a:p>
        </p:txBody>
      </p:sp>
      <p:sp>
        <p:nvSpPr>
          <p:cNvPr id="9" name="Text 7"/>
          <p:cNvSpPr/>
          <p:nvPr/>
        </p:nvSpPr>
        <p:spPr>
          <a:xfrm>
            <a:off x="2468880" y="3035808"/>
            <a:ext cx="6035040" cy="457200"/>
          </a:xfrm>
          <a:prstGeom prst="rect">
            <a:avLst/>
          </a:prstGeom>
          <a:noFill/>
          <a:ln/>
        </p:spPr>
        <p:txBody>
          <a:bodyPr wrap="square" rtlCol="0" anchor="t"/>
          <a:lstStyle/>
          <a:p>
            <a:pPr indent="0" marL="0">
              <a:buNone/>
            </a:pPr>
            <a:r>
              <a:rPr lang="en-US" sz="1400" dirty="0">
                <a:solidFill>
                  <a:srgbClr val="33324A"/>
                </a:solidFill>
                <a:latin typeface="Calibri" pitchFamily="34" charset="0"/>
                <a:ea typeface="Calibri" pitchFamily="34" charset="-122"/>
                <a:cs typeface="Calibri" pitchFamily="34" charset="-120"/>
              </a:rPr>
              <a:t>deepest, slow-wave (delta) sleep; most restorative; hardest to wake</a:t>
            </a:r>
            <a:endParaRPr lang="en-US" sz="1400" dirty="0"/>
          </a:p>
        </p:txBody>
      </p:sp>
      <p:sp>
        <p:nvSpPr>
          <p:cNvPr id="10" name="Text 8"/>
          <p:cNvSpPr/>
          <p:nvPr/>
        </p:nvSpPr>
        <p:spPr>
          <a:xfrm>
            <a:off x="640080" y="3639312"/>
            <a:ext cx="1737360" cy="457200"/>
          </a:xfrm>
          <a:prstGeom prst="rect">
            <a:avLst/>
          </a:prstGeom>
          <a:noFill/>
          <a:ln/>
        </p:spPr>
        <p:txBody>
          <a:bodyPr wrap="square" rtlCol="0" anchor="ctr"/>
          <a:lstStyle/>
          <a:p>
            <a:pPr indent="0" marL="0">
              <a:buNone/>
            </a:pPr>
            <a:r>
              <a:rPr lang="en-US" sz="1600" b="1" dirty="0">
                <a:solidFill>
                  <a:srgbClr val="5B53A6"/>
                </a:solidFill>
                <a:latin typeface="Calibri" pitchFamily="34" charset="0"/>
                <a:ea typeface="Calibri" pitchFamily="34" charset="-122"/>
                <a:cs typeface="Calibri" pitchFamily="34" charset="-120"/>
              </a:rPr>
              <a:t>REM</a:t>
            </a:r>
            <a:endParaRPr lang="en-US" sz="1600" dirty="0"/>
          </a:p>
        </p:txBody>
      </p:sp>
      <p:sp>
        <p:nvSpPr>
          <p:cNvPr id="11" name="Text 9"/>
          <p:cNvSpPr/>
          <p:nvPr/>
        </p:nvSpPr>
        <p:spPr>
          <a:xfrm>
            <a:off x="2468880" y="3639312"/>
            <a:ext cx="6035040" cy="457200"/>
          </a:xfrm>
          <a:prstGeom prst="rect">
            <a:avLst/>
          </a:prstGeom>
          <a:noFill/>
          <a:ln/>
        </p:spPr>
        <p:txBody>
          <a:bodyPr wrap="square" rtlCol="0" anchor="t"/>
          <a:lstStyle/>
          <a:p>
            <a:pPr indent="0" marL="0">
              <a:buNone/>
            </a:pPr>
            <a:r>
              <a:rPr lang="en-US" sz="1400" dirty="0">
                <a:solidFill>
                  <a:srgbClr val="33324A"/>
                </a:solidFill>
                <a:latin typeface="Calibri" pitchFamily="34" charset="0"/>
                <a:ea typeface="Calibri" pitchFamily="34" charset="-122"/>
                <a:cs typeface="Calibri" pitchFamily="34" charset="-120"/>
              </a:rPr>
              <a:t>rapid eye movement; vivid dreams; brain active, body still ('paradoxical')</a:t>
            </a:r>
            <a:endParaRPr lang="en-US" sz="1400" dirty="0"/>
          </a:p>
        </p:txBody>
      </p:sp>
      <p:sp>
        <p:nvSpPr>
          <p:cNvPr id="12" name="Text 10"/>
          <p:cNvSpPr/>
          <p:nvPr/>
        </p:nvSpPr>
        <p:spPr>
          <a:xfrm>
            <a:off x="502920" y="4343400"/>
            <a:ext cx="8138160" cy="365760"/>
          </a:xfrm>
          <a:prstGeom prst="rect">
            <a:avLst/>
          </a:prstGeom>
          <a:noFill/>
          <a:ln/>
        </p:spPr>
        <p:txBody>
          <a:bodyPr wrap="square" rtlCol="0" anchor="ctr"/>
          <a:lstStyle/>
          <a:p>
            <a:pPr algn="ctr" indent="0" marL="0">
              <a:buNone/>
            </a:pPr>
            <a:r>
              <a:rPr lang="en-US" sz="1400" b="1" i="1" dirty="0">
                <a:solidFill>
                  <a:srgbClr val="26235C"/>
                </a:solidFill>
                <a:latin typeface="Calibri" pitchFamily="34" charset="0"/>
                <a:ea typeface="Calibri" pitchFamily="34" charset="-122"/>
                <a:cs typeface="Calibri" pitchFamily="34" charset="-120"/>
              </a:rPr>
              <a:t>One → Two → Three → REM.  Three is the deepest; REM is the dreamer.</a:t>
            </a:r>
            <a:endParaRPr lang="en-US" sz="1400" dirty="0"/>
          </a:p>
        </p:txBody>
      </p:sp>
      <p:sp>
        <p:nvSpPr>
          <p:cNvPr id="13" name="Text 11"/>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7</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TWO THAT GET SWAPPED</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Deep sleep  vs  Dreaming sleep</a:t>
            </a:r>
            <a:endParaRPr lang="en-US" sz="3000" dirty="0"/>
          </a:p>
        </p:txBody>
      </p:sp>
      <p:sp>
        <p:nvSpPr>
          <p:cNvPr id="4" name="Shape 2"/>
          <p:cNvSpPr/>
          <p:nvPr/>
        </p:nvSpPr>
        <p:spPr>
          <a:xfrm>
            <a:off x="502920" y="1783080"/>
            <a:ext cx="3931920" cy="2560320"/>
          </a:xfrm>
          <a:prstGeom prst="roundRect">
            <a:avLst>
              <a:gd name="adj" fmla="val 3214"/>
            </a:avLst>
          </a:prstGeom>
          <a:solidFill>
            <a:srgbClr val="FFFFFF"/>
          </a:solidFill>
          <a:ln/>
          <a:effectLst>
            <a:outerShdw sx="100000" sy="100000" kx="0" ky="0" algn="bl" rotWithShape="0" blurRad="88900" dist="38100" dir="5400000">
              <a:srgbClr val="000000">
                <a:alpha val="10000"/>
              </a:srgbClr>
            </a:outerShdw>
          </a:effectLst>
        </p:spPr>
      </p:sp>
      <p:sp>
        <p:nvSpPr>
          <p:cNvPr id="5" name="Shape 3"/>
          <p:cNvSpPr/>
          <p:nvPr/>
        </p:nvSpPr>
        <p:spPr>
          <a:xfrm>
            <a:off x="4709160" y="1783080"/>
            <a:ext cx="3931920" cy="2560320"/>
          </a:xfrm>
          <a:prstGeom prst="roundRect">
            <a:avLst>
              <a:gd name="adj" fmla="val 3214"/>
            </a:avLst>
          </a:prstGeom>
          <a:solidFill>
            <a:srgbClr val="FFFFFF"/>
          </a:solidFill>
          <a:ln/>
          <a:effectLst>
            <a:outerShdw sx="100000" sy="100000" kx="0" ky="0" algn="bl" rotWithShape="0" blurRad="88900" dist="38100" dir="5400000">
              <a:srgbClr val="000000">
                <a:alpha val="10000"/>
              </a:srgbClr>
            </a:outerShdw>
          </a:effectLst>
        </p:spPr>
      </p:sp>
      <p:sp>
        <p:nvSpPr>
          <p:cNvPr id="6" name="Text 4"/>
          <p:cNvSpPr/>
          <p:nvPr/>
        </p:nvSpPr>
        <p:spPr>
          <a:xfrm>
            <a:off x="731520" y="2011680"/>
            <a:ext cx="3474720" cy="2194560"/>
          </a:xfrm>
          <a:prstGeom prst="rect">
            <a:avLst/>
          </a:prstGeom>
          <a:noFill/>
          <a:ln/>
        </p:spPr>
        <p:txBody>
          <a:bodyPr wrap="square" rtlCol="0" anchor="t"/>
          <a:lstStyle/>
          <a:p>
            <a:pPr indent="0" marL="0">
              <a:buNone/>
            </a:pPr>
            <a:r>
              <a:rPr lang="en-US" sz="1700" b="1" dirty="0">
                <a:solidFill>
                  <a:srgbClr val="E0A33E"/>
                </a:solidFill>
                <a:latin typeface="Calibri" pitchFamily="34" charset="0"/>
                <a:ea typeface="Calibri" pitchFamily="34" charset="-122"/>
                <a:cs typeface="Calibri" pitchFamily="34" charset="-120"/>
              </a:rPr>
              <a:t>NREM-3  ·  DEEP
</a:t>
            </a:r>
            <a:endParaRPr lang="en-US" sz="1700" dirty="0"/>
          </a:p>
          <a:p>
            <a:pPr indent="0" marL="0">
              <a:buNone/>
            </a:pPr>
            <a:r>
              <a:rPr lang="en-US" sz="1300" i="1" dirty="0">
                <a:solidFill>
                  <a:srgbClr val="6B6A86"/>
                </a:solidFill>
                <a:latin typeface="Calibri" pitchFamily="34" charset="0"/>
                <a:ea typeface="Calibri" pitchFamily="34" charset="-122"/>
                <a:cs typeface="Calibri" pitchFamily="34" charset="-120"/>
              </a:rPr>
              <a:t>slow-wave
</a:t>
            </a:r>
            <a:endParaRPr lang="en-US" sz="1700" dirty="0"/>
          </a:p>
          <a:p>
            <a:pPr indent="0" marL="0">
              <a:buNone/>
            </a:pPr>
            <a:r>
              <a:rPr lang="en-US" sz="1500" dirty="0">
                <a:solidFill>
                  <a:srgbClr val="33324A"/>
                </a:solidFill>
                <a:latin typeface="Calibri" pitchFamily="34" charset="0"/>
                <a:ea typeface="Calibri" pitchFamily="34" charset="-122"/>
                <a:cs typeface="Calibri" pitchFamily="34" charset="-120"/>
              </a:rPr>
              <a:t>Big slow delta waves. Deepest and most </a:t>
            </a:r>
            <a:pPr indent="0" marL="0">
              <a:buNone/>
            </a:pPr>
            <a:r>
              <a:rPr lang="en-US" sz="1500" b="1" dirty="0">
                <a:solidFill>
                  <a:srgbClr val="26235C"/>
                </a:solidFill>
                <a:latin typeface="Calibri" pitchFamily="34" charset="0"/>
                <a:ea typeface="Calibri" pitchFamily="34" charset="-122"/>
                <a:cs typeface="Calibri" pitchFamily="34" charset="-120"/>
              </a:rPr>
              <a:t>restorative</a:t>
            </a:r>
            <a:pPr indent="0" marL="0">
              <a:buNone/>
            </a:pPr>
            <a:r>
              <a:rPr lang="en-US" sz="1500" dirty="0">
                <a:solidFill>
                  <a:srgbClr val="33324A"/>
                </a:solidFill>
                <a:latin typeface="Calibri" pitchFamily="34" charset="0"/>
                <a:ea typeface="Calibri" pitchFamily="34" charset="-122"/>
                <a:cs typeface="Calibri" pitchFamily="34" charset="-120"/>
              </a:rPr>
              <a:t>. Hardest to wake; groggy if you are.</a:t>
            </a:r>
            <a:endParaRPr lang="en-US" sz="1700" dirty="0"/>
          </a:p>
        </p:txBody>
      </p:sp>
      <p:sp>
        <p:nvSpPr>
          <p:cNvPr id="7" name="Text 5"/>
          <p:cNvSpPr/>
          <p:nvPr/>
        </p:nvSpPr>
        <p:spPr>
          <a:xfrm>
            <a:off x="4937760" y="2011680"/>
            <a:ext cx="3474720" cy="2194560"/>
          </a:xfrm>
          <a:prstGeom prst="rect">
            <a:avLst/>
          </a:prstGeom>
          <a:noFill/>
          <a:ln/>
        </p:spPr>
        <p:txBody>
          <a:bodyPr wrap="square" rtlCol="0" anchor="t"/>
          <a:lstStyle/>
          <a:p>
            <a:pPr indent="0" marL="0">
              <a:buNone/>
            </a:pPr>
            <a:r>
              <a:rPr lang="en-US" sz="1700" b="1" dirty="0">
                <a:solidFill>
                  <a:srgbClr val="5B53A6"/>
                </a:solidFill>
                <a:latin typeface="Calibri" pitchFamily="34" charset="0"/>
                <a:ea typeface="Calibri" pitchFamily="34" charset="-122"/>
                <a:cs typeface="Calibri" pitchFamily="34" charset="-120"/>
              </a:rPr>
              <a:t>REM  ·  DREAMING
</a:t>
            </a:r>
            <a:endParaRPr lang="en-US" sz="1700" dirty="0"/>
          </a:p>
          <a:p>
            <a:pPr indent="0" marL="0">
              <a:buNone/>
            </a:pPr>
            <a:r>
              <a:rPr lang="en-US" sz="1300" i="1" dirty="0">
                <a:solidFill>
                  <a:srgbClr val="6B6A86"/>
                </a:solidFill>
                <a:latin typeface="Calibri" pitchFamily="34" charset="0"/>
                <a:ea typeface="Calibri" pitchFamily="34" charset="-122"/>
                <a:cs typeface="Calibri" pitchFamily="34" charset="-120"/>
              </a:rPr>
              <a:t>paradoxical sleep
</a:t>
            </a:r>
            <a:endParaRPr lang="en-US" sz="1700" dirty="0"/>
          </a:p>
          <a:p>
            <a:pPr indent="0" marL="0">
              <a:buNone/>
            </a:pPr>
            <a:r>
              <a:rPr lang="en-US" sz="1500" dirty="0">
                <a:solidFill>
                  <a:srgbClr val="33324A"/>
                </a:solidFill>
                <a:latin typeface="Calibri" pitchFamily="34" charset="0"/>
                <a:ea typeface="Calibri" pitchFamily="34" charset="-122"/>
                <a:cs typeface="Calibri" pitchFamily="34" charset="-120"/>
              </a:rPr>
              <a:t>Brain </a:t>
            </a:r>
            <a:pPr indent="0" marL="0">
              <a:buNone/>
            </a:pPr>
            <a:r>
              <a:rPr lang="en-US" sz="1500" b="1" dirty="0">
                <a:solidFill>
                  <a:srgbClr val="26235C"/>
                </a:solidFill>
                <a:latin typeface="Calibri" pitchFamily="34" charset="0"/>
                <a:ea typeface="Calibri" pitchFamily="34" charset="-122"/>
                <a:cs typeface="Calibri" pitchFamily="34" charset="-120"/>
              </a:rPr>
              <a:t>highly active</a:t>
            </a:r>
            <a:pPr indent="0" marL="0">
              <a:buNone/>
            </a:pPr>
            <a:r>
              <a:rPr lang="en-US" sz="1500" dirty="0">
                <a:solidFill>
                  <a:srgbClr val="33324A"/>
                </a:solidFill>
                <a:latin typeface="Calibri" pitchFamily="34" charset="0"/>
                <a:ea typeface="Calibri" pitchFamily="34" charset="-122"/>
                <a:cs typeface="Calibri" pitchFamily="34" charset="-120"/>
              </a:rPr>
              <a:t> (EEG near waking), vivid dreams — yet the body lies essentially still.</a:t>
            </a:r>
            <a:endParaRPr lang="en-US" sz="1700" dirty="0"/>
          </a:p>
        </p:txBody>
      </p:sp>
      <p:sp>
        <p:nvSpPr>
          <p:cNvPr id="8" name="Text 6"/>
          <p:cNvSpPr/>
          <p:nvPr/>
        </p:nvSpPr>
        <p:spPr>
          <a:xfrm>
            <a:off x="502920" y="4434840"/>
            <a:ext cx="8138160" cy="365760"/>
          </a:xfrm>
          <a:prstGeom prst="rect">
            <a:avLst/>
          </a:prstGeom>
          <a:noFill/>
          <a:ln/>
        </p:spPr>
        <p:txBody>
          <a:bodyPr wrap="square" rtlCol="0" anchor="ctr"/>
          <a:lstStyle/>
          <a:p>
            <a:pPr algn="ctr" indent="0" marL="0">
              <a:buNone/>
            </a:pPr>
            <a:r>
              <a:rPr lang="en-US" sz="1300" i="1" dirty="0">
                <a:solidFill>
                  <a:srgbClr val="6B6A86"/>
                </a:solidFill>
                <a:latin typeface="Calibri" pitchFamily="34" charset="0"/>
                <a:ea typeface="Calibri" pitchFamily="34" charset="-122"/>
                <a:cs typeface="Calibri" pitchFamily="34" charset="-120"/>
              </a:rPr>
              <a:t>Nearly opposite states — and the ones students (and chatbots) mix up most.</a:t>
            </a:r>
            <a:endParaRPr lang="en-US" sz="1300" dirty="0"/>
          </a:p>
        </p:txBody>
      </p:sp>
      <p:sp>
        <p:nvSpPr>
          <p:cNvPr id="9" name="Text 7"/>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8</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WHY WE SLEEP  ·  NOT WASTED TIME</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Repair, file, and clean up</a:t>
            </a:r>
            <a:endParaRPr lang="en-US" sz="3000" dirty="0"/>
          </a:p>
        </p:txBody>
      </p:sp>
      <p:sp>
        <p:nvSpPr>
          <p:cNvPr id="4" name="Shape 2"/>
          <p:cNvSpPr/>
          <p:nvPr/>
        </p:nvSpPr>
        <p:spPr>
          <a:xfrm>
            <a:off x="502920" y="1920240"/>
            <a:ext cx="2679192" cy="2103120"/>
          </a:xfrm>
          <a:prstGeom prst="roundRect">
            <a:avLst>
              <a:gd name="adj" fmla="val 3913"/>
            </a:avLst>
          </a:prstGeom>
          <a:solidFill>
            <a:srgbClr val="FFFFFF"/>
          </a:solidFill>
          <a:ln/>
          <a:effectLst>
            <a:outerShdw sx="100000" sy="100000" kx="0" ky="0" algn="bl" rotWithShape="0" blurRad="88900" dist="38100" dir="5400000">
              <a:srgbClr val="000000">
                <a:alpha val="10000"/>
              </a:srgbClr>
            </a:outerShdw>
          </a:effectLst>
        </p:spPr>
      </p:sp>
      <p:sp>
        <p:nvSpPr>
          <p:cNvPr id="5" name="Text 3"/>
          <p:cNvSpPr/>
          <p:nvPr/>
        </p:nvSpPr>
        <p:spPr>
          <a:xfrm>
            <a:off x="502920" y="2194560"/>
            <a:ext cx="2679192" cy="502920"/>
          </a:xfrm>
          <a:prstGeom prst="rect">
            <a:avLst/>
          </a:prstGeom>
          <a:noFill/>
          <a:ln/>
        </p:spPr>
        <p:txBody>
          <a:bodyPr wrap="square" rtlCol="0" anchor="ctr"/>
          <a:lstStyle/>
          <a:p>
            <a:pPr algn="ctr" indent="0" marL="0">
              <a:buNone/>
            </a:pPr>
            <a:r>
              <a:rPr lang="en-US" sz="1900" b="1" dirty="0">
                <a:solidFill>
                  <a:srgbClr val="E0A33E"/>
                </a:solidFill>
                <a:latin typeface="Cambria" pitchFamily="34" charset="0"/>
                <a:ea typeface="Cambria" pitchFamily="34" charset="-122"/>
                <a:cs typeface="Cambria" pitchFamily="34" charset="-120"/>
              </a:rPr>
              <a:t>REPAIR</a:t>
            </a:r>
            <a:endParaRPr lang="en-US" sz="1900" dirty="0"/>
          </a:p>
        </p:txBody>
      </p:sp>
      <p:sp>
        <p:nvSpPr>
          <p:cNvPr id="6" name="Text 4"/>
          <p:cNvSpPr/>
          <p:nvPr/>
        </p:nvSpPr>
        <p:spPr>
          <a:xfrm>
            <a:off x="685800" y="2788920"/>
            <a:ext cx="2313432" cy="1097280"/>
          </a:xfrm>
          <a:prstGeom prst="rect">
            <a:avLst/>
          </a:prstGeom>
          <a:noFill/>
          <a:ln/>
        </p:spPr>
        <p:txBody>
          <a:bodyPr wrap="square" rtlCol="0" anchor="t"/>
          <a:lstStyle/>
          <a:p>
            <a:pPr algn="ctr" indent="0" marL="0">
              <a:buNone/>
            </a:pPr>
            <a:r>
              <a:rPr lang="en-US" sz="1350" dirty="0">
                <a:solidFill>
                  <a:srgbClr val="33324A"/>
                </a:solidFill>
                <a:latin typeface="Calibri" pitchFamily="34" charset="0"/>
                <a:ea typeface="Calibri" pitchFamily="34" charset="-122"/>
                <a:cs typeface="Calibri" pitchFamily="34" charset="-120"/>
              </a:rPr>
              <a:t>the body &amp; brain recover; growth hormone in deep sleep</a:t>
            </a:r>
            <a:endParaRPr lang="en-US" sz="1350" dirty="0"/>
          </a:p>
        </p:txBody>
      </p:sp>
      <p:sp>
        <p:nvSpPr>
          <p:cNvPr id="7" name="Shape 5"/>
          <p:cNvSpPr/>
          <p:nvPr/>
        </p:nvSpPr>
        <p:spPr>
          <a:xfrm>
            <a:off x="3246120" y="1920240"/>
            <a:ext cx="2679192" cy="2103120"/>
          </a:xfrm>
          <a:prstGeom prst="roundRect">
            <a:avLst>
              <a:gd name="adj" fmla="val 3913"/>
            </a:avLst>
          </a:prstGeom>
          <a:solidFill>
            <a:srgbClr val="FFFFFF"/>
          </a:solidFill>
          <a:ln/>
          <a:effectLst>
            <a:outerShdw sx="100000" sy="100000" kx="0" ky="0" algn="bl" rotWithShape="0" blurRad="88900" dist="38100" dir="5400000">
              <a:srgbClr val="000000">
                <a:alpha val="10000"/>
              </a:srgbClr>
            </a:outerShdw>
          </a:effectLst>
        </p:spPr>
      </p:sp>
      <p:sp>
        <p:nvSpPr>
          <p:cNvPr id="8" name="Text 6"/>
          <p:cNvSpPr/>
          <p:nvPr/>
        </p:nvSpPr>
        <p:spPr>
          <a:xfrm>
            <a:off x="3246120" y="2194560"/>
            <a:ext cx="2679192" cy="502920"/>
          </a:xfrm>
          <a:prstGeom prst="rect">
            <a:avLst/>
          </a:prstGeom>
          <a:noFill/>
          <a:ln/>
        </p:spPr>
        <p:txBody>
          <a:bodyPr wrap="square" rtlCol="0" anchor="ctr"/>
          <a:lstStyle/>
          <a:p>
            <a:pPr algn="ctr" indent="0" marL="0">
              <a:buNone/>
            </a:pPr>
            <a:r>
              <a:rPr lang="en-US" sz="1900" b="1" dirty="0">
                <a:solidFill>
                  <a:srgbClr val="5B53A6"/>
                </a:solidFill>
                <a:latin typeface="Cambria" pitchFamily="34" charset="0"/>
                <a:ea typeface="Cambria" pitchFamily="34" charset="-122"/>
                <a:cs typeface="Cambria" pitchFamily="34" charset="-120"/>
              </a:rPr>
              <a:t>CONSOLIDATE</a:t>
            </a:r>
            <a:endParaRPr lang="en-US" sz="1900" dirty="0"/>
          </a:p>
        </p:txBody>
      </p:sp>
      <p:sp>
        <p:nvSpPr>
          <p:cNvPr id="9" name="Text 7"/>
          <p:cNvSpPr/>
          <p:nvPr/>
        </p:nvSpPr>
        <p:spPr>
          <a:xfrm>
            <a:off x="3429000" y="2788920"/>
            <a:ext cx="2313432" cy="1097280"/>
          </a:xfrm>
          <a:prstGeom prst="rect">
            <a:avLst/>
          </a:prstGeom>
          <a:noFill/>
          <a:ln/>
        </p:spPr>
        <p:txBody>
          <a:bodyPr wrap="square" rtlCol="0" anchor="t"/>
          <a:lstStyle/>
          <a:p>
            <a:pPr algn="ctr" indent="0" marL="0">
              <a:buNone/>
            </a:pPr>
            <a:r>
              <a:rPr lang="en-US" sz="1350" dirty="0">
                <a:solidFill>
                  <a:srgbClr val="33324A"/>
                </a:solidFill>
                <a:latin typeface="Calibri" pitchFamily="34" charset="0"/>
                <a:ea typeface="Calibri" pitchFamily="34" charset="-122"/>
                <a:cs typeface="Calibri" pitchFamily="34" charset="-120"/>
              </a:rPr>
              <a:t>memory consolidation — the day's learning moves into lasting storage</a:t>
            </a:r>
            <a:endParaRPr lang="en-US" sz="1350" dirty="0"/>
          </a:p>
        </p:txBody>
      </p:sp>
      <p:sp>
        <p:nvSpPr>
          <p:cNvPr id="10" name="Shape 8"/>
          <p:cNvSpPr/>
          <p:nvPr/>
        </p:nvSpPr>
        <p:spPr>
          <a:xfrm>
            <a:off x="5989320" y="1920240"/>
            <a:ext cx="2679192" cy="2103120"/>
          </a:xfrm>
          <a:prstGeom prst="roundRect">
            <a:avLst>
              <a:gd name="adj" fmla="val 3913"/>
            </a:avLst>
          </a:prstGeom>
          <a:solidFill>
            <a:srgbClr val="FFFFFF"/>
          </a:solidFill>
          <a:ln/>
          <a:effectLst>
            <a:outerShdw sx="100000" sy="100000" kx="0" ky="0" algn="bl" rotWithShape="0" blurRad="88900" dist="38100" dir="5400000">
              <a:srgbClr val="000000">
                <a:alpha val="10000"/>
              </a:srgbClr>
            </a:outerShdw>
          </a:effectLst>
        </p:spPr>
      </p:sp>
      <p:sp>
        <p:nvSpPr>
          <p:cNvPr id="11" name="Text 9"/>
          <p:cNvSpPr/>
          <p:nvPr/>
        </p:nvSpPr>
        <p:spPr>
          <a:xfrm>
            <a:off x="5989320" y="2194560"/>
            <a:ext cx="2679192" cy="502920"/>
          </a:xfrm>
          <a:prstGeom prst="rect">
            <a:avLst/>
          </a:prstGeom>
          <a:noFill/>
          <a:ln/>
        </p:spPr>
        <p:txBody>
          <a:bodyPr wrap="square" rtlCol="0" anchor="ctr"/>
          <a:lstStyle/>
          <a:p>
            <a:pPr algn="ctr" indent="0" marL="0">
              <a:buNone/>
            </a:pPr>
            <a:r>
              <a:rPr lang="en-US" sz="1900" b="1" dirty="0">
                <a:solidFill>
                  <a:srgbClr val="2F8F86"/>
                </a:solidFill>
                <a:latin typeface="Cambria" pitchFamily="34" charset="0"/>
                <a:ea typeface="Cambria" pitchFamily="34" charset="-122"/>
                <a:cs typeface="Cambria" pitchFamily="34" charset="-120"/>
              </a:rPr>
              <a:t>CLEAN UP</a:t>
            </a:r>
            <a:endParaRPr lang="en-US" sz="1900" dirty="0"/>
          </a:p>
        </p:txBody>
      </p:sp>
      <p:sp>
        <p:nvSpPr>
          <p:cNvPr id="12" name="Text 10"/>
          <p:cNvSpPr/>
          <p:nvPr/>
        </p:nvSpPr>
        <p:spPr>
          <a:xfrm>
            <a:off x="6172200" y="2788920"/>
            <a:ext cx="2313432" cy="1097280"/>
          </a:xfrm>
          <a:prstGeom prst="rect">
            <a:avLst/>
          </a:prstGeom>
          <a:noFill/>
          <a:ln/>
        </p:spPr>
        <p:txBody>
          <a:bodyPr wrap="square" rtlCol="0" anchor="t"/>
          <a:lstStyle/>
          <a:p>
            <a:pPr algn="ctr" indent="0" marL="0">
              <a:buNone/>
            </a:pPr>
            <a:r>
              <a:rPr lang="en-US" sz="1350" dirty="0">
                <a:solidFill>
                  <a:srgbClr val="33324A"/>
                </a:solidFill>
                <a:latin typeface="Calibri" pitchFamily="34" charset="0"/>
                <a:ea typeface="Calibri" pitchFamily="34" charset="-122"/>
                <a:cs typeface="Calibri" pitchFamily="34" charset="-120"/>
              </a:rPr>
              <a:t>sleep clears metabolic byproducts that build up while awake</a:t>
            </a:r>
            <a:endParaRPr lang="en-US" sz="1350" dirty="0"/>
          </a:p>
        </p:txBody>
      </p:sp>
      <p:sp>
        <p:nvSpPr>
          <p:cNvPr id="13" name="Text 11"/>
          <p:cNvSpPr/>
          <p:nvPr/>
        </p:nvSpPr>
        <p:spPr>
          <a:xfrm>
            <a:off x="502920" y="4206240"/>
            <a:ext cx="8138160" cy="365760"/>
          </a:xfrm>
          <a:prstGeom prst="rect">
            <a:avLst/>
          </a:prstGeom>
          <a:noFill/>
          <a:ln/>
        </p:spPr>
        <p:txBody>
          <a:bodyPr wrap="square" rtlCol="0" anchor="ctr"/>
          <a:lstStyle/>
          <a:p>
            <a:pPr algn="ctr" indent="0" marL="0">
              <a:buNone/>
            </a:pPr>
            <a:r>
              <a:rPr lang="en-US" sz="1400" i="1" dirty="0">
                <a:solidFill>
                  <a:srgbClr val="26235C"/>
                </a:solidFill>
                <a:latin typeface="Calibri" pitchFamily="34" charset="0"/>
                <a:ea typeface="Calibri" pitchFamily="34" charset="-122"/>
                <a:cs typeface="Calibri" pitchFamily="34" charset="-120"/>
              </a:rPr>
              <a:t>Skip it and you pay: worse attention, mood, and immunity — and the learning never got filed.</a:t>
            </a:r>
            <a:endParaRPr lang="en-US" sz="1400" dirty="0"/>
          </a:p>
        </p:txBody>
      </p:sp>
      <p:sp>
        <p:nvSpPr>
          <p:cNvPr id="14" name="Text 12"/>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9</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Psychology - Week 5</dc:title>
  <dc:subject>PptxGenJS Presentation</dc:subject>
  <dc:creator>Prof. Bennett</dc:creator>
  <cp:lastModifiedBy>Prof. Bennett</cp:lastModifiedBy>
  <cp:revision>1</cp:revision>
  <dcterms:created xsi:type="dcterms:W3CDTF">2026-06-26T17:05:21Z</dcterms:created>
  <dcterms:modified xsi:type="dcterms:W3CDTF">2026-06-26T17:05:21Z</dcterms:modified>
</cp:coreProperties>
</file>