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back to Introduction to Psychology. This is Week 6 — Learning. So far we've built the science, the brain, and how we sense and experience the world. This week we get to the most useful idea in the whole course: experience changes behavior. Almost everything you do all day — flinching at a dentist's drill, checking your phone the instant it buzzes, craving popcorn at a theater — was learned. Here's the whole week in one line. There are three engines of learning: classical conditioning, where a signal comes to trigger an automatic response; operant conditioning, where consequences shape voluntary behavior; and observational learning, where we copy what we watch others do. By Friday you'll label any classical story with UCS, UCR, CS, and CR, tell the four operant consequences apart cold, name the reinforcement schedules, and — most important — never again confuse negative reinforcement with punishment, the single most common mistake in this unit. Same course rhythm as always: tutorial, quiz, discussion, and assignment, all with one approved chatbot and a share link.</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Reinforcement increases behavior — but how OFTEN you reinforce changes everything. Two questions define every schedule. Is reinforcement based on the NUMBER of responses, a ratio, or the PASSAGE of time, an interval? And is the rule PREDICTABLE, fixed, or UNPREDICTABLE, variable? Cross them and you get four. FIXED-RATIO: reward every Nth response — buy ten coffees, get one free — high output with a short pause after each reward. FIXED-INTERVAL: the first response after a set time pays off — a weekly Monday quiz — so effort spikes right before the deadline, the classic scalloped pattern. VARIABLE-INTERVAL: reward for the first response after an unpredictable amount of time — checking for a text that could arrive any minute — slow, steady responding. And VARIABLE-RATIO: reward after an unpredictable number of responses — the slot machine, the phone notification. That last one is the headline, so it gets its own slide next. Note the common trap: students sometimes name variable-interval as the strongest driver — it's variable-RATIO.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schedule this week, remember variable-ratio. The payoff comes after an unpredictable number of responses, so you never know which one will hit — which means you keep going. Variable-ratio produces the highest, steadiest, and most extinction-resistant responding of any schedule. That's not a coincidence in the casino: slot machines are engineered as variable-ratio machines, and so is the little red notification dot on your phone — pull-to-refresh is a lever, and sometimes there's a reward and sometimes there isn't. One more idea to land: behavior on a partial, intermittent schedule is harder to extinguish than behavior rewarded every single time. The gambler keeps pulling precisely because the next one MIGHT pay. That's why intermittent rewards build the stubbornest habits — and why your phone is so hard to put down.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more tools round out operant conditioning. SHAPING is how you build a behavior that's too complex to wait for all at once: you reinforce successive approximations — small steps in the right direction. To get a dog to roll over, you reward a crouch, then a lean, then a half-roll, then the full roll; a trainer shapes a seal by rewarding it first for facing the ball, then touching it, then balancing it. It's also how a good coach builds a beginner's skill. And reinforcers come in two kinds. PRIMARY reinforcers satisfy a built-in biological need — food, water, warmth — they work without any learning. SECONDARY, or conditioned, reinforcers get their power by association with primary ones — money, grades, points, a gold star. Money is just paper until it's been linked to the things it can buy. Notice that grades and points are secondary reinforcers — which is, not coincidentally, how this very course is built.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Engine three: you don't have to be reinforced yourself to learn — sometimes you just watch someone else and copy. Bandura called this observational learning: learning by watching a model and imitating, without direct reinforcement to you. His famous Bobo doll study, 1961: preschoolers who watched an adult punch and kick an inflatable Bobo doll later imitated that aggression — including novel acts the model invented — far more than children who saw a calm adult. Watching was enough, which directly challenged the strict behaviorist claim that behavior must be reinforced to be learned. We also watch what happens to the model — that's vicarious reinforcement. In Bandura's follow-up, children who saw the aggressive adult rewarded imitated more; those who saw the adult punished imitated less, even though all of them had learned the behavior. We copy what we see pay off. And briefly, mirror neurons — cells that fire both when we perform an action and when we watch someone else perform it — are often discussed as a possible neural basis for imitation and empathy; keep it light, the details are still debated. The takeaway: models matter, which is why 'do as I say, not as I do' rarely works.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DO: have students paste this to an approved chatbot — Gemini, Claude, or ChatGPT — 'Is this negative reinforcement or punishment? A driver buckles up to stop the car's annoying chime, and over time they buckle up faster and faster. Label the UCS, UCR, CS, and CR if it's classical, or the operant term if it's operant.' Then check its answer against today's two-by-two. Models frequently miscall negative reinforcement 'punishment,' and in classical scenarios they swap the CS and the UCS. Reason it out together: the behavior goes UP — buckling faster — so it can't be punishment; an aversive stimulus, the chime, is REMOVED — so it's negative reinforcement; and it's a voluntary behavior with a consequence, so it's operant, not classical. The point isn't to dunk on the model; it's the working relationship — the tool drafts, you judge. That's exactly how this week's Lecture Tutorial works: it will confidently mislabel an example, and your job is to catch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It reduces to three moves you can now make with any real behavior. Label it — if it's classical, name the UCS, UCR, CS, and CR. Classify it — if it's operant, find the cell of the two-by-two, add or remove crossed with up or down, and name the schedule if there is one. And beat the trap — whenever you see 'negative reinforcement,' ask the one question: did the behavior go up? If yes, it's reinforcement, never punishment. Here's the graded work. Lecture Tutorial 6 with an approved chatbot — submit the share link, about 30 to 45 minutes; it will mislabel something and you'll catch it. Quiz 6 covers the classical labels, the two-by-two, schedules, and observational learning. Discussion 6, 'Conditioning in the Wild,' asks you to spot conditioning in your own day and name the mechanism. And Assignment 6, 'Reading the Mechanism,' is AI-coached and self-scored. Tease next week: we learned how experience changes behavior — next week, how experience gets stored. Memory: why you blank on a name, and how a memory you'd swear by can be flat-out wrong.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with the phone. Ask the room: why do you check your phone the instant it buzzes — even mid-sentence, even when you swore you wouldn't? Take three answers. Then reframe: you weren't born doing that. Something taught you, using the exact same machinery that taught Pavlov's dogs to drool at a bell and keeps a gambler pulling a slot-machine lever. That machinery is learning, and by Friday you'll be able to name exactly which kind is running every time your phone wins. Write the promise on the board: by Friday you'll label any classical-conditioning story with UCS, UCR, CS, and CR, tell the four operant consequences apart, and never again call negative reinforcement punishment — the single most common mistake in this entire unit. The why-it-matters line: learning is experience leaving a mark on behavior, and almost everything you do all day is a mark left by something.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define the word carefully, because every part is load-bearing. Learning is a relatively permanent change in behavior or knowledge that results from experience. EXPERIENCE: the change has to come from what happens to us — pairing, practice, consequences — not from simply growing older, getting tired, or being injured. A toddler walking because their legs matured isn't learning; a toddler learning not to touch the stove is. RELATIVELY PERMANENT: it tends to stick around; a momentary change because you're exhausted doesn't count. And most learning is ASSOCIATIVE: we learn that two things go together — a signal and an event, or an action and its consequence. Those two kinds of association are exactly the first two engines we'll study: classical conditioning links two stimuli, and operant conditioning links a behavior to its consequence. Keep that frame: learning is experience leaving a lasting mark on what we do.</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Engine one is classical conditioning, discovered by Pavlov — by accident. His dogs started salivating at his assistant's footsteps before any food appeared. Classical conditioning is learning an association between two stimuli, so a signal that predicts something important starts triggering the response the important thing causes. Four terms carry the whole unit. UCS, the unconditioned stimulus, triggers a response automatically with no learning — food in the mouth. UCR, the unconditioned response, is that automatic, unlearned reaction — salivating to the food. A neutral stimulus, like a bell, means nothing at first. After it's paired with the UCS enough times, it becomes the CS, the conditioned stimulus — the bell now predicts food. And the CR, the conditioned response, is the learned reaction to the CS — salivating to the bell alone. The memory hook: un-conditioned means un-learned, it's automatic; conditioned means learned. The CR is just the UCR's learned echo, now triggered by a signal instead of by the real thing. The single most common mistake here is swapping the CS and the UCS — the UCS works with no training, the CS earned its power by pairing.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take an everyday story and label every piece — this is the move I want you doing by Friday, and it's exactly what the AI gets wrong. The story: someone has had a painful dental visit. The drill causes pain. So the UCS is the dental drill — it causes pain automatically, no learning needed. The UCR is the pain and tensing up, the automatic reaction to the drill. Now, every visit, the smell and sound of the dentist's office are present while the drill is used — a once-neutral stimulus repeatedly paired with the UCS. So the smell and sound become the CS: on their own, they now predict the drill. And the CR is the anxiety and tension felt just walking in, before anything touches a tooth. Land it with a check: if the office were remodeled and smelled completely different, the anxiety would drop at first — that's the CS changing. And if you went many times for a cleaning with no drill, the anxiety would fade — that's extinction. DO a quick second pass with advertising: a soft drink paired again and again with happy music, attractive people, and summer fun, until the brand logo alone triggers a warm feeling. Same five labels, new story.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the link forms, five processes describe its life. ACQUISITION is the phase where the CS and UCS get paired and the association builds. EXTINCTION: present the CS over and over without the UCS, and the conditioned response fades — the bell stops producing salivation if it never again predicts food. SPONTANEOUS RECOVERY: after a rest period, that extinguished response can briefly reappear when the CS shows up again — the link faded but wasn't fully erased. GENERALIZATION: stimuli similar to the CS also trigger the response — a dog conditioned to a bell may also salivate to a buzzer. DISCRIMINATION is the flip side: learning to respond to the specific CS but not to similar-but-different signals. Here's the brief, factual historical note: Watson and Rayner's 1920 'Little Albert' study paired a white rat with a loud, startling noise, and the infant came to fear the rat and then similar furry things — that's generalization. We cite it only as evidence that emotions like fear can be classically conditioned; by today's ethics rules it could not be run. Keep it brief and non-sensational.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Engine two: operant conditioning. Classical conditioning was about involuntary, reflexive responses to a signal — you don't decide to salivate. Operant conditioning is about voluntary behavior and its consequences: behaviors followed by good outcomes happen more often, and behaviors followed by bad outcomes happen less often. Thorndike called this the law of effect; Skinner mapped it in detail with his operant chamber, the so-called Skinner box. Hold this contrast, because it's a quiz item and an assignment item: classical is a reflex to a signal — salivate to a bell; operant is a choice shaped by its consequence — press a lever for a reward. Reflex versus choice; signal versus consequence. Everything on the next slide — the famous two-by-two — is just the machinery of how consequences push voluntary behavior up or down.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signature slide of the week — build it on the board one cell at a time. Two questions decode every consequence. Did the behavior go UP or DOWN? Up means reinforcement, down means punishment. And was a stimulus ADDED or REMOVED? Added is positive, removed is negative. Cross them and you get four cells. POSITIVE REINFORCEMENT: add something pleasant and the behavior increases — praise a student and they participate more. NEGATIVE REINFORCEMENT: remove something aversive and the behavior increases — take aspirin, the headache stops, and you reach for aspirin sooner next time. POSITIVE PUNISHMENT: add something aversive and the behavior decreases — touch a hot stove, feel pain, don't touch it again. NEGATIVE PUNISHMENT: remove something pleasant and the behavior decreases — a teen breaks curfew, loses the phone, breaks curfew less. Say the headline twice: reinforcement always increases a behavior; punishment always decreases it; positive means add, negative means remove. Positive and negative are math signs, plus and minus — not good and bad. DO a quick think-pair-share: put up five scenarios and have the room vote which cell, seeding at least one negative-reinforcement example so the trap surfaces.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misconception that fools almost everyone — and the reason this slide gets its own moment. Students hear 'negative reinforcement' and assume it means punishment. It does not. They do opposite jobs. Negative reinforcement INCREASES a behavior by removing something unpleasant: you take aspirin, the headache goes away, and because that felt good, you take aspirin sooner next time — the behavior went up. Another: you buckle your seatbelt to stop the car's annoying chime, and over time you buckle faster — the chime's removal reinforced buckling. Punishment, by contrast, DECREASES a behavior. So here's the one test that beats the trap forever: ask, did the behavior go UP or DOWN? If it went up, it's reinforcement — full stop — and you only then ask whether something was added or removed to decide positive versus negative. Two more quick cures while we're here: positive and negative mean add and remove, not good and bad; and punishment is usually NOT the best tool — reinforcement tends to work better with fewer side effects, which is the payoff we'll hit in the misconceptions segment.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6</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Learning</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How experience rewires what we do — and why 'negative reinforcement' is NOT punishment.</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HOW OFTEN YOU REINFORCE CHANGES EVERYTHING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Four schedules of reinforcement</a:t>
            </a:r>
            <a:endParaRPr lang="en-US" sz="3000" dirty="0"/>
          </a:p>
        </p:txBody>
      </p:sp>
      <p:sp>
        <p:nvSpPr>
          <p:cNvPr id="4" name="Shape 2"/>
          <p:cNvSpPr/>
          <p:nvPr/>
        </p:nvSpPr>
        <p:spPr>
          <a:xfrm>
            <a:off x="502920" y="1737360"/>
            <a:ext cx="4069080" cy="1280160"/>
          </a:xfrm>
          <a:prstGeom prst="roundRect">
            <a:avLst>
              <a:gd name="adj" fmla="val 6429"/>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663440" y="1737360"/>
            <a:ext cx="3977640" cy="1280160"/>
          </a:xfrm>
          <a:prstGeom prst="roundRect">
            <a:avLst>
              <a:gd name="adj" fmla="val 6429"/>
            </a:avLst>
          </a:prstGeom>
          <a:solidFill>
            <a:srgbClr val="FFFFFF"/>
          </a:solidFill>
          <a:ln/>
          <a:effectLst>
            <a:outerShdw sx="100000" sy="100000" kx="0" ky="0" algn="bl" rotWithShape="0" blurRad="88900" dist="38100" dir="5400000">
              <a:srgbClr val="000000">
                <a:alpha val="10000"/>
              </a:srgbClr>
            </a:outerShdw>
          </a:effectLst>
        </p:spPr>
      </p:sp>
      <p:sp>
        <p:nvSpPr>
          <p:cNvPr id="6" name="Shape 4"/>
          <p:cNvSpPr/>
          <p:nvPr/>
        </p:nvSpPr>
        <p:spPr>
          <a:xfrm>
            <a:off x="502920" y="3154680"/>
            <a:ext cx="4069080" cy="1280160"/>
          </a:xfrm>
          <a:prstGeom prst="roundRect">
            <a:avLst>
              <a:gd name="adj" fmla="val 6429"/>
            </a:avLst>
          </a:prstGeom>
          <a:solidFill>
            <a:srgbClr val="FFFFFF"/>
          </a:solidFill>
          <a:ln/>
          <a:effectLst>
            <a:outerShdw sx="100000" sy="100000" kx="0" ky="0" algn="bl" rotWithShape="0" blurRad="88900" dist="38100" dir="5400000">
              <a:srgbClr val="000000">
                <a:alpha val="10000"/>
              </a:srgbClr>
            </a:outerShdw>
          </a:effectLst>
        </p:spPr>
      </p:sp>
      <p:sp>
        <p:nvSpPr>
          <p:cNvPr id="7" name="Shape 5"/>
          <p:cNvSpPr/>
          <p:nvPr/>
        </p:nvSpPr>
        <p:spPr>
          <a:xfrm>
            <a:off x="4663440" y="3154680"/>
            <a:ext cx="3977640" cy="1280160"/>
          </a:xfrm>
          <a:prstGeom prst="roundRect">
            <a:avLst>
              <a:gd name="adj" fmla="val 6429"/>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658368" y="1847088"/>
            <a:ext cx="3749040" cy="1051560"/>
          </a:xfrm>
          <a:prstGeom prst="rect">
            <a:avLst/>
          </a:prstGeom>
          <a:noFill/>
          <a:ln/>
        </p:spPr>
        <p:txBody>
          <a:bodyPr wrap="square" rtlCol="0" anchor="ctr"/>
          <a:lstStyle/>
          <a:p>
            <a:pPr indent="0" marL="0">
              <a:buNone/>
            </a:pPr>
            <a:r>
              <a:rPr lang="en-US" sz="1400" b="1" dirty="0">
                <a:solidFill>
                  <a:srgbClr val="E0A33E"/>
                </a:solidFill>
                <a:latin typeface="Calibri" pitchFamily="34" charset="0"/>
                <a:ea typeface="Calibri" pitchFamily="34" charset="-122"/>
                <a:cs typeface="Calibri" pitchFamily="34" charset="-120"/>
              </a:rPr>
              <a:t>FIXED-RATIO
</a:t>
            </a:r>
            <a:endParaRPr lang="en-US" sz="1400" dirty="0"/>
          </a:p>
          <a:p>
            <a:pPr indent="0" marL="0">
              <a:buNone/>
            </a:pPr>
            <a:r>
              <a:rPr lang="en-US" sz="1250" i="1" dirty="0">
                <a:solidFill>
                  <a:srgbClr val="44435C"/>
                </a:solidFill>
                <a:latin typeface="Calibri" pitchFamily="34" charset="0"/>
                <a:ea typeface="Calibri" pitchFamily="34" charset="-122"/>
                <a:cs typeface="Calibri" pitchFamily="34" charset="-120"/>
              </a:rPr>
              <a:t>every Nth response
</a:t>
            </a:r>
            <a:endParaRPr lang="en-US" sz="1400" dirty="0"/>
          </a:p>
          <a:p>
            <a:pPr indent="0" marL="0">
              <a:buNone/>
            </a:pPr>
            <a:r>
              <a:rPr lang="en-US" sz="1300" dirty="0">
                <a:solidFill>
                  <a:srgbClr val="33324A"/>
                </a:solidFill>
                <a:latin typeface="Calibri" pitchFamily="34" charset="0"/>
                <a:ea typeface="Calibri" pitchFamily="34" charset="-122"/>
                <a:cs typeface="Calibri" pitchFamily="34" charset="-120"/>
              </a:rPr>
              <a:t>buy 10 coffees, get one free</a:t>
            </a:r>
            <a:endParaRPr lang="en-US" sz="1400" dirty="0"/>
          </a:p>
        </p:txBody>
      </p:sp>
      <p:sp>
        <p:nvSpPr>
          <p:cNvPr id="9" name="Text 7"/>
          <p:cNvSpPr/>
          <p:nvPr/>
        </p:nvSpPr>
        <p:spPr>
          <a:xfrm>
            <a:off x="4818888" y="1847088"/>
            <a:ext cx="3657600" cy="1051560"/>
          </a:xfrm>
          <a:prstGeom prst="rect">
            <a:avLst/>
          </a:prstGeom>
          <a:noFill/>
          <a:ln/>
        </p:spPr>
        <p:txBody>
          <a:bodyPr wrap="square" rtlCol="0" anchor="ctr"/>
          <a:lstStyle/>
          <a:p>
            <a:pPr indent="0" marL="0">
              <a:buNone/>
            </a:pPr>
            <a:r>
              <a:rPr lang="en-US" sz="1400" b="1" dirty="0">
                <a:solidFill>
                  <a:srgbClr val="2F8F86"/>
                </a:solidFill>
                <a:latin typeface="Calibri" pitchFamily="34" charset="0"/>
                <a:ea typeface="Calibri" pitchFamily="34" charset="-122"/>
                <a:cs typeface="Calibri" pitchFamily="34" charset="-120"/>
              </a:rPr>
              <a:t>VARIABLE-RATIO
</a:t>
            </a:r>
            <a:endParaRPr lang="en-US" sz="1400" dirty="0"/>
          </a:p>
          <a:p>
            <a:pPr indent="0" marL="0">
              <a:buNone/>
            </a:pPr>
            <a:r>
              <a:rPr lang="en-US" sz="1250" i="1" dirty="0">
                <a:solidFill>
                  <a:srgbClr val="44435C"/>
                </a:solidFill>
                <a:latin typeface="Calibri" pitchFamily="34" charset="0"/>
                <a:ea typeface="Calibri" pitchFamily="34" charset="-122"/>
                <a:cs typeface="Calibri" pitchFamily="34" charset="-120"/>
              </a:rPr>
              <a:t>unpredictable # of responses
</a:t>
            </a:r>
            <a:endParaRPr lang="en-US" sz="1400" dirty="0"/>
          </a:p>
          <a:p>
            <a:pPr indent="0" marL="0">
              <a:buNone/>
            </a:pPr>
            <a:r>
              <a:rPr lang="en-US" sz="1300" dirty="0">
                <a:solidFill>
                  <a:srgbClr val="33324A"/>
                </a:solidFill>
                <a:latin typeface="Calibri" pitchFamily="34" charset="0"/>
                <a:ea typeface="Calibri" pitchFamily="34" charset="-122"/>
                <a:cs typeface="Calibri" pitchFamily="34" charset="-120"/>
              </a:rPr>
              <a:t>slot machine · phone notifications</a:t>
            </a:r>
            <a:endParaRPr lang="en-US" sz="1400" dirty="0"/>
          </a:p>
        </p:txBody>
      </p:sp>
      <p:sp>
        <p:nvSpPr>
          <p:cNvPr id="10" name="Text 8"/>
          <p:cNvSpPr/>
          <p:nvPr/>
        </p:nvSpPr>
        <p:spPr>
          <a:xfrm>
            <a:off x="658368" y="3264408"/>
            <a:ext cx="3749040" cy="1051560"/>
          </a:xfrm>
          <a:prstGeom prst="rect">
            <a:avLst/>
          </a:prstGeom>
          <a:noFill/>
          <a:ln/>
        </p:spPr>
        <p:txBody>
          <a:bodyPr wrap="square" rtlCol="0" anchor="ctr"/>
          <a:lstStyle/>
          <a:p>
            <a:pPr indent="0" marL="0">
              <a:buNone/>
            </a:pPr>
            <a:r>
              <a:rPr lang="en-US" sz="1400" b="1" dirty="0">
                <a:solidFill>
                  <a:srgbClr val="5B53A6"/>
                </a:solidFill>
                <a:latin typeface="Calibri" pitchFamily="34" charset="0"/>
                <a:ea typeface="Calibri" pitchFamily="34" charset="-122"/>
                <a:cs typeface="Calibri" pitchFamily="34" charset="-120"/>
              </a:rPr>
              <a:t>FIXED-INTERVAL
</a:t>
            </a:r>
            <a:endParaRPr lang="en-US" sz="1400" dirty="0"/>
          </a:p>
          <a:p>
            <a:pPr indent="0" marL="0">
              <a:buNone/>
            </a:pPr>
            <a:r>
              <a:rPr lang="en-US" sz="1250" i="1" dirty="0">
                <a:solidFill>
                  <a:srgbClr val="44435C"/>
                </a:solidFill>
                <a:latin typeface="Calibri" pitchFamily="34" charset="0"/>
                <a:ea typeface="Calibri" pitchFamily="34" charset="-122"/>
                <a:cs typeface="Calibri" pitchFamily="34" charset="-120"/>
              </a:rPr>
              <a:t>first response after a set time
</a:t>
            </a:r>
            <a:endParaRPr lang="en-US" sz="1400" dirty="0"/>
          </a:p>
          <a:p>
            <a:pPr indent="0" marL="0">
              <a:buNone/>
            </a:pPr>
            <a:r>
              <a:rPr lang="en-US" sz="1300" dirty="0">
                <a:solidFill>
                  <a:srgbClr val="33324A"/>
                </a:solidFill>
                <a:latin typeface="Calibri" pitchFamily="34" charset="0"/>
                <a:ea typeface="Calibri" pitchFamily="34" charset="-122"/>
                <a:cs typeface="Calibri" pitchFamily="34" charset="-120"/>
              </a:rPr>
              <a:t>a weekly Monday quiz</a:t>
            </a:r>
            <a:endParaRPr lang="en-US" sz="1400" dirty="0"/>
          </a:p>
        </p:txBody>
      </p:sp>
      <p:sp>
        <p:nvSpPr>
          <p:cNvPr id="11" name="Text 9"/>
          <p:cNvSpPr/>
          <p:nvPr/>
        </p:nvSpPr>
        <p:spPr>
          <a:xfrm>
            <a:off x="4818888" y="3264408"/>
            <a:ext cx="3657600" cy="1051560"/>
          </a:xfrm>
          <a:prstGeom prst="rect">
            <a:avLst/>
          </a:prstGeom>
          <a:noFill/>
          <a:ln/>
        </p:spPr>
        <p:txBody>
          <a:bodyPr wrap="square" rtlCol="0" anchor="ctr"/>
          <a:lstStyle/>
          <a:p>
            <a:pPr indent="0" marL="0">
              <a:buNone/>
            </a:pPr>
            <a:r>
              <a:rPr lang="en-US" sz="1400" b="1" dirty="0">
                <a:solidFill>
                  <a:srgbClr val="26235C"/>
                </a:solidFill>
                <a:latin typeface="Calibri" pitchFamily="34" charset="0"/>
                <a:ea typeface="Calibri" pitchFamily="34" charset="-122"/>
                <a:cs typeface="Calibri" pitchFamily="34" charset="-120"/>
              </a:rPr>
              <a:t>VARIABLE-INTERVAL
</a:t>
            </a:r>
            <a:endParaRPr lang="en-US" sz="1400" dirty="0"/>
          </a:p>
          <a:p>
            <a:pPr indent="0" marL="0">
              <a:buNone/>
            </a:pPr>
            <a:r>
              <a:rPr lang="en-US" sz="1250" i="1" dirty="0">
                <a:solidFill>
                  <a:srgbClr val="44435C"/>
                </a:solidFill>
                <a:latin typeface="Calibri" pitchFamily="34" charset="0"/>
                <a:ea typeface="Calibri" pitchFamily="34" charset="-122"/>
                <a:cs typeface="Calibri" pitchFamily="34" charset="-120"/>
              </a:rPr>
              <a:t>first response after an unpredictable time
</a:t>
            </a:r>
            <a:endParaRPr lang="en-US" sz="1400" dirty="0"/>
          </a:p>
          <a:p>
            <a:pPr indent="0" marL="0">
              <a:buNone/>
            </a:pPr>
            <a:r>
              <a:rPr lang="en-US" sz="1300" dirty="0">
                <a:solidFill>
                  <a:srgbClr val="33324A"/>
                </a:solidFill>
                <a:latin typeface="Calibri" pitchFamily="34" charset="0"/>
                <a:ea typeface="Calibri" pitchFamily="34" charset="-122"/>
                <a:cs typeface="Calibri" pitchFamily="34" charset="-120"/>
              </a:rPr>
              <a:t>checking for a text</a:t>
            </a:r>
            <a:endParaRPr lang="en-US" sz="1400" dirty="0"/>
          </a:p>
        </p:txBody>
      </p:sp>
      <p:sp>
        <p:nvSpPr>
          <p:cNvPr id="12" name="Text 10"/>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THE JACKPOT SCHEDULE</a:t>
            </a:r>
            <a:endParaRPr lang="en-US" sz="1400" dirty="0"/>
          </a:p>
        </p:txBody>
      </p:sp>
      <p:sp>
        <p:nvSpPr>
          <p:cNvPr id="3" name="Text 1"/>
          <p:cNvSpPr/>
          <p:nvPr/>
        </p:nvSpPr>
        <p:spPr>
          <a:xfrm>
            <a:off x="548640" y="1325880"/>
            <a:ext cx="8046720" cy="1097280"/>
          </a:xfrm>
          <a:prstGeom prst="rect">
            <a:avLst/>
          </a:prstGeom>
          <a:noFill/>
          <a:ln/>
        </p:spPr>
        <p:txBody>
          <a:bodyPr wrap="square" rtlCol="0" anchor="ctr"/>
          <a:lstStyle/>
          <a:p>
            <a:pPr algn="ctr" indent="0" marL="0">
              <a:buNone/>
            </a:pPr>
            <a:r>
              <a:rPr lang="en-US" sz="6000" b="1" dirty="0">
                <a:solidFill>
                  <a:srgbClr val="E0A33E"/>
                </a:solidFill>
                <a:latin typeface="Cambria" pitchFamily="34" charset="0"/>
                <a:ea typeface="Cambria" pitchFamily="34" charset="-122"/>
                <a:cs typeface="Cambria" pitchFamily="34" charset="-120"/>
              </a:rPr>
              <a:t>VARIABLE-RATIO</a:t>
            </a:r>
            <a:endParaRPr lang="en-US" sz="6000" dirty="0"/>
          </a:p>
        </p:txBody>
      </p:sp>
      <p:sp>
        <p:nvSpPr>
          <p:cNvPr id="4" name="Text 2"/>
          <p:cNvSpPr/>
          <p:nvPr/>
        </p:nvSpPr>
        <p:spPr>
          <a:xfrm>
            <a:off x="548640" y="2743200"/>
            <a:ext cx="8046720" cy="457200"/>
          </a:xfrm>
          <a:prstGeom prst="rect">
            <a:avLst/>
          </a:prstGeom>
          <a:noFill/>
          <a:ln/>
        </p:spPr>
        <p:txBody>
          <a:bodyPr wrap="square" rtlCol="0" anchor="ctr"/>
          <a:lstStyle/>
          <a:p>
            <a:pPr algn="ctr" indent="0" marL="0">
              <a:buNone/>
            </a:pPr>
            <a:r>
              <a:rPr lang="en-US" sz="1900" dirty="0">
                <a:solidFill>
                  <a:srgbClr val="FFFFFF"/>
                </a:solidFill>
                <a:latin typeface="Calibri" pitchFamily="34" charset="0"/>
                <a:ea typeface="Calibri" pitchFamily="34" charset="-122"/>
                <a:cs typeface="Calibri" pitchFamily="34" charset="-120"/>
              </a:rPr>
              <a:t>Unpredictable payoff after an unpredictable number of responses.</a:t>
            </a:r>
            <a:endParaRPr lang="en-US" sz="1900" dirty="0"/>
          </a:p>
        </p:txBody>
      </p:sp>
      <p:sp>
        <p:nvSpPr>
          <p:cNvPr id="5" name="Text 3"/>
          <p:cNvSpPr/>
          <p:nvPr/>
        </p:nvSpPr>
        <p:spPr>
          <a:xfrm>
            <a:off x="548640" y="3383280"/>
            <a:ext cx="8046720" cy="548640"/>
          </a:xfrm>
          <a:prstGeom prst="rect">
            <a:avLst/>
          </a:prstGeom>
          <a:noFill/>
          <a:ln/>
        </p:spPr>
        <p:txBody>
          <a:bodyPr wrap="square" rtlCol="0" anchor="ctr"/>
          <a:lstStyle/>
          <a:p>
            <a:pPr algn="ctr" indent="0" marL="0">
              <a:buNone/>
            </a:pPr>
            <a:r>
              <a:rPr lang="en-US" sz="1450" i="1" dirty="0">
                <a:solidFill>
                  <a:srgbClr val="CFCBEC"/>
                </a:solidFill>
                <a:latin typeface="Calibri" pitchFamily="34" charset="0"/>
                <a:ea typeface="Calibri" pitchFamily="34" charset="-122"/>
                <a:cs typeface="Calibri" pitchFamily="34" charset="-120"/>
              </a:rPr>
              <a:t>Highest, steadiest, most extinction-resistant behavior — slot machines and the little red notification dot.</a:t>
            </a:r>
            <a:endParaRPr lang="en-US" sz="14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TWO MORE TOOLS OF OPERANT LEARNING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Shaping  ·  primary vs. secondary</a:t>
            </a:r>
            <a:endParaRPr lang="en-US" sz="3000" dirty="0"/>
          </a:p>
        </p:txBody>
      </p:sp>
      <p:sp>
        <p:nvSpPr>
          <p:cNvPr id="4" name="Shape 2"/>
          <p:cNvSpPr/>
          <p:nvPr/>
        </p:nvSpPr>
        <p:spPr>
          <a:xfrm>
            <a:off x="502920" y="1783080"/>
            <a:ext cx="813816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93392"/>
            <a:ext cx="7589520" cy="868680"/>
          </a:xfrm>
          <a:prstGeom prst="rect">
            <a:avLst/>
          </a:prstGeom>
          <a:noFill/>
          <a:ln/>
        </p:spPr>
        <p:txBody>
          <a:bodyPr wrap="square" rtlCol="0" anchor="ctr"/>
          <a:lstStyle/>
          <a:p>
            <a:pPr indent="0" marL="0">
              <a:buNone/>
            </a:pPr>
            <a:r>
              <a:rPr lang="en-US" sz="1550" b="1" dirty="0">
                <a:solidFill>
                  <a:srgbClr val="E0A33E"/>
                </a:solidFill>
                <a:latin typeface="Calibri" pitchFamily="34" charset="0"/>
                <a:ea typeface="Calibri" pitchFamily="34" charset="-122"/>
                <a:cs typeface="Calibri" pitchFamily="34" charset="-120"/>
              </a:rPr>
              <a:t>SHAPING  </a:t>
            </a:r>
            <a:pPr indent="0" marL="0">
              <a:buNone/>
            </a:pPr>
            <a:r>
              <a:rPr lang="en-US" sz="1450" dirty="0">
                <a:solidFill>
                  <a:srgbClr val="33324A"/>
                </a:solidFill>
                <a:latin typeface="Calibri" pitchFamily="34" charset="0"/>
                <a:ea typeface="Calibri" pitchFamily="34" charset="-122"/>
                <a:cs typeface="Calibri" pitchFamily="34" charset="-120"/>
              </a:rPr>
              <a:t>— reinforce successive approximations: small steps toward the target behavior. Reward the seal for facing the ball, then touching it, then balancing it — not the whole trick at once.</a:t>
            </a:r>
            <a:endParaRPr lang="en-US" sz="1550" dirty="0"/>
          </a:p>
        </p:txBody>
      </p:sp>
      <p:sp>
        <p:nvSpPr>
          <p:cNvPr id="6" name="Shape 4"/>
          <p:cNvSpPr/>
          <p:nvPr/>
        </p:nvSpPr>
        <p:spPr>
          <a:xfrm>
            <a:off x="502920" y="3200400"/>
            <a:ext cx="393192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7" name="Shape 5"/>
          <p:cNvSpPr/>
          <p:nvPr/>
        </p:nvSpPr>
        <p:spPr>
          <a:xfrm>
            <a:off x="4709160" y="3200400"/>
            <a:ext cx="3931920" cy="1234440"/>
          </a:xfrm>
          <a:prstGeom prst="roundRect">
            <a:avLst>
              <a:gd name="adj" fmla="val 6667"/>
            </a:avLst>
          </a:prstGeom>
          <a:solidFill>
            <a:srgbClr val="FFFFFF"/>
          </a:solidFill>
          <a:ln/>
          <a:effectLst>
            <a:outerShdw sx="100000" sy="100000" kx="0" ky="0" algn="bl" rotWithShape="0" blurRad="88900" dist="38100" dir="5400000">
              <a:srgbClr val="000000">
                <a:alpha val="10000"/>
              </a:srgbClr>
            </a:outerShdw>
          </a:effectLst>
        </p:spPr>
      </p:sp>
      <p:sp>
        <p:nvSpPr>
          <p:cNvPr id="8" name="Text 6"/>
          <p:cNvSpPr/>
          <p:nvPr/>
        </p:nvSpPr>
        <p:spPr>
          <a:xfrm>
            <a:off x="713232" y="3401568"/>
            <a:ext cx="3520440" cy="86868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PRIMARY REINFORCER
</a:t>
            </a:r>
            <a:endParaRPr lang="en-US" sz="1450" dirty="0"/>
          </a:p>
          <a:p>
            <a:pPr indent="0" marL="0">
              <a:buNone/>
            </a:pPr>
            <a:r>
              <a:rPr lang="en-US" sz="1400" dirty="0">
                <a:solidFill>
                  <a:srgbClr val="33324A"/>
                </a:solidFill>
                <a:latin typeface="Calibri" pitchFamily="34" charset="0"/>
                <a:ea typeface="Calibri" pitchFamily="34" charset="-122"/>
                <a:cs typeface="Calibri" pitchFamily="34" charset="-120"/>
              </a:rPr>
              <a:t>satisfies a built-in need — food, water, warmth</a:t>
            </a:r>
            <a:endParaRPr lang="en-US" sz="1450" dirty="0"/>
          </a:p>
        </p:txBody>
      </p:sp>
      <p:sp>
        <p:nvSpPr>
          <p:cNvPr id="9" name="Text 7"/>
          <p:cNvSpPr/>
          <p:nvPr/>
        </p:nvSpPr>
        <p:spPr>
          <a:xfrm>
            <a:off x="4919472" y="3401568"/>
            <a:ext cx="3520440" cy="86868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SECONDARY (CONDITIONED)
</a:t>
            </a:r>
            <a:endParaRPr lang="en-US" sz="1450" dirty="0"/>
          </a:p>
          <a:p>
            <a:pPr indent="0" marL="0">
              <a:buNone/>
            </a:pPr>
            <a:r>
              <a:rPr lang="en-US" sz="1400" dirty="0">
                <a:solidFill>
                  <a:srgbClr val="33324A"/>
                </a:solidFill>
                <a:latin typeface="Calibri" pitchFamily="34" charset="0"/>
                <a:ea typeface="Calibri" pitchFamily="34" charset="-122"/>
                <a:cs typeface="Calibri" pitchFamily="34" charset="-120"/>
              </a:rPr>
              <a:t>power by association — money, grades, points</a:t>
            </a:r>
            <a:endParaRPr lang="en-US" sz="145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ENGINE 3  ·  OBSERVATIONAL LEARNING  ·  BANDURA</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We learn by watching models</a:t>
            </a:r>
            <a:endParaRPr lang="en-US" sz="3000" dirty="0"/>
          </a:p>
        </p:txBody>
      </p:sp>
      <p:sp>
        <p:nvSpPr>
          <p:cNvPr id="4" name="Shape 2"/>
          <p:cNvSpPr/>
          <p:nvPr/>
        </p:nvSpPr>
        <p:spPr>
          <a:xfrm>
            <a:off x="502920" y="1783080"/>
            <a:ext cx="8138160" cy="1188720"/>
          </a:xfrm>
          <a:prstGeom prst="roundRect">
            <a:avLst>
              <a:gd name="adj" fmla="val 6923"/>
            </a:avLst>
          </a:prstGeom>
          <a:solidFill>
            <a:srgbClr val="EEF1FA"/>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75104"/>
            <a:ext cx="7589520" cy="82296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The Bobo doll study (1961):  </a:t>
            </a:r>
            <a:pPr indent="0" marL="0">
              <a:buNone/>
            </a:pPr>
            <a:r>
              <a:rPr lang="en-US" sz="1450" dirty="0">
                <a:solidFill>
                  <a:srgbClr val="33324A"/>
                </a:solidFill>
                <a:latin typeface="Calibri" pitchFamily="34" charset="0"/>
                <a:ea typeface="Calibri" pitchFamily="34" charset="-122"/>
                <a:cs typeface="Calibri" pitchFamily="34" charset="-120"/>
              </a:rPr>
              <a:t>preschoolers who WATCHED an adult punch an inflatable doll imitated that aggression — including new acts — far more than kids who saw a calm adult. Watching was enough.</a:t>
            </a:r>
            <a:endParaRPr lang="en-US" sz="1500" dirty="0"/>
          </a:p>
        </p:txBody>
      </p:sp>
      <p:sp>
        <p:nvSpPr>
          <p:cNvPr id="6" name="Text 4"/>
          <p:cNvSpPr/>
          <p:nvPr/>
        </p:nvSpPr>
        <p:spPr>
          <a:xfrm>
            <a:off x="777240" y="3154680"/>
            <a:ext cx="7680960" cy="86868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VICARIOUS REINFORCEMENT  </a:t>
            </a:r>
            <a:endParaRPr lang="en-US" sz="1450" dirty="0"/>
          </a:p>
          <a:p>
            <a:pPr indent="0" marL="0">
              <a:buNone/>
            </a:pPr>
            <a:r>
              <a:rPr lang="en-US" sz="1400" dirty="0">
                <a:solidFill>
                  <a:srgbClr val="33324A"/>
                </a:solidFill>
                <a:latin typeface="Calibri" pitchFamily="34" charset="0"/>
                <a:ea typeface="Calibri" pitchFamily="34" charset="-122"/>
                <a:cs typeface="Calibri" pitchFamily="34" charset="-120"/>
              </a:rPr>
              <a:t>— we also watch what happens to the model: kids who saw the aggressive adult rewarded imitated more; those who saw it punished imitated less.</a:t>
            </a:r>
            <a:endParaRPr lang="en-US" sz="1450" dirty="0"/>
          </a:p>
        </p:txBody>
      </p:sp>
      <p:sp>
        <p:nvSpPr>
          <p:cNvPr id="7" name="Text 5"/>
          <p:cNvSpPr/>
          <p:nvPr/>
        </p:nvSpPr>
        <p:spPr>
          <a:xfrm>
            <a:off x="502920" y="420624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Mirror neurons fire both when we DO an action and when we WATCH it — a possible basis for imitation.</a:t>
            </a:r>
            <a:endParaRPr lang="en-US" sz="13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37360"/>
            <a:ext cx="8138160" cy="1325880"/>
          </a:xfrm>
          <a:prstGeom prst="roundRect">
            <a:avLst>
              <a:gd name="adj" fmla="val 6207"/>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1938528"/>
            <a:ext cx="7589520" cy="91440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Ask a chatbot:  </a:t>
            </a:r>
            <a:pPr indent="0" marL="0">
              <a:buNone/>
            </a:pPr>
            <a:r>
              <a:rPr lang="en-US" sz="1450" i="1" dirty="0">
                <a:solidFill>
                  <a:srgbClr val="33324A"/>
                </a:solidFill>
                <a:latin typeface="Calibri" pitchFamily="34" charset="0"/>
                <a:ea typeface="Calibri" pitchFamily="34" charset="-122"/>
                <a:cs typeface="Calibri" pitchFamily="34" charset="-120"/>
              </a:rPr>
              <a:t>"Is this negative reinforcement or punishment? A driver buckles up to stop the car's annoying chime, and over time buckles up faster and faster. Label it."</a:t>
            </a:r>
            <a:endParaRPr lang="en-US" sz="1450" dirty="0"/>
          </a:p>
        </p:txBody>
      </p:sp>
      <p:sp>
        <p:nvSpPr>
          <p:cNvPr id="6" name="Text 4"/>
          <p:cNvSpPr/>
          <p:nvPr/>
        </p:nvSpPr>
        <p:spPr>
          <a:xfrm>
            <a:off x="777240" y="3200400"/>
            <a:ext cx="7680960" cy="82296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Models often miscall this "punishment" — and swap the CS and UCS in classical scenarios.</a:t>
            </a:r>
            <a:endParaRPr lang="en-US" sz="1450" dirty="0"/>
          </a:p>
          <a:p>
            <a:pPr indent="0" marL="0">
              <a:buNone/>
            </a:pPr>
            <a:r>
              <a:rPr lang="en-US" sz="1400" dirty="0">
                <a:solidFill>
                  <a:srgbClr val="33324A"/>
                </a:solidFill>
                <a:latin typeface="Calibri" pitchFamily="34" charset="0"/>
                <a:ea typeface="Calibri" pitchFamily="34" charset="-122"/>
                <a:cs typeface="Calibri" pitchFamily="34" charset="-120"/>
              </a:rPr>
              <a:t>The behavior goes UP and an aversive chime is REMOVED → negative reinforcement, and it's operant, not classical.</a:t>
            </a:r>
            <a:endParaRPr lang="en-US" sz="1450" dirty="0"/>
          </a:p>
        </p:txBody>
      </p:sp>
      <p:sp>
        <p:nvSpPr>
          <p:cNvPr id="7" name="Text 5"/>
          <p:cNvSpPr/>
          <p:nvPr/>
        </p:nvSpPr>
        <p:spPr>
          <a:xfrm>
            <a:off x="502920" y="425196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Catch the model against today's 2×2. That's the whole job, all semester.</a:t>
            </a:r>
            <a:endParaRPr lang="en-US" sz="135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6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Label it  ·  Classify it  ·  Beat the trap</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6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6   </a:t>
            </a:r>
            <a:pPr indent="0" marL="0">
              <a:buNone/>
            </a:pPr>
            <a:r>
              <a:rPr lang="en-US" sz="1350" dirty="0">
                <a:solidFill>
                  <a:srgbClr val="CFCBEC"/>
                </a:solidFill>
                <a:latin typeface="Calibri" pitchFamily="34" charset="0"/>
                <a:ea typeface="Calibri" pitchFamily="34" charset="-122"/>
                <a:cs typeface="Calibri" pitchFamily="34" charset="-120"/>
              </a:rPr>
              <a:t>classical labels, the 2×2, schedules, observational learning</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6   </a:t>
            </a:r>
            <a:pPr indent="0" marL="0">
              <a:buNone/>
            </a:pPr>
            <a:r>
              <a:rPr lang="en-US" sz="1350" dirty="0">
                <a:solidFill>
                  <a:srgbClr val="CFCBEC"/>
                </a:solidFill>
                <a:latin typeface="Calibri" pitchFamily="34" charset="0"/>
                <a:ea typeface="Calibri" pitchFamily="34" charset="-122"/>
                <a:cs typeface="Calibri" pitchFamily="34" charset="-120"/>
              </a:rPr>
              <a:t>"Conditioning in the Wild" — spot it in your own day</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6   </a:t>
            </a:r>
            <a:pPr indent="0" marL="0">
              <a:buNone/>
            </a:pPr>
            <a:r>
              <a:rPr lang="en-US" sz="1350" dirty="0">
                <a:solidFill>
                  <a:srgbClr val="CFCBEC"/>
                </a:solidFill>
                <a:latin typeface="Calibri" pitchFamily="34" charset="0"/>
                <a:ea typeface="Calibri" pitchFamily="34" charset="-122"/>
                <a:cs typeface="Calibri" pitchFamily="34" charset="-120"/>
              </a:rPr>
              <a:t>"Reading the Mechanism" — AI-coached, self-scored</a:t>
            </a:r>
            <a:endParaRPr lang="en-US" sz="1450" dirty="0"/>
          </a:p>
        </p:txBody>
      </p:sp>
      <p:sp>
        <p:nvSpPr>
          <p:cNvPr id="8" name="Text 6"/>
          <p:cNvSpPr/>
          <p:nvPr/>
        </p:nvSpPr>
        <p:spPr>
          <a:xfrm>
            <a:off x="548640" y="3977640"/>
            <a:ext cx="8046720" cy="45720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how experience gets STORED — memory, why you blank on a name, and how a confident memory can be wrong.</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Why your phone always wins</a:t>
            </a:r>
            <a:endParaRPr lang="en-US" sz="3000" dirty="0"/>
          </a:p>
        </p:txBody>
      </p:sp>
      <p:sp>
        <p:nvSpPr>
          <p:cNvPr id="4" name="Text 2"/>
          <p:cNvSpPr/>
          <p:nvPr/>
        </p:nvSpPr>
        <p:spPr>
          <a:xfrm>
            <a:off x="502920" y="1783080"/>
            <a:ext cx="8138160" cy="54864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Why do you check your phone the instant it buzzes — even mid-sentence, even when you swore you wouldn't?</a:t>
            </a:r>
            <a:endParaRPr lang="en-US" sz="1600" dirty="0"/>
          </a:p>
        </p:txBody>
      </p:sp>
      <p:sp>
        <p:nvSpPr>
          <p:cNvPr id="5" name="Shape 3"/>
          <p:cNvSpPr/>
          <p:nvPr/>
        </p:nvSpPr>
        <p:spPr>
          <a:xfrm>
            <a:off x="502920" y="2514600"/>
            <a:ext cx="8138160" cy="1508760"/>
          </a:xfrm>
          <a:prstGeom prst="roundRect">
            <a:avLst>
              <a:gd name="adj" fmla="val 5455"/>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724912"/>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You weren't born doing that — something TAUGHT you.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The same machinery taught </a:t>
            </a:r>
            <a:pPr indent="0" marL="0">
              <a:buNone/>
            </a:pPr>
            <a:r>
              <a:rPr lang="en-US" sz="1500" i="1" dirty="0">
                <a:solidFill>
                  <a:srgbClr val="5B53A6"/>
                </a:solidFill>
                <a:latin typeface="Calibri" pitchFamily="34" charset="0"/>
                <a:ea typeface="Calibri" pitchFamily="34" charset="-122"/>
                <a:cs typeface="Calibri" pitchFamily="34" charset="-120"/>
              </a:rPr>
              <a:t>Pavlov's dogs</a:t>
            </a:r>
            <a:pPr indent="0" marL="0">
              <a:buNone/>
            </a:pPr>
            <a:r>
              <a:rPr lang="en-US" sz="1500" dirty="0">
                <a:solidFill>
                  <a:srgbClr val="33324A"/>
                </a:solidFill>
                <a:latin typeface="Calibri" pitchFamily="34" charset="0"/>
                <a:ea typeface="Calibri" pitchFamily="34" charset="-122"/>
                <a:cs typeface="Calibri" pitchFamily="34" charset="-120"/>
              </a:rPr>
              <a:t> to drool at a bell and keeps a </a:t>
            </a:r>
            <a:pPr indent="0" marL="0">
              <a:buNone/>
            </a:pPr>
            <a:r>
              <a:rPr lang="en-US" sz="1500" i="1" dirty="0">
                <a:solidFill>
                  <a:srgbClr val="2F8F86"/>
                </a:solidFill>
                <a:latin typeface="Calibri" pitchFamily="34" charset="0"/>
                <a:ea typeface="Calibri" pitchFamily="34" charset="-122"/>
                <a:cs typeface="Calibri" pitchFamily="34" charset="-120"/>
              </a:rPr>
              <a:t>gambler</a:t>
            </a:r>
            <a:pPr indent="0" marL="0">
              <a:buNone/>
            </a:pPr>
            <a:r>
              <a:rPr lang="en-US" sz="1500" dirty="0">
                <a:solidFill>
                  <a:srgbClr val="33324A"/>
                </a:solidFill>
                <a:latin typeface="Calibri" pitchFamily="34" charset="0"/>
                <a:ea typeface="Calibri" pitchFamily="34" charset="-122"/>
                <a:cs typeface="Calibri" pitchFamily="34" charset="-120"/>
              </a:rPr>
              <a:t> at a slot machine. That machinery is learning.</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LEARNING IS</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 relatively permanent change</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in behavior, due to experience</a:t>
            </a:r>
            <a:endParaRPr lang="en-US" sz="3000" dirty="0"/>
          </a:p>
        </p:txBody>
      </p:sp>
      <p:sp>
        <p:nvSpPr>
          <p:cNvPr id="4" name="Text 2"/>
          <p:cNvSpPr/>
          <p:nvPr/>
        </p:nvSpPr>
        <p:spPr>
          <a:xfrm>
            <a:off x="777240" y="2331720"/>
            <a:ext cx="7680960" cy="8229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EXPERIENCE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the change comes from what happens to us — not from aging, fatigue, or injury</a:t>
            </a:r>
            <a:endParaRPr lang="en-US" sz="1600" dirty="0"/>
          </a:p>
        </p:txBody>
      </p:sp>
      <p:sp>
        <p:nvSpPr>
          <p:cNvPr id="5" name="Text 3"/>
          <p:cNvSpPr/>
          <p:nvPr/>
        </p:nvSpPr>
        <p:spPr>
          <a:xfrm>
            <a:off x="777240" y="3154680"/>
            <a:ext cx="7680960" cy="54864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RELATIVELY PERMANENT</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it tends to last — a temporary blip from being tired doesn't count</a:t>
            </a:r>
            <a:endParaRPr lang="en-US" sz="1600" dirty="0"/>
          </a:p>
        </p:txBody>
      </p:sp>
      <p:sp>
        <p:nvSpPr>
          <p:cNvPr id="6" name="Text 4"/>
          <p:cNvSpPr/>
          <p:nvPr/>
        </p:nvSpPr>
        <p:spPr>
          <a:xfrm>
            <a:off x="777240" y="3794760"/>
            <a:ext cx="7680960" cy="64008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ASSOCIATIVE</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most learning is learning that two things go together — a signal and an event, or an action and a consequence</a:t>
            </a:r>
            <a:endParaRPr lang="en-US" sz="16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ENGINE 1  ·  CLASSICAL CONDITIONING  ·  PAVLOV</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Four letters that carry the unit</a:t>
            </a:r>
            <a:endParaRPr lang="en-US" sz="3000" dirty="0"/>
          </a:p>
        </p:txBody>
      </p:sp>
      <p:sp>
        <p:nvSpPr>
          <p:cNvPr id="4" name="Text 2"/>
          <p:cNvSpPr/>
          <p:nvPr/>
        </p:nvSpPr>
        <p:spPr>
          <a:xfrm>
            <a:off x="640080" y="1828800"/>
            <a:ext cx="1280160" cy="457200"/>
          </a:xfrm>
          <a:prstGeom prst="rect">
            <a:avLst/>
          </a:prstGeom>
          <a:noFill/>
          <a:ln/>
        </p:spPr>
        <p:txBody>
          <a:bodyPr wrap="square" rtlCol="0" anchor="ctr"/>
          <a:lstStyle/>
          <a:p>
            <a:pPr indent="0" marL="0">
              <a:buNone/>
            </a:pPr>
            <a:r>
              <a:rPr lang="en-US" sz="1900" b="1" dirty="0">
                <a:solidFill>
                  <a:srgbClr val="E0A33E"/>
                </a:solidFill>
                <a:latin typeface="Cambria" pitchFamily="34" charset="0"/>
                <a:ea typeface="Cambria" pitchFamily="34" charset="-122"/>
                <a:cs typeface="Cambria" pitchFamily="34" charset="-120"/>
              </a:rPr>
              <a:t>UCS</a:t>
            </a:r>
            <a:endParaRPr lang="en-US" sz="1900" dirty="0"/>
          </a:p>
        </p:txBody>
      </p:sp>
      <p:sp>
        <p:nvSpPr>
          <p:cNvPr id="5" name="Text 3"/>
          <p:cNvSpPr/>
          <p:nvPr/>
        </p:nvSpPr>
        <p:spPr>
          <a:xfrm>
            <a:off x="1965960" y="1865376"/>
            <a:ext cx="65836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unconditioned stimulus — triggers a response automatically (food)</a:t>
            </a:r>
            <a:endParaRPr lang="en-US" sz="1400" dirty="0"/>
          </a:p>
        </p:txBody>
      </p:sp>
      <p:sp>
        <p:nvSpPr>
          <p:cNvPr id="6" name="Text 4"/>
          <p:cNvSpPr/>
          <p:nvPr/>
        </p:nvSpPr>
        <p:spPr>
          <a:xfrm>
            <a:off x="640080" y="2395728"/>
            <a:ext cx="1280160" cy="457200"/>
          </a:xfrm>
          <a:prstGeom prst="rect">
            <a:avLst/>
          </a:prstGeom>
          <a:noFill/>
          <a:ln/>
        </p:spPr>
        <p:txBody>
          <a:bodyPr wrap="square" rtlCol="0" anchor="ctr"/>
          <a:lstStyle/>
          <a:p>
            <a:pPr indent="0" marL="0">
              <a:buNone/>
            </a:pPr>
            <a:r>
              <a:rPr lang="en-US" sz="1900" b="1" dirty="0">
                <a:solidFill>
                  <a:srgbClr val="5B53A6"/>
                </a:solidFill>
                <a:latin typeface="Cambria" pitchFamily="34" charset="0"/>
                <a:ea typeface="Cambria" pitchFamily="34" charset="-122"/>
                <a:cs typeface="Cambria" pitchFamily="34" charset="-120"/>
              </a:rPr>
              <a:t>UCR</a:t>
            </a:r>
            <a:endParaRPr lang="en-US" sz="1900" dirty="0"/>
          </a:p>
        </p:txBody>
      </p:sp>
      <p:sp>
        <p:nvSpPr>
          <p:cNvPr id="7" name="Text 5"/>
          <p:cNvSpPr/>
          <p:nvPr/>
        </p:nvSpPr>
        <p:spPr>
          <a:xfrm>
            <a:off x="1965960" y="2432304"/>
            <a:ext cx="65836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unconditioned response — the automatic, unlearned reaction (drooling to food)</a:t>
            </a:r>
            <a:endParaRPr lang="en-US" sz="1400" dirty="0"/>
          </a:p>
        </p:txBody>
      </p:sp>
      <p:sp>
        <p:nvSpPr>
          <p:cNvPr id="8" name="Text 6"/>
          <p:cNvSpPr/>
          <p:nvPr/>
        </p:nvSpPr>
        <p:spPr>
          <a:xfrm>
            <a:off x="640080" y="2962656"/>
            <a:ext cx="1280160" cy="457200"/>
          </a:xfrm>
          <a:prstGeom prst="rect">
            <a:avLst/>
          </a:prstGeom>
          <a:noFill/>
          <a:ln/>
        </p:spPr>
        <p:txBody>
          <a:bodyPr wrap="square" rtlCol="0" anchor="ctr"/>
          <a:lstStyle/>
          <a:p>
            <a:pPr indent="0" marL="0">
              <a:buNone/>
            </a:pPr>
            <a:r>
              <a:rPr lang="en-US" sz="1900" b="1" dirty="0">
                <a:solidFill>
                  <a:srgbClr val="2F8F86"/>
                </a:solidFill>
                <a:latin typeface="Cambria" pitchFamily="34" charset="0"/>
                <a:ea typeface="Cambria" pitchFamily="34" charset="-122"/>
                <a:cs typeface="Cambria" pitchFamily="34" charset="-120"/>
              </a:rPr>
              <a:t>CS</a:t>
            </a:r>
            <a:endParaRPr lang="en-US" sz="1900" dirty="0"/>
          </a:p>
        </p:txBody>
      </p:sp>
      <p:sp>
        <p:nvSpPr>
          <p:cNvPr id="9" name="Text 7"/>
          <p:cNvSpPr/>
          <p:nvPr/>
        </p:nvSpPr>
        <p:spPr>
          <a:xfrm>
            <a:off x="1965960" y="2999232"/>
            <a:ext cx="65836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conditioned stimulus — a once-neutral signal, after pairing (the bell)</a:t>
            </a:r>
            <a:endParaRPr lang="en-US" sz="1400" dirty="0"/>
          </a:p>
        </p:txBody>
      </p:sp>
      <p:sp>
        <p:nvSpPr>
          <p:cNvPr id="10" name="Text 8"/>
          <p:cNvSpPr/>
          <p:nvPr/>
        </p:nvSpPr>
        <p:spPr>
          <a:xfrm>
            <a:off x="640080" y="3529584"/>
            <a:ext cx="1280160" cy="457200"/>
          </a:xfrm>
          <a:prstGeom prst="rect">
            <a:avLst/>
          </a:prstGeom>
          <a:noFill/>
          <a:ln/>
        </p:spPr>
        <p:txBody>
          <a:bodyPr wrap="square" rtlCol="0" anchor="ctr"/>
          <a:lstStyle/>
          <a:p>
            <a:pPr indent="0" marL="0">
              <a:buNone/>
            </a:pPr>
            <a:r>
              <a:rPr lang="en-US" sz="1900" b="1" dirty="0">
                <a:solidFill>
                  <a:srgbClr val="26235C"/>
                </a:solidFill>
                <a:latin typeface="Cambria" pitchFamily="34" charset="0"/>
                <a:ea typeface="Cambria" pitchFamily="34" charset="-122"/>
                <a:cs typeface="Cambria" pitchFamily="34" charset="-120"/>
              </a:rPr>
              <a:t>CR</a:t>
            </a:r>
            <a:endParaRPr lang="en-US" sz="1900" dirty="0"/>
          </a:p>
        </p:txBody>
      </p:sp>
      <p:sp>
        <p:nvSpPr>
          <p:cNvPr id="11" name="Text 9"/>
          <p:cNvSpPr/>
          <p:nvPr/>
        </p:nvSpPr>
        <p:spPr>
          <a:xfrm>
            <a:off x="1965960" y="3566160"/>
            <a:ext cx="6583680" cy="45720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conditioned response — the learned reaction to the CS (drooling to the bell)</a:t>
            </a:r>
            <a:endParaRPr lang="en-US" sz="1400" dirty="0"/>
          </a:p>
        </p:txBody>
      </p:sp>
      <p:sp>
        <p:nvSpPr>
          <p:cNvPr id="12" name="Text 10"/>
          <p:cNvSpPr/>
          <p:nvPr/>
        </p:nvSpPr>
        <p:spPr>
          <a:xfrm>
            <a:off x="502920" y="434340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"Un"conditioned = UNlearned (automatic).  Conditioned = LEARNED.  The CR is the UCR's learned echo.</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LABEL IT</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dentist's office, in four labels</a:t>
            </a:r>
            <a:endParaRPr lang="en-US" sz="3000" dirty="0"/>
          </a:p>
        </p:txBody>
      </p:sp>
      <p:sp>
        <p:nvSpPr>
          <p:cNvPr id="4" name="Text 2"/>
          <p:cNvSpPr/>
          <p:nvPr/>
        </p:nvSpPr>
        <p:spPr>
          <a:xfrm>
            <a:off x="640080" y="1828800"/>
            <a:ext cx="1097280" cy="411480"/>
          </a:xfrm>
          <a:prstGeom prst="rect">
            <a:avLst/>
          </a:prstGeom>
          <a:noFill/>
          <a:ln/>
        </p:spPr>
        <p:txBody>
          <a:bodyPr wrap="square" rtlCol="0" anchor="ctr"/>
          <a:lstStyle/>
          <a:p>
            <a:pPr indent="0" marL="0">
              <a:buNone/>
            </a:pPr>
            <a:r>
              <a:rPr lang="en-US" sz="1700" b="1" dirty="0">
                <a:solidFill>
                  <a:srgbClr val="E0A33E"/>
                </a:solidFill>
                <a:latin typeface="Cambria" pitchFamily="34" charset="0"/>
                <a:ea typeface="Cambria" pitchFamily="34" charset="-122"/>
                <a:cs typeface="Cambria" pitchFamily="34" charset="-120"/>
              </a:rPr>
              <a:t>UCS</a:t>
            </a:r>
            <a:endParaRPr lang="en-US" sz="1700" dirty="0"/>
          </a:p>
        </p:txBody>
      </p:sp>
      <p:sp>
        <p:nvSpPr>
          <p:cNvPr id="5" name="Text 3"/>
          <p:cNvSpPr/>
          <p:nvPr/>
        </p:nvSpPr>
        <p:spPr>
          <a:xfrm>
            <a:off x="1783080" y="1856232"/>
            <a:ext cx="6766560" cy="41148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the dental drill — causes pain automatically</a:t>
            </a:r>
            <a:endParaRPr lang="en-US" sz="1450" dirty="0"/>
          </a:p>
        </p:txBody>
      </p:sp>
      <p:sp>
        <p:nvSpPr>
          <p:cNvPr id="6" name="Text 4"/>
          <p:cNvSpPr/>
          <p:nvPr/>
        </p:nvSpPr>
        <p:spPr>
          <a:xfrm>
            <a:off x="640080" y="2377440"/>
            <a:ext cx="1097280" cy="411480"/>
          </a:xfrm>
          <a:prstGeom prst="rect">
            <a:avLst/>
          </a:prstGeom>
          <a:noFill/>
          <a:ln/>
        </p:spPr>
        <p:txBody>
          <a:bodyPr wrap="square" rtlCol="0" anchor="ctr"/>
          <a:lstStyle/>
          <a:p>
            <a:pPr indent="0" marL="0">
              <a:buNone/>
            </a:pPr>
            <a:r>
              <a:rPr lang="en-US" sz="1700" b="1" dirty="0">
                <a:solidFill>
                  <a:srgbClr val="5B53A6"/>
                </a:solidFill>
                <a:latin typeface="Cambria" pitchFamily="34" charset="0"/>
                <a:ea typeface="Cambria" pitchFamily="34" charset="-122"/>
                <a:cs typeface="Cambria" pitchFamily="34" charset="-120"/>
              </a:rPr>
              <a:t>UCR</a:t>
            </a:r>
            <a:endParaRPr lang="en-US" sz="1700" dirty="0"/>
          </a:p>
        </p:txBody>
      </p:sp>
      <p:sp>
        <p:nvSpPr>
          <p:cNvPr id="7" name="Text 5"/>
          <p:cNvSpPr/>
          <p:nvPr/>
        </p:nvSpPr>
        <p:spPr>
          <a:xfrm>
            <a:off x="1783080" y="2404872"/>
            <a:ext cx="6766560" cy="41148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pain / tensing up — the automatic reaction</a:t>
            </a:r>
            <a:endParaRPr lang="en-US" sz="1450" dirty="0"/>
          </a:p>
        </p:txBody>
      </p:sp>
      <p:sp>
        <p:nvSpPr>
          <p:cNvPr id="8" name="Text 6"/>
          <p:cNvSpPr/>
          <p:nvPr/>
        </p:nvSpPr>
        <p:spPr>
          <a:xfrm>
            <a:off x="640080" y="2926080"/>
            <a:ext cx="1097280" cy="411480"/>
          </a:xfrm>
          <a:prstGeom prst="rect">
            <a:avLst/>
          </a:prstGeom>
          <a:noFill/>
          <a:ln/>
        </p:spPr>
        <p:txBody>
          <a:bodyPr wrap="square" rtlCol="0" anchor="ctr"/>
          <a:lstStyle/>
          <a:p>
            <a:pPr indent="0" marL="0">
              <a:buNone/>
            </a:pPr>
            <a:r>
              <a:rPr lang="en-US" sz="1700" b="1" dirty="0">
                <a:solidFill>
                  <a:srgbClr val="2F8F86"/>
                </a:solidFill>
                <a:latin typeface="Cambria" pitchFamily="34" charset="0"/>
                <a:ea typeface="Cambria" pitchFamily="34" charset="-122"/>
                <a:cs typeface="Cambria" pitchFamily="34" charset="-120"/>
              </a:rPr>
              <a:t>CS</a:t>
            </a:r>
            <a:endParaRPr lang="en-US" sz="1700" dirty="0"/>
          </a:p>
        </p:txBody>
      </p:sp>
      <p:sp>
        <p:nvSpPr>
          <p:cNvPr id="9" name="Text 7"/>
          <p:cNvSpPr/>
          <p:nvPr/>
        </p:nvSpPr>
        <p:spPr>
          <a:xfrm>
            <a:off x="1783080" y="2953512"/>
            <a:ext cx="6766560" cy="41148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the smell &amp; sound of the office — once neutral, paired with the drill</a:t>
            </a:r>
            <a:endParaRPr lang="en-US" sz="1450" dirty="0"/>
          </a:p>
        </p:txBody>
      </p:sp>
      <p:sp>
        <p:nvSpPr>
          <p:cNvPr id="10" name="Text 8"/>
          <p:cNvSpPr/>
          <p:nvPr/>
        </p:nvSpPr>
        <p:spPr>
          <a:xfrm>
            <a:off x="640080" y="3474720"/>
            <a:ext cx="1097280" cy="411480"/>
          </a:xfrm>
          <a:prstGeom prst="rect">
            <a:avLst/>
          </a:prstGeom>
          <a:noFill/>
          <a:ln/>
        </p:spPr>
        <p:txBody>
          <a:bodyPr wrap="square" rtlCol="0" anchor="ctr"/>
          <a:lstStyle/>
          <a:p>
            <a:pPr indent="0" marL="0">
              <a:buNone/>
            </a:pPr>
            <a:r>
              <a:rPr lang="en-US" sz="1700" b="1" dirty="0">
                <a:solidFill>
                  <a:srgbClr val="26235C"/>
                </a:solidFill>
                <a:latin typeface="Cambria" pitchFamily="34" charset="0"/>
                <a:ea typeface="Cambria" pitchFamily="34" charset="-122"/>
                <a:cs typeface="Cambria" pitchFamily="34" charset="-120"/>
              </a:rPr>
              <a:t>CR</a:t>
            </a:r>
            <a:endParaRPr lang="en-US" sz="1700" dirty="0"/>
          </a:p>
        </p:txBody>
      </p:sp>
      <p:sp>
        <p:nvSpPr>
          <p:cNvPr id="11" name="Text 9"/>
          <p:cNvSpPr/>
          <p:nvPr/>
        </p:nvSpPr>
        <p:spPr>
          <a:xfrm>
            <a:off x="1783080" y="3502152"/>
            <a:ext cx="6766560" cy="411480"/>
          </a:xfrm>
          <a:prstGeom prst="rect">
            <a:avLst/>
          </a:prstGeom>
          <a:noFill/>
          <a:ln/>
        </p:spPr>
        <p:txBody>
          <a:bodyPr wrap="square" rtlCol="0" anchor="ctr"/>
          <a:lstStyle/>
          <a:p>
            <a:pPr indent="0" marL="0">
              <a:buNone/>
            </a:pPr>
            <a:r>
              <a:rPr lang="en-US" sz="1450" dirty="0">
                <a:solidFill>
                  <a:srgbClr val="33324A"/>
                </a:solidFill>
                <a:latin typeface="Calibri" pitchFamily="34" charset="0"/>
                <a:ea typeface="Calibri" pitchFamily="34" charset="-122"/>
                <a:cs typeface="Calibri" pitchFamily="34" charset="-120"/>
              </a:rPr>
              <a:t>anxiety walking in — before anything touches a tooth</a:t>
            </a:r>
            <a:endParaRPr lang="en-US" sz="1450" dirty="0"/>
          </a:p>
        </p:txBody>
      </p:sp>
      <p:sp>
        <p:nvSpPr>
          <p:cNvPr id="12" name="Text 10"/>
          <p:cNvSpPr/>
          <p:nvPr/>
        </p:nvSpPr>
        <p:spPr>
          <a:xfrm>
            <a:off x="502920" y="425196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Many cleanings with NO drill → the anxiety fades. That fading is EXTINCTION.</a:t>
            </a:r>
            <a:endParaRPr lang="en-US" sz="135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HAPPENS AFTER THE LINK FORMS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Five processes of classical conditioning</a:t>
            </a:r>
            <a:endParaRPr lang="en-US" sz="3000" dirty="0"/>
          </a:p>
        </p:txBody>
      </p:sp>
      <p:sp>
        <p:nvSpPr>
          <p:cNvPr id="4" name="Text 2"/>
          <p:cNvSpPr/>
          <p:nvPr/>
        </p:nvSpPr>
        <p:spPr>
          <a:xfrm>
            <a:off x="640080" y="1783080"/>
            <a:ext cx="301752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ACQUISITION</a:t>
            </a:r>
            <a:endParaRPr lang="en-US" sz="1450" dirty="0"/>
          </a:p>
        </p:txBody>
      </p:sp>
      <p:sp>
        <p:nvSpPr>
          <p:cNvPr id="5" name="Text 3"/>
          <p:cNvSpPr/>
          <p:nvPr/>
        </p:nvSpPr>
        <p:spPr>
          <a:xfrm>
            <a:off x="3703320" y="1783080"/>
            <a:ext cx="48463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the CS and UCS get paired — the link forms</a:t>
            </a:r>
            <a:endParaRPr lang="en-US" sz="1400" dirty="0"/>
          </a:p>
        </p:txBody>
      </p:sp>
      <p:sp>
        <p:nvSpPr>
          <p:cNvPr id="6" name="Text 4"/>
          <p:cNvSpPr/>
          <p:nvPr/>
        </p:nvSpPr>
        <p:spPr>
          <a:xfrm>
            <a:off x="640080" y="2258568"/>
            <a:ext cx="301752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EXTINCTION</a:t>
            </a:r>
            <a:endParaRPr lang="en-US" sz="1450" dirty="0"/>
          </a:p>
        </p:txBody>
      </p:sp>
      <p:sp>
        <p:nvSpPr>
          <p:cNvPr id="7" name="Text 5"/>
          <p:cNvSpPr/>
          <p:nvPr/>
        </p:nvSpPr>
        <p:spPr>
          <a:xfrm>
            <a:off x="3703320" y="2258568"/>
            <a:ext cx="48463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CS without the UCS, again and again — the CR fades</a:t>
            </a:r>
            <a:endParaRPr lang="en-US" sz="1400" dirty="0"/>
          </a:p>
        </p:txBody>
      </p:sp>
      <p:sp>
        <p:nvSpPr>
          <p:cNvPr id="8" name="Text 6"/>
          <p:cNvSpPr/>
          <p:nvPr/>
        </p:nvSpPr>
        <p:spPr>
          <a:xfrm>
            <a:off x="640080" y="2734056"/>
            <a:ext cx="3017520" cy="384048"/>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SPONTANEOUS RECOVERY</a:t>
            </a:r>
            <a:endParaRPr lang="en-US" sz="1450" dirty="0"/>
          </a:p>
        </p:txBody>
      </p:sp>
      <p:sp>
        <p:nvSpPr>
          <p:cNvPr id="9" name="Text 7"/>
          <p:cNvSpPr/>
          <p:nvPr/>
        </p:nvSpPr>
        <p:spPr>
          <a:xfrm>
            <a:off x="3703320" y="2734056"/>
            <a:ext cx="48463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after a rest, the faded CR briefly pops back</a:t>
            </a:r>
            <a:endParaRPr lang="en-US" sz="1400" dirty="0"/>
          </a:p>
        </p:txBody>
      </p:sp>
      <p:sp>
        <p:nvSpPr>
          <p:cNvPr id="10" name="Text 8"/>
          <p:cNvSpPr/>
          <p:nvPr/>
        </p:nvSpPr>
        <p:spPr>
          <a:xfrm>
            <a:off x="640080" y="3209544"/>
            <a:ext cx="3017520" cy="384048"/>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GENERALIZATION</a:t>
            </a:r>
            <a:endParaRPr lang="en-US" sz="1450" dirty="0"/>
          </a:p>
        </p:txBody>
      </p:sp>
      <p:sp>
        <p:nvSpPr>
          <p:cNvPr id="11" name="Text 9"/>
          <p:cNvSpPr/>
          <p:nvPr/>
        </p:nvSpPr>
        <p:spPr>
          <a:xfrm>
            <a:off x="3703320" y="3209544"/>
            <a:ext cx="48463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stimuli similar to the CS also trigger the CR</a:t>
            </a:r>
            <a:endParaRPr lang="en-US" sz="1400" dirty="0"/>
          </a:p>
        </p:txBody>
      </p:sp>
      <p:sp>
        <p:nvSpPr>
          <p:cNvPr id="12" name="Text 10"/>
          <p:cNvSpPr/>
          <p:nvPr/>
        </p:nvSpPr>
        <p:spPr>
          <a:xfrm>
            <a:off x="640080" y="3685032"/>
            <a:ext cx="301752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DISCRIMINATION</a:t>
            </a:r>
            <a:endParaRPr lang="en-US" sz="1450" dirty="0"/>
          </a:p>
        </p:txBody>
      </p:sp>
      <p:sp>
        <p:nvSpPr>
          <p:cNvPr id="13" name="Text 11"/>
          <p:cNvSpPr/>
          <p:nvPr/>
        </p:nvSpPr>
        <p:spPr>
          <a:xfrm>
            <a:off x="3703320" y="3685032"/>
            <a:ext cx="4846320" cy="384048"/>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responding to the CS but NOT to similar signals</a:t>
            </a:r>
            <a:endParaRPr lang="en-US" sz="1400" dirty="0"/>
          </a:p>
        </p:txBody>
      </p:sp>
      <p:sp>
        <p:nvSpPr>
          <p:cNvPr id="14" name="Text 12"/>
          <p:cNvSpPr/>
          <p:nvPr/>
        </p:nvSpPr>
        <p:spPr>
          <a:xfrm>
            <a:off x="502920" y="4297680"/>
            <a:ext cx="8138160" cy="457200"/>
          </a:xfrm>
          <a:prstGeom prst="rect">
            <a:avLst/>
          </a:prstGeom>
          <a:noFill/>
          <a:ln/>
        </p:spPr>
        <p:txBody>
          <a:bodyPr wrap="square" rtlCol="0" anchor="ctr"/>
          <a:lstStyle/>
          <a:p>
            <a:pPr algn="ctr" indent="0" marL="0">
              <a:buNone/>
            </a:pPr>
            <a:r>
              <a:rPr lang="en-US" sz="1250" i="1" dirty="0">
                <a:solidFill>
                  <a:srgbClr val="6B6A86"/>
                </a:solidFill>
                <a:latin typeface="Calibri" pitchFamily="34" charset="0"/>
                <a:ea typeface="Calibri" pitchFamily="34" charset="-122"/>
                <a:cs typeface="Calibri" pitchFamily="34" charset="-120"/>
              </a:rPr>
              <a:t>"Little Albert" (Watson &amp; Rayner, 1920): fear of a white rat was conditioned, then generalized to furry things — evidence emotions are learnable.</a:t>
            </a:r>
            <a:endParaRPr lang="en-US" sz="1250" dirty="0"/>
          </a:p>
        </p:txBody>
      </p:sp>
      <p:sp>
        <p:nvSpPr>
          <p:cNvPr id="15" name="Text 13"/>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6</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ENGINE 2  ·  OPERANT CONDITIONING  ·  THORNDIKE &amp; SKINNER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Behavior is shaped by its consequences</a:t>
            </a:r>
            <a:endParaRPr lang="en-US" sz="3000" dirty="0"/>
          </a:p>
        </p:txBody>
      </p:sp>
      <p:sp>
        <p:nvSpPr>
          <p:cNvPr id="4" name="Shape 2"/>
          <p:cNvSpPr/>
          <p:nvPr/>
        </p:nvSpPr>
        <p:spPr>
          <a:xfrm>
            <a:off x="502920" y="1783080"/>
            <a:ext cx="8138160" cy="1097280"/>
          </a:xfrm>
          <a:prstGeom prst="roundRect">
            <a:avLst>
              <a:gd name="adj" fmla="val 75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640080"/>
          </a:xfrm>
          <a:prstGeom prst="rect">
            <a:avLst/>
          </a:prstGeom>
          <a:noFill/>
          <a:ln/>
        </p:spPr>
        <p:txBody>
          <a:bodyPr wrap="square" rtlCol="0" anchor="ctr"/>
          <a:lstStyle/>
          <a:p>
            <a:pPr indent="0" marL="0">
              <a:buNone/>
            </a:pPr>
            <a:r>
              <a:rPr lang="en-US" sz="1550" b="1" dirty="0">
                <a:solidFill>
                  <a:srgbClr val="26235C"/>
                </a:solidFill>
                <a:latin typeface="Calibri" pitchFamily="34" charset="0"/>
                <a:ea typeface="Calibri" pitchFamily="34" charset="-122"/>
                <a:cs typeface="Calibri" pitchFamily="34" charset="-120"/>
              </a:rPr>
              <a:t>The law of effect:  </a:t>
            </a:r>
            <a:pPr indent="0" marL="0">
              <a:buNone/>
            </a:pPr>
            <a:r>
              <a:rPr lang="en-US" sz="1500" dirty="0">
                <a:solidFill>
                  <a:srgbClr val="33324A"/>
                </a:solidFill>
                <a:latin typeface="Calibri" pitchFamily="34" charset="0"/>
                <a:ea typeface="Calibri" pitchFamily="34" charset="-122"/>
                <a:cs typeface="Calibri" pitchFamily="34" charset="-120"/>
              </a:rPr>
              <a:t>behaviors followed by good outcomes happen MORE; behaviors followed by bad outcomes happen LESS.</a:t>
            </a:r>
            <a:endParaRPr lang="en-US" sz="1550" dirty="0"/>
          </a:p>
        </p:txBody>
      </p:sp>
      <p:sp>
        <p:nvSpPr>
          <p:cNvPr id="6" name="Text 4"/>
          <p:cNvSpPr/>
          <p:nvPr/>
        </p:nvSpPr>
        <p:spPr>
          <a:xfrm>
            <a:off x="777240" y="3108960"/>
            <a:ext cx="7680960" cy="128016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Classical = involuntary, reflexive response to a SIGNAL</a:t>
            </a:r>
            <a:endParaRPr lang="en-US" sz="1500" dirty="0"/>
          </a:p>
          <a:p>
            <a:pPr indent="0" marL="0">
              <a:buNone/>
            </a:pPr>
            <a:r>
              <a:rPr lang="en-US" sz="1350" i="1" dirty="0">
                <a:solidFill>
                  <a:srgbClr val="44435C"/>
                </a:solidFill>
                <a:latin typeface="Calibri" pitchFamily="34" charset="0"/>
                <a:ea typeface="Calibri" pitchFamily="34" charset="-122"/>
                <a:cs typeface="Calibri" pitchFamily="34" charset="-120"/>
              </a:rPr>
              <a:t>you don't choose to salivate</a:t>
            </a:r>
            <a:endParaRPr lang="en-US" sz="1500" dirty="0"/>
          </a:p>
          <a:p>
            <a:pPr indent="0" marL="0">
              <a:buNone/>
            </a:pPr>
            <a:r>
              <a:rPr lang="en-US" sz="1500" b="1" dirty="0">
                <a:solidFill>
                  <a:srgbClr val="2F8F86"/>
                </a:solidFill>
                <a:latin typeface="Calibri" pitchFamily="34" charset="0"/>
                <a:ea typeface="Calibri" pitchFamily="34" charset="-122"/>
                <a:cs typeface="Calibri" pitchFamily="34" charset="-120"/>
              </a:rPr>
              <a:t>Operant = voluntary behavior shaped by its CONSEQUENCE</a:t>
            </a:r>
            <a:endParaRPr lang="en-US" sz="1500" dirty="0"/>
          </a:p>
          <a:p>
            <a:pPr indent="0" marL="0">
              <a:buNone/>
            </a:pPr>
            <a:r>
              <a:rPr lang="en-US" sz="1350" i="1" dirty="0">
                <a:solidFill>
                  <a:srgbClr val="44435C"/>
                </a:solidFill>
                <a:latin typeface="Calibri" pitchFamily="34" charset="0"/>
                <a:ea typeface="Calibri" pitchFamily="34" charset="-122"/>
                <a:cs typeface="Calibri" pitchFamily="34" charset="-120"/>
              </a:rPr>
              <a:t>you choose to press the lever because of what follows</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SIGNATURE 2×2  ·  ADD vs REMOVE  ×  UP vs DOWN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Reinforcement &amp; punishment</a:t>
            </a:r>
            <a:endParaRPr lang="en-US" sz="3000" dirty="0"/>
          </a:p>
        </p:txBody>
      </p:sp>
      <p:sp>
        <p:nvSpPr>
          <p:cNvPr id="4" name="Shape 2"/>
          <p:cNvSpPr/>
          <p:nvPr/>
        </p:nvSpPr>
        <p:spPr>
          <a:xfrm>
            <a:off x="502920" y="1691640"/>
            <a:ext cx="4069080" cy="1325880"/>
          </a:xfrm>
          <a:prstGeom prst="roundRect">
            <a:avLst>
              <a:gd name="adj" fmla="val 6207"/>
            </a:avLst>
          </a:prstGeom>
          <a:solidFill>
            <a:srgbClr val="FBF3E6"/>
          </a:solidFill>
          <a:ln/>
          <a:effectLst>
            <a:outerShdw sx="100000" sy="100000" kx="0" ky="0" algn="bl" rotWithShape="0" blurRad="88900" dist="38100" dir="5400000">
              <a:srgbClr val="000000">
                <a:alpha val="10000"/>
              </a:srgbClr>
            </a:outerShdw>
          </a:effectLst>
        </p:spPr>
      </p:sp>
      <p:sp>
        <p:nvSpPr>
          <p:cNvPr id="5" name="Shape 3"/>
          <p:cNvSpPr/>
          <p:nvPr/>
        </p:nvSpPr>
        <p:spPr>
          <a:xfrm>
            <a:off x="4663440" y="1691640"/>
            <a:ext cx="3977640" cy="1325880"/>
          </a:xfrm>
          <a:prstGeom prst="roundRect">
            <a:avLst>
              <a:gd name="adj" fmla="val 6207"/>
            </a:avLst>
          </a:prstGeom>
          <a:solidFill>
            <a:srgbClr val="FBF3E6"/>
          </a:solidFill>
          <a:ln/>
          <a:effectLst>
            <a:outerShdw sx="100000" sy="100000" kx="0" ky="0" algn="bl" rotWithShape="0" blurRad="88900" dist="38100" dir="5400000">
              <a:srgbClr val="000000">
                <a:alpha val="10000"/>
              </a:srgbClr>
            </a:outerShdw>
          </a:effectLst>
        </p:spPr>
      </p:sp>
      <p:sp>
        <p:nvSpPr>
          <p:cNvPr id="6" name="Shape 4"/>
          <p:cNvSpPr/>
          <p:nvPr/>
        </p:nvSpPr>
        <p:spPr>
          <a:xfrm>
            <a:off x="502920" y="3154680"/>
            <a:ext cx="4069080" cy="1325880"/>
          </a:xfrm>
          <a:prstGeom prst="roundRect">
            <a:avLst>
              <a:gd name="adj" fmla="val 6207"/>
            </a:avLst>
          </a:prstGeom>
          <a:solidFill>
            <a:srgbClr val="EEF1FA"/>
          </a:solidFill>
          <a:ln/>
          <a:effectLst>
            <a:outerShdw sx="100000" sy="100000" kx="0" ky="0" algn="bl" rotWithShape="0" blurRad="88900" dist="38100" dir="5400000">
              <a:srgbClr val="000000">
                <a:alpha val="10000"/>
              </a:srgbClr>
            </a:outerShdw>
          </a:effectLst>
        </p:spPr>
      </p:sp>
      <p:sp>
        <p:nvSpPr>
          <p:cNvPr id="7" name="Shape 5"/>
          <p:cNvSpPr/>
          <p:nvPr/>
        </p:nvSpPr>
        <p:spPr>
          <a:xfrm>
            <a:off x="4663440" y="3154680"/>
            <a:ext cx="3977640" cy="1325880"/>
          </a:xfrm>
          <a:prstGeom prst="roundRect">
            <a:avLst>
              <a:gd name="adj" fmla="val 6207"/>
            </a:avLst>
          </a:prstGeom>
          <a:solidFill>
            <a:srgbClr val="EEF1FA"/>
          </a:solidFill>
          <a:ln/>
          <a:effectLst>
            <a:outerShdw sx="100000" sy="100000" kx="0" ky="0" algn="bl" rotWithShape="0" blurRad="88900" dist="38100" dir="5400000">
              <a:srgbClr val="000000">
                <a:alpha val="10000"/>
              </a:srgbClr>
            </a:outerShdw>
          </a:effectLst>
        </p:spPr>
      </p:sp>
      <p:sp>
        <p:nvSpPr>
          <p:cNvPr id="8" name="Text 6"/>
          <p:cNvSpPr/>
          <p:nvPr/>
        </p:nvSpPr>
        <p:spPr>
          <a:xfrm>
            <a:off x="658368" y="1810512"/>
            <a:ext cx="3749040" cy="1097280"/>
          </a:xfrm>
          <a:prstGeom prst="rect">
            <a:avLst/>
          </a:prstGeom>
          <a:noFill/>
          <a:ln/>
        </p:spPr>
        <p:txBody>
          <a:bodyPr wrap="square" rtlCol="0" anchor="ctr"/>
          <a:lstStyle/>
          <a:p>
            <a:pPr indent="0" marL="0">
              <a:buNone/>
            </a:pPr>
            <a:r>
              <a:rPr lang="en-US" sz="1350" b="1" dirty="0">
                <a:solidFill>
                  <a:srgbClr val="2F8F86"/>
                </a:solidFill>
                <a:latin typeface="Calibri" pitchFamily="34" charset="0"/>
                <a:ea typeface="Calibri" pitchFamily="34" charset="-122"/>
                <a:cs typeface="Calibri" pitchFamily="34" charset="-120"/>
              </a:rPr>
              <a:t>POSITIVE REINFORCEMENT
</a:t>
            </a:r>
            <a:endParaRPr lang="en-US" sz="1350" dirty="0"/>
          </a:p>
          <a:p>
            <a:pPr indent="0" marL="0">
              <a:buNone/>
            </a:pPr>
            <a:r>
              <a:rPr lang="en-US" sz="1250" i="1" dirty="0">
                <a:solidFill>
                  <a:srgbClr val="33324A"/>
                </a:solidFill>
                <a:latin typeface="Calibri" pitchFamily="34" charset="0"/>
                <a:ea typeface="Calibri" pitchFamily="34" charset="-122"/>
                <a:cs typeface="Calibri" pitchFamily="34" charset="-120"/>
              </a:rPr>
              <a:t>ADD pleasant → behavior UP
</a:t>
            </a:r>
            <a:endParaRPr lang="en-US" sz="1350" dirty="0"/>
          </a:p>
          <a:p>
            <a:pPr indent="0" marL="0">
              <a:buNone/>
            </a:pPr>
            <a:r>
              <a:rPr lang="en-US" sz="1300" dirty="0">
                <a:solidFill>
                  <a:srgbClr val="33324A"/>
                </a:solidFill>
                <a:latin typeface="Calibri" pitchFamily="34" charset="0"/>
                <a:ea typeface="Calibri" pitchFamily="34" charset="-122"/>
                <a:cs typeface="Calibri" pitchFamily="34" charset="-120"/>
              </a:rPr>
              <a:t>praise a student → they join in more</a:t>
            </a:r>
            <a:endParaRPr lang="en-US" sz="1350" dirty="0"/>
          </a:p>
        </p:txBody>
      </p:sp>
      <p:sp>
        <p:nvSpPr>
          <p:cNvPr id="9" name="Text 7"/>
          <p:cNvSpPr/>
          <p:nvPr/>
        </p:nvSpPr>
        <p:spPr>
          <a:xfrm>
            <a:off x="4818888" y="1810512"/>
            <a:ext cx="3657600" cy="1097280"/>
          </a:xfrm>
          <a:prstGeom prst="rect">
            <a:avLst/>
          </a:prstGeom>
          <a:noFill/>
          <a:ln/>
        </p:spPr>
        <p:txBody>
          <a:bodyPr wrap="square" rtlCol="0" anchor="ctr"/>
          <a:lstStyle/>
          <a:p>
            <a:pPr indent="0" marL="0">
              <a:buNone/>
            </a:pPr>
            <a:r>
              <a:rPr lang="en-US" sz="1350" b="1" dirty="0">
                <a:solidFill>
                  <a:srgbClr val="2F8F86"/>
                </a:solidFill>
                <a:latin typeface="Calibri" pitchFamily="34" charset="0"/>
                <a:ea typeface="Calibri" pitchFamily="34" charset="-122"/>
                <a:cs typeface="Calibri" pitchFamily="34" charset="-120"/>
              </a:rPr>
              <a:t>NEGATIVE REINFORCEMENT
</a:t>
            </a:r>
            <a:endParaRPr lang="en-US" sz="1350" dirty="0"/>
          </a:p>
          <a:p>
            <a:pPr indent="0" marL="0">
              <a:buNone/>
            </a:pPr>
            <a:r>
              <a:rPr lang="en-US" sz="1250" i="1" dirty="0">
                <a:solidFill>
                  <a:srgbClr val="33324A"/>
                </a:solidFill>
                <a:latin typeface="Calibri" pitchFamily="34" charset="0"/>
                <a:ea typeface="Calibri" pitchFamily="34" charset="-122"/>
                <a:cs typeface="Calibri" pitchFamily="34" charset="-120"/>
              </a:rPr>
              <a:t>REMOVE aversive → behavior UP
</a:t>
            </a:r>
            <a:endParaRPr lang="en-US" sz="1350" dirty="0"/>
          </a:p>
          <a:p>
            <a:pPr indent="0" marL="0">
              <a:buNone/>
            </a:pPr>
            <a:r>
              <a:rPr lang="en-US" sz="1300" dirty="0">
                <a:solidFill>
                  <a:srgbClr val="33324A"/>
                </a:solidFill>
                <a:latin typeface="Calibri" pitchFamily="34" charset="0"/>
                <a:ea typeface="Calibri" pitchFamily="34" charset="-122"/>
                <a:cs typeface="Calibri" pitchFamily="34" charset="-120"/>
              </a:rPr>
              <a:t>take aspirin → headache stops → you take it sooner</a:t>
            </a:r>
            <a:endParaRPr lang="en-US" sz="1350" dirty="0"/>
          </a:p>
        </p:txBody>
      </p:sp>
      <p:sp>
        <p:nvSpPr>
          <p:cNvPr id="10" name="Text 8"/>
          <p:cNvSpPr/>
          <p:nvPr/>
        </p:nvSpPr>
        <p:spPr>
          <a:xfrm>
            <a:off x="658368" y="3273552"/>
            <a:ext cx="3749040" cy="1097280"/>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POSITIVE PUNISHMENT
</a:t>
            </a:r>
            <a:endParaRPr lang="en-US" sz="1350" dirty="0"/>
          </a:p>
          <a:p>
            <a:pPr indent="0" marL="0">
              <a:buNone/>
            </a:pPr>
            <a:r>
              <a:rPr lang="en-US" sz="1250" i="1" dirty="0">
                <a:solidFill>
                  <a:srgbClr val="33324A"/>
                </a:solidFill>
                <a:latin typeface="Calibri" pitchFamily="34" charset="0"/>
                <a:ea typeface="Calibri" pitchFamily="34" charset="-122"/>
                <a:cs typeface="Calibri" pitchFamily="34" charset="-120"/>
              </a:rPr>
              <a:t>ADD aversive → behavior DOWN
</a:t>
            </a:r>
            <a:endParaRPr lang="en-US" sz="1350" dirty="0"/>
          </a:p>
          <a:p>
            <a:pPr indent="0" marL="0">
              <a:buNone/>
            </a:pPr>
            <a:r>
              <a:rPr lang="en-US" sz="1300" dirty="0">
                <a:solidFill>
                  <a:srgbClr val="33324A"/>
                </a:solidFill>
                <a:latin typeface="Calibri" pitchFamily="34" charset="0"/>
                <a:ea typeface="Calibri" pitchFamily="34" charset="-122"/>
                <a:cs typeface="Calibri" pitchFamily="34" charset="-120"/>
              </a:rPr>
              <a:t>touch a hot stove → pain → you don't again</a:t>
            </a:r>
            <a:endParaRPr lang="en-US" sz="1350" dirty="0"/>
          </a:p>
        </p:txBody>
      </p:sp>
      <p:sp>
        <p:nvSpPr>
          <p:cNvPr id="11" name="Text 9"/>
          <p:cNvSpPr/>
          <p:nvPr/>
        </p:nvSpPr>
        <p:spPr>
          <a:xfrm>
            <a:off x="4818888" y="3273552"/>
            <a:ext cx="3657600" cy="1097280"/>
          </a:xfrm>
          <a:prstGeom prst="rect">
            <a:avLst/>
          </a:prstGeom>
          <a:noFill/>
          <a:ln/>
        </p:spPr>
        <p:txBody>
          <a:bodyPr wrap="square" rtlCol="0" anchor="ctr"/>
          <a:lstStyle/>
          <a:p>
            <a:pPr indent="0" marL="0">
              <a:buNone/>
            </a:pPr>
            <a:r>
              <a:rPr lang="en-US" sz="1350" b="1" dirty="0">
                <a:solidFill>
                  <a:srgbClr val="5B53A6"/>
                </a:solidFill>
                <a:latin typeface="Calibri" pitchFamily="34" charset="0"/>
                <a:ea typeface="Calibri" pitchFamily="34" charset="-122"/>
                <a:cs typeface="Calibri" pitchFamily="34" charset="-120"/>
              </a:rPr>
              <a:t>NEGATIVE PUNISHMENT
</a:t>
            </a:r>
            <a:endParaRPr lang="en-US" sz="1350" dirty="0"/>
          </a:p>
          <a:p>
            <a:pPr indent="0" marL="0">
              <a:buNone/>
            </a:pPr>
            <a:r>
              <a:rPr lang="en-US" sz="1250" i="1" dirty="0">
                <a:solidFill>
                  <a:srgbClr val="33324A"/>
                </a:solidFill>
                <a:latin typeface="Calibri" pitchFamily="34" charset="0"/>
                <a:ea typeface="Calibri" pitchFamily="34" charset="-122"/>
                <a:cs typeface="Calibri" pitchFamily="34" charset="-120"/>
              </a:rPr>
              <a:t>REMOVE pleasant → behavior DOWN
</a:t>
            </a:r>
            <a:endParaRPr lang="en-US" sz="1350" dirty="0"/>
          </a:p>
          <a:p>
            <a:pPr indent="0" marL="0">
              <a:buNone/>
            </a:pPr>
            <a:r>
              <a:rPr lang="en-US" sz="1300" dirty="0">
                <a:solidFill>
                  <a:srgbClr val="33324A"/>
                </a:solidFill>
                <a:latin typeface="Calibri" pitchFamily="34" charset="0"/>
                <a:ea typeface="Calibri" pitchFamily="34" charset="-122"/>
                <a:cs typeface="Calibri" pitchFamily="34" charset="-120"/>
              </a:rPr>
              <a:t>break curfew → phone taken → you do it less</a:t>
            </a:r>
            <a:endParaRPr lang="en-US" sz="1350" dirty="0"/>
          </a:p>
        </p:txBody>
      </p:sp>
      <p:sp>
        <p:nvSpPr>
          <p:cNvPr id="12" name="Text 10"/>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EVERYONE FALLS FOR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"Negative reinforcement = punishment"</a:t>
            </a:r>
            <a:endParaRPr lang="en-US" sz="3000" dirty="0"/>
          </a:p>
        </p:txBody>
      </p:sp>
      <p:sp>
        <p:nvSpPr>
          <p:cNvPr id="4" name="Text 2"/>
          <p:cNvSpPr/>
          <p:nvPr/>
        </p:nvSpPr>
        <p:spPr>
          <a:xfrm>
            <a:off x="777240" y="1783080"/>
            <a:ext cx="7680960" cy="457200"/>
          </a:xfrm>
          <a:prstGeom prst="rect">
            <a:avLst/>
          </a:prstGeom>
          <a:noFill/>
          <a:ln/>
        </p:spPr>
        <p:txBody>
          <a:bodyPr wrap="square" rtlCol="0" anchor="ctr"/>
          <a:lstStyle/>
          <a:p>
            <a:pPr indent="0" marL="0">
              <a:buNone/>
            </a:pPr>
            <a:r>
              <a:rPr lang="en-US" sz="1800" b="1" dirty="0">
                <a:solidFill>
                  <a:srgbClr val="E0A33E"/>
                </a:solidFill>
                <a:latin typeface="Calibri" pitchFamily="34" charset="0"/>
                <a:ea typeface="Calibri" pitchFamily="34" charset="-122"/>
                <a:cs typeface="Calibri" pitchFamily="34" charset="-120"/>
              </a:rPr>
              <a:t>NO.  </a:t>
            </a:r>
            <a:pPr indent="0" marL="0">
              <a:buNone/>
            </a:pPr>
            <a:r>
              <a:rPr lang="en-US" sz="1700" b="1" dirty="0">
                <a:solidFill>
                  <a:srgbClr val="26235C"/>
                </a:solidFill>
                <a:latin typeface="Calibri" pitchFamily="34" charset="0"/>
                <a:ea typeface="Calibri" pitchFamily="34" charset="-122"/>
                <a:cs typeface="Calibri" pitchFamily="34" charset="-120"/>
              </a:rPr>
              <a:t>They do OPPOSITE jobs.</a:t>
            </a:r>
            <a:endParaRPr lang="en-US" sz="1800" dirty="0"/>
          </a:p>
        </p:txBody>
      </p:sp>
      <p:sp>
        <p:nvSpPr>
          <p:cNvPr id="5" name="Shape 3"/>
          <p:cNvSpPr/>
          <p:nvPr/>
        </p:nvSpPr>
        <p:spPr>
          <a:xfrm>
            <a:off x="502920" y="2331720"/>
            <a:ext cx="8138160" cy="960120"/>
          </a:xfrm>
          <a:prstGeom prst="roundRect">
            <a:avLst>
              <a:gd name="adj" fmla="val 8571"/>
            </a:avLst>
          </a:prstGeom>
          <a:solidFill>
            <a:srgbClr val="EEF6F4"/>
          </a:solidFill>
          <a:ln/>
          <a:effectLst>
            <a:outerShdw sx="100000" sy="100000" kx="0" ky="0" algn="bl" rotWithShape="0" blurRad="88900" dist="38100" dir="5400000">
              <a:srgbClr val="000000">
                <a:alpha val="10000"/>
              </a:srgbClr>
            </a:outerShdw>
          </a:effectLst>
        </p:spPr>
      </p:sp>
      <p:sp>
        <p:nvSpPr>
          <p:cNvPr id="6" name="Text 4"/>
          <p:cNvSpPr/>
          <p:nvPr/>
        </p:nvSpPr>
        <p:spPr>
          <a:xfrm>
            <a:off x="777240" y="2487168"/>
            <a:ext cx="7589520" cy="6858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Negative reinforcement INCREASES a behavior</a:t>
            </a:r>
            <a:endParaRPr lang="en-US" sz="1500" dirty="0"/>
          </a:p>
          <a:p>
            <a:pPr indent="0" marL="0">
              <a:buNone/>
            </a:pPr>
            <a:r>
              <a:rPr lang="en-US" sz="1400" dirty="0">
                <a:solidFill>
                  <a:srgbClr val="33324A"/>
                </a:solidFill>
                <a:latin typeface="Calibri" pitchFamily="34" charset="0"/>
                <a:ea typeface="Calibri" pitchFamily="34" charset="-122"/>
                <a:cs typeface="Calibri" pitchFamily="34" charset="-120"/>
              </a:rPr>
              <a:t>by removing something unpleasant — take aspirin, the headache stops, so you take aspirin more often.</a:t>
            </a:r>
            <a:endParaRPr lang="en-US" sz="1500" dirty="0"/>
          </a:p>
        </p:txBody>
      </p:sp>
      <p:sp>
        <p:nvSpPr>
          <p:cNvPr id="7" name="Shape 5"/>
          <p:cNvSpPr/>
          <p:nvPr/>
        </p:nvSpPr>
        <p:spPr>
          <a:xfrm>
            <a:off x="502920" y="3429000"/>
            <a:ext cx="8138160" cy="777240"/>
          </a:xfrm>
          <a:prstGeom prst="roundRect">
            <a:avLst>
              <a:gd name="adj" fmla="val 10588"/>
            </a:avLst>
          </a:prstGeom>
          <a:solidFill>
            <a:srgbClr val="EEF1FA"/>
          </a:solidFill>
          <a:ln/>
          <a:effectLst>
            <a:outerShdw sx="100000" sy="100000" kx="0" ky="0" algn="bl" rotWithShape="0" blurRad="88900" dist="38100" dir="5400000">
              <a:srgbClr val="000000">
                <a:alpha val="10000"/>
              </a:srgbClr>
            </a:outerShdw>
          </a:effectLst>
        </p:spPr>
      </p:sp>
      <p:sp>
        <p:nvSpPr>
          <p:cNvPr id="8" name="Text 6"/>
          <p:cNvSpPr/>
          <p:nvPr/>
        </p:nvSpPr>
        <p:spPr>
          <a:xfrm>
            <a:off x="777240" y="3584448"/>
            <a:ext cx="7589520" cy="4572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Punishment DECREASES a behavior.  </a:t>
            </a:r>
            <a:pPr indent="0" marL="0">
              <a:buNone/>
            </a:pPr>
            <a:r>
              <a:rPr lang="en-US" sz="1400" dirty="0">
                <a:solidFill>
                  <a:srgbClr val="33324A"/>
                </a:solidFill>
                <a:latin typeface="Calibri" pitchFamily="34" charset="0"/>
                <a:ea typeface="Calibri" pitchFamily="34" charset="-122"/>
                <a:cs typeface="Calibri" pitchFamily="34" charset="-120"/>
              </a:rPr>
              <a:t>Different direction entirely.</a:t>
            </a:r>
            <a:endParaRPr lang="en-US" sz="1500" dirty="0"/>
          </a:p>
        </p:txBody>
      </p:sp>
      <p:sp>
        <p:nvSpPr>
          <p:cNvPr id="9" name="Text 7"/>
          <p:cNvSpPr/>
          <p:nvPr/>
        </p:nvSpPr>
        <p:spPr>
          <a:xfrm>
            <a:off x="502920" y="434340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The one test: did the behavior go UP? Then it's reinforcement — every time.</a:t>
            </a:r>
            <a:endParaRPr lang="en-US" sz="1350" dirty="0"/>
          </a:p>
        </p:txBody>
      </p:sp>
      <p:sp>
        <p:nvSpPr>
          <p:cNvPr id="10" name="Text 8"/>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6</dc:title>
  <dc:subject>PptxGenJS Presentation</dc:subject>
  <dc:creator>Prof. Bennett</dc:creator>
  <cp:lastModifiedBy>Prof. Bennett</cp:lastModifiedBy>
  <cp:revision>1</cp:revision>
  <dcterms:created xsi:type="dcterms:W3CDTF">2026-06-26T17:05:21Z</dcterms:created>
  <dcterms:modified xsi:type="dcterms:W3CDTF">2026-06-26T17:05:21Z</dcterms:modified>
</cp:coreProperties>
</file>