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notesMasterIdLst>
    <p:notesMasterId r:id="rId17"/>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notesMaster" Target="notesMasters/notesMaster1.xml"/><Relationship Id="rId18" Type="http://schemas.openxmlformats.org/officeDocument/2006/relationships/presProps" Target="presProps.xml"/><Relationship Id="rId19" Type="http://schemas.openxmlformats.org/officeDocument/2006/relationships/viewProps" Target="viewProps.xml"/><Relationship Id="rId20" Type="http://schemas.openxmlformats.org/officeDocument/2006/relationships/theme" Target="theme/theme1.xml"/><Relationship Id="rId21"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Welcome back to Introduction to Psychology. This is Week 7 — Memory — and it's the last new material before next week's cumulative midterm over Weeks 1 through 7, so I'll keep the load humane. Here's the whole week in one line. Memory has to do three jobs — get information in, keep it, and get it back out — and any of the three can fail. We'll follow a memory from a split-second sensory trace into long-term storage, look at the real reasons we forget, and land on the week's big surprise: memory is not a recording you replay, it's a story your brain rebuilds every time, and a single word can edit it. By Friday you'll trace a memory through encoding, storage, and retrieval, name the main causes of forgetting, and explain why even a confident, vivid memory — or a sincere eyewitness — can be wrong. Same rhythm as always: tutorial, quiz, discussion, and assignment, all with one approved chatbot and a share link.</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Remember the word-list demo from the start of class — the ends won, the middle got lost. That pattern has a name: the serial position effect. We best remember the BEGINNING of a list — that's the PRIMACY effect — because those first items got the most rehearsal and made it into long-term memory; when they came in, they didn't have to compete with anything yet. And we best remember the END — the RECENCY effect — because those last items are still sitting in short-term memory when we start recalling. The middle gets squeezed: too late for lots of rehearsal, too early to still be in short-term. DO: connect it back — this is why, if you have a list of errands, the ones in the middle are the ones you forget, and why cramming a long list in order leaves a soft middle. It's also a neat bit of evidence for the two-store idea: primacy reflects long-term memory, recency reflects short-term.</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Forgetting isn't one thing, and here's the surprise: most of it is NOT memories quietly fading away. Four routes. ENCODING FAILURE — it never got in. You've seen a penny ten thousand times and still can't draw it accurately; if attention didn't encode it, there's nothing to retrieve. A huge share of everyday forgetting is really this. STORAGE DECAY — memories can fade over time, especially early on; Hermann Ebbinghaus's forgetting curve showed memory for new material drops sharply at first, then levels off. That curve is the scientific case for spacing and review — and for not leaving the midterm to one all-nighter. RETRIEVAL FAILURE — it's stored, but you can't reach it right now; the tip-of-the-tongue state, feeling a name is right there and even knowing its first letter, is retrieval failure in action. And INTERFERENCE — other memories getting in the way, which is the next slide. Cure the myth out loud: when you say I forgot, it usually means I never encoded it or I can't find it, not it dissolved.</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the pair students mix up most, so slow way down. Both are interference — other memories getting in the way — and the only thing you have to track is the DIRECTION. PROACTIVE interference: old, prior learning disrupts new learning. Pro equals prior, forward in time — your OLD password keeps surfacing when you try to recall the NEW one. RETROACTIVE interference: new, recent learning disrupts old. Retro equals backward — after learning this year's locker combination, you can't recall LAST year's. The memory hook, say it twice and put it on the board: PROactive equals PRior blocks new; Retroactive equals Recent blocks old. DO: this is the signature AI-critique trap of the week. Chatbots sometimes reverse these two — defining proactive as new-disrupts-old. We'll test exactly that at the end of class. Make students state the rule and apply it to one fresh scenario before moving on.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Here's the week's headline, and it overturns most people's everyday model of memory: memory is reconstructive, not reproductive. You don't replay a recording; you rebuild the memory each time from fragments — and in the rebuilding, new information, suggestions, and assumptions can get woven in as if they were there all along. The signature study: Loftus and Palmer showed people the same film of a car accident, then changed one verb. Asked how fast the cars were going when they SMASHED into each other, people gave higher speed estimates than those asked about cars that HIT. And a week later, the smashed group was more likely to falsely remember seeing broken glass — there was no broken glass in the film. A single word edited the memory. That's the misinformation effect: misleading information after an event changes how we remember it. The real-world stakes: eyewitness testimony can be unreliable — sincere, confident witnesses have sent innocent people to prison. Even vivid flashbulb memories drift over the years while confidence stays high. Land the line: confidence does not equal accuracy.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Now the move that defines how you'll use AI in this course: you verify, you don't consume. DO: have students paste two prompts to an approved chatbot — Gemini, Claude, or ChatGPT. First: what's the difference between proactive and retroactive interference, give an example of each. Second: what is the capacity and duration of short-term memory. Then check both against today's lecture. The interference pair is a known trap — models sometimes reverse the two, calling old-disrupts-new retroactive when that's actually proactive. The right read: proactive is prior, or old, disrupting new; retroactive is recent, or new, disrupting old. And on short-term memory, flag any answer that inflates the numbers — it's about seven items, give or take two, for roughly 20 to 30 seconds; some answers balloon that or confuse it with long-term memory. The point isn't to dunk on the model — it's the working relationship: the tool drafts, you judge. That's exactly how the weekly tutorial works. You catch the model, not trust it.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Let's land the week. The whole thing reduces to a pipeline plus a twist. The pipeline: encode — get it in; store — keep it; retrieve — get it back; with the three-stage model, working memory, depth of processing, and the long-term types hanging off it. The twist: retrieval isn't replay, it's rebuild — memory is reconstructive, the misinformation effect can edit it, and confidence does not equal accuracy. Here's the graded work. Lecture Tutorial 7 with an approved chatbot — submit the share link, about 30 to 45 minutes. Quiz 7 covers the stages, encoding, retrieval, forgetting, and the misinformation effect. Discussion 7, can you trust your memory, is about eyewitness reliability and a confident memory that turned out wrong. And Assignment 7, make it stick, is AI-coached and includes building an evidence-based study plan you should actually use. Because next week is the MIDTERM — cumulative over Weeks 1 through 7, with a study guide, an exam-prep tutorial, and a practice exam. Use this week's science on all of it: self-test instead of reread, space your review across days, and study for meaning. We'll do a focused review before exam day. Nice work this week.</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Open with a 30-second live demo before defining anything. Tell the room: I'll read 15 words once — don't write, just listen — then write down all you can remember in any order. Read a list slowly and evenly: table, ocean, pencil, doctor, river, candle, ticket, garden, mirror, planet, button, forest, silver, window, marble. Then have them write. Ask by show of hands: who got the first two or three words? The last two or three? Anything from the middle? The ends win; the middle gets lost. They just produced the serial position effect without trying — memory isn't a tape running evenly, it has a shape. Then the real provocation for the week: most of us trust our most vivid memories precisely because they feel vivid. This week we'll see that memory doesn't replay the past, it rebuilds it — and can be edited by a single word. Write the promise: by Friday you'll follow a memory in and back out, explain why we forget, and explain why a confident, detailed memory can still be flat wrong.</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Before any models, the simplest frame: memory is not one act, it's three, and any one can fail. ENCODING is getting information in — turning what you see, hear, or think into a form memory can hold. STORAGE is keeping that encoded information over time, anywhere from a split second to a lifetime. RETRIEVAL is getting it back out into awareness when you need it. The memory hook, write it on the board: encode equals get it in; store equals keep it; retrieve equals get it back. And here's why this frame is powerful — forgetting is just any one of the three breaking down. Sometimes it never got encoded; sometimes it faded in storage; most often, it's stored but you can't retrieve it right now. Keep these three words in mind; everything else this week hangs on them.</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Now a model for how information flows: the Atkinson-Shiffrin three-stage model. First, SENSORY MEMORY — a split-second, high-capacity echo of raw sensation. Iconic memory holds a visual snapshot for a few tenths of a second; echoic memory holds sound for a couple of seconds, which is why you can replay the last few words someone said even when you weren't really listening. Almost all of it fades unless attention grabs it. If you attend, it moves into SHORT-TERM MEMORY — what you're holding right now, about 20 to 30 seconds without rehearsal, and only about seven items, give or take two, Miller's magic number. Think of a phone number you repeat until you dial, then lose. With rehearsal — especially meaningful rehearsal — information transfers into LONG-TERM MEMORY: the vast, relatively permanent store, effectively unlimited. So the path is: attention moves sensory into short-term, rehearsal moves short-term into long-term.</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you remember one number this week, remember seven plus or minus two. That's the capacity of short-term memory — George Miller's famous magic number from 1956. About seven separate items at once, give or take two, and only for roughly 20 to 30 seconds unless you actively rehearse them. That's a tiny, brief workspace. Contrast that with long-term memory, which has effectively unlimited capacity and can last a lifetime. DO: flag the chatbot error you'll test later — models sometimes inflate short-term capacity, claiming it holds far more, or they blur short-term capacity with long-term memory. The numbers to hold them to: about seven items, about 20 to 30 seconds. And here's the useful twist, coming up next — there's a trick for slipping past the seven-item limit, and it's called chunking.</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Modern researchers don't picture short-term memory as just a passive holding bin. Alan Baddeley's idea of WORKING MEMORY is the active system that manipulates information — holding it AND doing something with it, with a central executive directing attention. Here's the contrast. SHORT-TERM holding is repeating a phone number until you dial it — you're just keeping it alive. WORKING MEMORY is mentally adding a 20% tip to a 40-dollar bill — you're holding the number and operating on it at the same time. Keeping a question in mind while you hunt for the answer is working memory too. The memory hook: short-term memory holds; working memory works. DO: this is a known student trap and a known chatbot trap — treating the two as identical. The dividing line is manipulation: if you're doing something with the information, not just storing it, that's working memory.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 all encoding is equal — how you process something largely decides whether you'll remember it. SHALLOW processing encodes surface features: what a word looks like or sounds like. DEEP, or semantic, processing encodes meaning — and meaning is remembered far better. A quick demo from the lecture: given the word APPLE, people asked whether it fits the sentence 'she picked a ripe blank from the tree' — that's meaning — later recall it far better than people asked whether it's printed in capital letters. Same glance, different memory. Then three boosters. ELABORATIVE rehearsal connects new material to what you already know — far stronger than maintenance rehearsal, which is mindless repetition. CHUNKING groups items into meaningful units: F-B-I-C-I-A-N-A-S-A is ten items, but as FBI, CIA, NASA it's three — chunking beats the seven-item limit. And the SPACING effect: study spread across days beats the same time crammed into one block. Hold that last one — it's the heart of this week's study-strategy assignment, and your best friend going into the midterm.</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Long-term memory splits into two big families. EXPLICIT, or declarative, memory is things you can consciously declare — put into words. It has two kinds. EPISODIC memory is personally experienced events: your first day on campus, last night's dinner — your mental diary. SEMANTIC memory is general facts and knowledge, detached from when you learned them: a triangle has three sides, Sacramento is California's capital — your mental encyclopedia. The other family is IMPLICIT, or nondeclarative, memory — things that show up in behavior without conscious recall. PROCEDURAL memory is skills: riding a bike, typing, tying your shoes — you do them smoothly but can't fully say how. And the conditioned responses from last week's learning unit live here too. The memory hook: explicit is knowing THAT — you can state it; implicit is knowing HOW — you just do it. DO: a quick classify round — call out 'the lyrics to your favorite song,' 'how to ride a bike,' 'what you did Friday' and have them label each.</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got information in and stored it; now getting it back out. Two ways to test retrieval. RECALL is producing information with few cues — a fill-in-the-blank or an essay: what's the capacity of short-term memory. RECOGNITION is identifying the right answer among options — a multiple-choice question. Recognition is far easier because the cues are right there in front of you. That's exactly why a multiple-choice quiz feels easier than writing an answer cold. What makes retrieval work are RETRIEVAL CUES — reminders that unlock a memory; a smell, a place, a first letter can all spring one loose. Two flavors worth naming. Context-dependent memory: you retrieve better in the same external setting where you learned — walk into your old classroom and forgotten memories flood back. State-dependent memory: you retrieve better in the same internal state — mood, alertness — you were in when you encoded. The hook: recall pulls it from nothing; recognition picks it from a lineup. Cues are the difference.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26235C"/>
        </a:solidFill>
      </p:bgPr>
    </p:bg>
    <p:spTree>
      <p:nvGrpSpPr>
        <p:cNvPr id="1" name=""/>
        <p:cNvGrpSpPr/>
        <p:nvPr/>
      </p:nvGrpSpPr>
      <p:grpSpPr>
        <a:xfrm>
          <a:off x="0" y="0"/>
          <a:ext cx="0" cy="0"/>
          <a:chOff x="0" y="0"/>
          <a:chExt cx="0" cy="0"/>
        </a:xfrm>
      </p:grpSpPr>
      <p:sp>
        <p:nvSpPr>
          <p:cNvPr id="2" name="Text 0"/>
          <p:cNvSpPr/>
          <p:nvPr/>
        </p:nvSpPr>
        <p:spPr>
          <a:xfrm>
            <a:off x="548640" y="960120"/>
            <a:ext cx="8046720" cy="365760"/>
          </a:xfrm>
          <a:prstGeom prst="rect">
            <a:avLst/>
          </a:prstGeom>
          <a:noFill/>
          <a:ln/>
        </p:spPr>
        <p:txBody>
          <a:bodyPr wrap="square" rtlCol="0" anchor="ctr"/>
          <a:lstStyle/>
          <a:p>
            <a:pPr indent="0" marL="0">
              <a:buNone/>
            </a:pPr>
            <a:r>
              <a:rPr lang="en-US" sz="1400" spc="200" kern="0" dirty="0">
                <a:solidFill>
                  <a:srgbClr val="CFCBEC"/>
                </a:solidFill>
                <a:latin typeface="Calibri" pitchFamily="34" charset="0"/>
                <a:ea typeface="Calibri" pitchFamily="34" charset="-122"/>
                <a:cs typeface="Calibri" pitchFamily="34" charset="-120"/>
              </a:rPr>
              <a:t>INTRODUCTION TO PSYCHOLOGY  ·  PSYC 1  ·  WEEK 7</a:t>
            </a:r>
            <a:endParaRPr lang="en-US" sz="1400" dirty="0"/>
          </a:p>
        </p:txBody>
      </p:sp>
      <p:sp>
        <p:nvSpPr>
          <p:cNvPr id="3" name="Text 1"/>
          <p:cNvSpPr/>
          <p:nvPr/>
        </p:nvSpPr>
        <p:spPr>
          <a:xfrm>
            <a:off x="548640" y="1417320"/>
            <a:ext cx="8046720" cy="1005840"/>
          </a:xfrm>
          <a:prstGeom prst="rect">
            <a:avLst/>
          </a:prstGeom>
          <a:noFill/>
          <a:ln/>
        </p:spPr>
        <p:txBody>
          <a:bodyPr wrap="square" rtlCol="0" anchor="ctr"/>
          <a:lstStyle/>
          <a:p>
            <a:pPr indent="0" marL="0">
              <a:buNone/>
            </a:pPr>
            <a:r>
              <a:rPr lang="en-US" sz="4600" b="1" dirty="0">
                <a:solidFill>
                  <a:srgbClr val="FFFFFF"/>
                </a:solidFill>
                <a:latin typeface="Cambria" pitchFamily="34" charset="0"/>
                <a:ea typeface="Cambria" pitchFamily="34" charset="-122"/>
                <a:cs typeface="Cambria" pitchFamily="34" charset="-120"/>
              </a:rPr>
              <a:t>Memory</a:t>
            </a:r>
            <a:endParaRPr lang="en-US" sz="4600" dirty="0"/>
          </a:p>
        </p:txBody>
      </p:sp>
      <p:sp>
        <p:nvSpPr>
          <p:cNvPr id="4" name="Text 2"/>
          <p:cNvSpPr/>
          <p:nvPr/>
        </p:nvSpPr>
        <p:spPr>
          <a:xfrm>
            <a:off x="548640" y="2697480"/>
            <a:ext cx="7772400" cy="822960"/>
          </a:xfrm>
          <a:prstGeom prst="rect">
            <a:avLst/>
          </a:prstGeom>
          <a:noFill/>
          <a:ln/>
        </p:spPr>
        <p:txBody>
          <a:bodyPr wrap="square" rtlCol="0" anchor="ctr"/>
          <a:lstStyle/>
          <a:p>
            <a:pPr indent="0" marL="0">
              <a:buNone/>
            </a:pPr>
            <a:r>
              <a:rPr lang="en-US" sz="1800" i="1" dirty="0">
                <a:solidFill>
                  <a:srgbClr val="E0A33E"/>
                </a:solidFill>
                <a:latin typeface="Calibri" pitchFamily="34" charset="0"/>
                <a:ea typeface="Calibri" pitchFamily="34" charset="-122"/>
                <a:cs typeface="Calibri" pitchFamily="34" charset="-120"/>
              </a:rPr>
              <a:t>If memory feels like replaying a video, why do confident, vivid memories so often turn out to be wrong?</a:t>
            </a:r>
            <a:endParaRPr lang="en-US" sz="1800" dirty="0"/>
          </a:p>
        </p:txBody>
      </p:sp>
      <p:sp>
        <p:nvSpPr>
          <p:cNvPr id="5" name="Text 3"/>
          <p:cNvSpPr/>
          <p:nvPr/>
        </p:nvSpPr>
        <p:spPr>
          <a:xfrm>
            <a:off x="548640" y="4114800"/>
            <a:ext cx="8046720" cy="320040"/>
          </a:xfrm>
          <a:prstGeom prst="rect">
            <a:avLst/>
          </a:prstGeom>
          <a:noFill/>
          <a:ln/>
        </p:spPr>
        <p:txBody>
          <a:bodyPr wrap="square" rtlCol="0" anchor="ctr"/>
          <a:lstStyle/>
          <a:p>
            <a:pPr indent="0" marL="0">
              <a:buNone/>
            </a:pPr>
            <a:r>
              <a:rPr lang="en-US" sz="1300" dirty="0">
                <a:solidFill>
                  <a:srgbClr val="CFCBEC"/>
                </a:solidFill>
                <a:latin typeface="Calibri" pitchFamily="34" charset="0"/>
                <a:ea typeface="Calibri" pitchFamily="34" charset="-122"/>
                <a:cs typeface="Calibri" pitchFamily="34" charset="-120"/>
              </a:rPr>
              <a:t>Silver Oak University  ·  Department of Psychology</a:t>
            </a:r>
            <a:endParaRPr lang="en-US" sz="1300" dirty="0"/>
          </a:p>
        </p:txBody>
      </p:sp>
      <p:sp>
        <p:nvSpPr>
          <p:cNvPr id="6" name="Text 4"/>
          <p:cNvSpPr/>
          <p:nvPr/>
        </p:nvSpPr>
        <p:spPr>
          <a:xfrm>
            <a:off x="548640" y="4434840"/>
            <a:ext cx="8046720" cy="274320"/>
          </a:xfrm>
          <a:prstGeom prst="rect">
            <a:avLst/>
          </a:prstGeom>
          <a:noFill/>
          <a:ln/>
        </p:spPr>
        <p:txBody>
          <a:bodyPr wrap="square" rtlCol="0" anchor="ctr"/>
          <a:lstStyle/>
          <a:p>
            <a:pPr indent="0" marL="0">
              <a:buNone/>
            </a:pPr>
            <a:r>
              <a:rPr lang="en-US" sz="1050" dirty="0">
                <a:solidFill>
                  <a:srgbClr val="8E8BB6"/>
                </a:solidFill>
                <a:latin typeface="Calibri" pitchFamily="34" charset="0"/>
                <a:ea typeface="Calibri" pitchFamily="34" charset="-122"/>
                <a:cs typeface="Calibri" pitchFamily="34" charset="-120"/>
              </a:rPr>
              <a:t>~ Prof. Bennett's edition  ·  Fall 2026  ·  built with thecoursemaker.com</a:t>
            </a:r>
            <a:endParaRPr lang="en-US" sz="105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THE LIVE DEMO, NOW NAMED</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The serial position effect</a:t>
            </a:r>
            <a:endParaRPr lang="en-US" sz="3000" dirty="0"/>
          </a:p>
        </p:txBody>
      </p:sp>
      <p:sp>
        <p:nvSpPr>
          <p:cNvPr id="4" name="Shape 2"/>
          <p:cNvSpPr/>
          <p:nvPr/>
        </p:nvSpPr>
        <p:spPr>
          <a:xfrm>
            <a:off x="502920" y="1783080"/>
            <a:ext cx="3931920" cy="2377440"/>
          </a:xfrm>
          <a:prstGeom prst="roundRect">
            <a:avLst>
              <a:gd name="adj" fmla="val 3462"/>
            </a:avLst>
          </a:prstGeom>
          <a:solidFill>
            <a:srgbClr val="FFFFFF"/>
          </a:solidFill>
          <a:ln/>
          <a:effectLst>
            <a:outerShdw sx="100000" sy="100000" kx="0" ky="0" algn="bl" rotWithShape="0" blurRad="88900" dist="38100" dir="5400000">
              <a:srgbClr val="000000">
                <a:alpha val="10000"/>
              </a:srgbClr>
            </a:outerShdw>
          </a:effectLst>
        </p:spPr>
      </p:sp>
      <p:sp>
        <p:nvSpPr>
          <p:cNvPr id="5" name="Shape 3"/>
          <p:cNvSpPr/>
          <p:nvPr/>
        </p:nvSpPr>
        <p:spPr>
          <a:xfrm>
            <a:off x="4709160" y="1783080"/>
            <a:ext cx="3931920" cy="2377440"/>
          </a:xfrm>
          <a:prstGeom prst="roundRect">
            <a:avLst>
              <a:gd name="adj" fmla="val 3462"/>
            </a:avLst>
          </a:prstGeom>
          <a:solidFill>
            <a:srgbClr val="FFFFFF"/>
          </a:solidFill>
          <a:ln/>
          <a:effectLst>
            <a:outerShdw sx="100000" sy="100000" kx="0" ky="0" algn="bl" rotWithShape="0" blurRad="88900" dist="38100" dir="5400000">
              <a:srgbClr val="000000">
                <a:alpha val="10000"/>
              </a:srgbClr>
            </a:outerShdw>
          </a:effectLst>
        </p:spPr>
      </p:sp>
      <p:sp>
        <p:nvSpPr>
          <p:cNvPr id="6" name="Text 4"/>
          <p:cNvSpPr/>
          <p:nvPr/>
        </p:nvSpPr>
        <p:spPr>
          <a:xfrm>
            <a:off x="731520" y="2011680"/>
            <a:ext cx="3474720" cy="2103120"/>
          </a:xfrm>
          <a:prstGeom prst="rect">
            <a:avLst/>
          </a:prstGeom>
          <a:noFill/>
          <a:ln/>
        </p:spPr>
        <p:txBody>
          <a:bodyPr wrap="square" rtlCol="0" anchor="t"/>
          <a:lstStyle/>
          <a:p>
            <a:pPr indent="0" marL="0">
              <a:buNone/>
            </a:pPr>
            <a:r>
              <a:rPr lang="en-US" sz="1700" b="1" dirty="0">
                <a:solidFill>
                  <a:srgbClr val="E0A33E"/>
                </a:solidFill>
                <a:latin typeface="Calibri" pitchFamily="34" charset="0"/>
                <a:ea typeface="Calibri" pitchFamily="34" charset="-122"/>
                <a:cs typeface="Calibri" pitchFamily="34" charset="-120"/>
              </a:rPr>
              <a:t>PRIMACY
</a:t>
            </a:r>
            <a:endParaRPr lang="en-US" sz="1700" dirty="0"/>
          </a:p>
          <a:p>
            <a:pPr indent="0" marL="0">
              <a:buNone/>
            </a:pPr>
            <a:r>
              <a:rPr lang="en-US" sz="1400" dirty="0">
                <a:solidFill>
                  <a:srgbClr val="33324A"/>
                </a:solidFill>
                <a:latin typeface="Calibri" pitchFamily="34" charset="0"/>
                <a:ea typeface="Calibri" pitchFamily="34" charset="-122"/>
                <a:cs typeface="Calibri" pitchFamily="34" charset="-120"/>
              </a:rPr>
              <a:t>we remember the BEGINNING
</a:t>
            </a:r>
            <a:endParaRPr lang="en-US" sz="1700" dirty="0"/>
          </a:p>
          <a:p>
            <a:pPr indent="0" marL="0">
              <a:buNone/>
            </a:pPr>
            <a:r>
              <a:rPr lang="en-US" sz="1300" i="1" dirty="0">
                <a:solidFill>
                  <a:srgbClr val="6B6A86"/>
                </a:solidFill>
                <a:latin typeface="Calibri" pitchFamily="34" charset="0"/>
                <a:ea typeface="Calibri" pitchFamily="34" charset="-122"/>
                <a:cs typeface="Calibri" pitchFamily="34" charset="-120"/>
              </a:rPr>
              <a:t>those items got the most rehearsal → reached long-term memory</a:t>
            </a:r>
            <a:endParaRPr lang="en-US" sz="1700" dirty="0"/>
          </a:p>
        </p:txBody>
      </p:sp>
      <p:sp>
        <p:nvSpPr>
          <p:cNvPr id="7" name="Text 5"/>
          <p:cNvSpPr/>
          <p:nvPr/>
        </p:nvSpPr>
        <p:spPr>
          <a:xfrm>
            <a:off x="4937760" y="2011680"/>
            <a:ext cx="3474720" cy="2103120"/>
          </a:xfrm>
          <a:prstGeom prst="rect">
            <a:avLst/>
          </a:prstGeom>
          <a:noFill/>
          <a:ln/>
        </p:spPr>
        <p:txBody>
          <a:bodyPr wrap="square" rtlCol="0" anchor="t"/>
          <a:lstStyle/>
          <a:p>
            <a:pPr indent="0" marL="0">
              <a:buNone/>
            </a:pPr>
            <a:r>
              <a:rPr lang="en-US" sz="1700" b="1" dirty="0">
                <a:solidFill>
                  <a:srgbClr val="2F8F86"/>
                </a:solidFill>
                <a:latin typeface="Calibri" pitchFamily="34" charset="0"/>
                <a:ea typeface="Calibri" pitchFamily="34" charset="-122"/>
                <a:cs typeface="Calibri" pitchFamily="34" charset="-120"/>
              </a:rPr>
              <a:t>RECENCY
</a:t>
            </a:r>
            <a:endParaRPr lang="en-US" sz="1700" dirty="0"/>
          </a:p>
          <a:p>
            <a:pPr indent="0" marL="0">
              <a:buNone/>
            </a:pPr>
            <a:r>
              <a:rPr lang="en-US" sz="1400" dirty="0">
                <a:solidFill>
                  <a:srgbClr val="33324A"/>
                </a:solidFill>
                <a:latin typeface="Calibri" pitchFamily="34" charset="0"/>
                <a:ea typeface="Calibri" pitchFamily="34" charset="-122"/>
                <a:cs typeface="Calibri" pitchFamily="34" charset="-120"/>
              </a:rPr>
              <a:t>we remember the END
</a:t>
            </a:r>
            <a:endParaRPr lang="en-US" sz="1700" dirty="0"/>
          </a:p>
          <a:p>
            <a:pPr indent="0" marL="0">
              <a:buNone/>
            </a:pPr>
            <a:r>
              <a:rPr lang="en-US" sz="1300" i="1" dirty="0">
                <a:solidFill>
                  <a:srgbClr val="6B6A86"/>
                </a:solidFill>
                <a:latin typeface="Calibri" pitchFamily="34" charset="0"/>
                <a:ea typeface="Calibri" pitchFamily="34" charset="-122"/>
                <a:cs typeface="Calibri" pitchFamily="34" charset="-120"/>
              </a:rPr>
              <a:t>those items are still sitting in short-term memory</a:t>
            </a:r>
            <a:endParaRPr lang="en-US" sz="1700" dirty="0"/>
          </a:p>
        </p:txBody>
      </p:sp>
      <p:sp>
        <p:nvSpPr>
          <p:cNvPr id="8" name="Text 6"/>
          <p:cNvSpPr/>
          <p:nvPr/>
        </p:nvSpPr>
        <p:spPr>
          <a:xfrm>
            <a:off x="502920" y="4343400"/>
            <a:ext cx="8138160" cy="365760"/>
          </a:xfrm>
          <a:prstGeom prst="rect">
            <a:avLst/>
          </a:prstGeom>
          <a:noFill/>
          <a:ln/>
        </p:spPr>
        <p:txBody>
          <a:bodyPr wrap="square" rtlCol="0" anchor="ctr"/>
          <a:lstStyle/>
          <a:p>
            <a:pPr algn="ctr" indent="0" marL="0">
              <a:buNone/>
            </a:pPr>
            <a:r>
              <a:rPr lang="en-US" sz="1400" b="1" i="1" dirty="0">
                <a:solidFill>
                  <a:srgbClr val="26235C"/>
                </a:solidFill>
                <a:latin typeface="Calibri" pitchFamily="34" charset="0"/>
                <a:ea typeface="Calibri" pitchFamily="34" charset="-122"/>
                <a:cs typeface="Calibri" pitchFamily="34" charset="-120"/>
              </a:rPr>
              <a:t>…and the middle sags. That's the word-list demo from the start of class.</a:t>
            </a:r>
            <a:endParaRPr lang="en-US" sz="1400" dirty="0"/>
          </a:p>
        </p:txBody>
      </p:sp>
      <p:sp>
        <p:nvSpPr>
          <p:cNvPr id="9" name="Text 7"/>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10</a:t>
            </a:r>
            <a:endParaRPr lang="en-US" sz="1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WHY MEMORY FAILS  ·  FOUR ROUTES</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Most forgetting isn't fading away</a:t>
            </a:r>
            <a:endParaRPr lang="en-US" sz="3000" dirty="0"/>
          </a:p>
        </p:txBody>
      </p:sp>
      <p:sp>
        <p:nvSpPr>
          <p:cNvPr id="4" name="Shape 2"/>
          <p:cNvSpPr/>
          <p:nvPr/>
        </p:nvSpPr>
        <p:spPr>
          <a:xfrm>
            <a:off x="502920" y="1828800"/>
            <a:ext cx="8138160" cy="603504"/>
          </a:xfrm>
          <a:prstGeom prst="roundRect">
            <a:avLst>
              <a:gd name="adj" fmla="val 13636"/>
            </a:avLst>
          </a:prstGeom>
          <a:solidFill>
            <a:srgbClr val="FFFFFF"/>
          </a:solidFill>
          <a:ln/>
          <a:effectLst>
            <a:outerShdw sx="100000" sy="100000" kx="0" ky="0" algn="bl" rotWithShape="0" blurRad="88900" dist="38100" dir="5400000">
              <a:srgbClr val="000000">
                <a:alpha val="10000"/>
              </a:srgbClr>
            </a:outerShdw>
          </a:effectLst>
        </p:spPr>
      </p:sp>
      <p:sp>
        <p:nvSpPr>
          <p:cNvPr id="5" name="Text 3"/>
          <p:cNvSpPr/>
          <p:nvPr/>
        </p:nvSpPr>
        <p:spPr>
          <a:xfrm>
            <a:off x="731520" y="1920240"/>
            <a:ext cx="7680960" cy="420624"/>
          </a:xfrm>
          <a:prstGeom prst="rect">
            <a:avLst/>
          </a:prstGeom>
          <a:noFill/>
          <a:ln/>
        </p:spPr>
        <p:txBody>
          <a:bodyPr wrap="square" rtlCol="0" anchor="ctr"/>
          <a:lstStyle/>
          <a:p>
            <a:pPr indent="0" marL="0">
              <a:buNone/>
            </a:pPr>
            <a:r>
              <a:rPr lang="en-US" sz="1450" b="1" dirty="0">
                <a:solidFill>
                  <a:srgbClr val="E0A33E"/>
                </a:solidFill>
                <a:latin typeface="Calibri" pitchFamily="34" charset="0"/>
                <a:ea typeface="Calibri" pitchFamily="34" charset="-122"/>
                <a:cs typeface="Calibri" pitchFamily="34" charset="-120"/>
              </a:rPr>
              <a:t>ENCODING FAILURE   </a:t>
            </a:r>
            <a:pPr indent="0" marL="0">
              <a:buNone/>
            </a:pPr>
            <a:r>
              <a:rPr lang="en-US" sz="1400" dirty="0">
                <a:solidFill>
                  <a:srgbClr val="33324A"/>
                </a:solidFill>
                <a:latin typeface="Calibri" pitchFamily="34" charset="0"/>
                <a:ea typeface="Calibri" pitchFamily="34" charset="-122"/>
                <a:cs typeface="Calibri" pitchFamily="34" charset="-120"/>
              </a:rPr>
              <a:t>it never got in (the penny you can't draw)</a:t>
            </a:r>
            <a:endParaRPr lang="en-US" sz="1450" dirty="0"/>
          </a:p>
        </p:txBody>
      </p:sp>
      <p:sp>
        <p:nvSpPr>
          <p:cNvPr id="6" name="Shape 4"/>
          <p:cNvSpPr/>
          <p:nvPr/>
        </p:nvSpPr>
        <p:spPr>
          <a:xfrm>
            <a:off x="502920" y="2505456"/>
            <a:ext cx="8138160" cy="603504"/>
          </a:xfrm>
          <a:prstGeom prst="roundRect">
            <a:avLst>
              <a:gd name="adj" fmla="val 13636"/>
            </a:avLst>
          </a:prstGeom>
          <a:solidFill>
            <a:srgbClr val="FFFFFF"/>
          </a:solidFill>
          <a:ln/>
          <a:effectLst>
            <a:outerShdw sx="100000" sy="100000" kx="0" ky="0" algn="bl" rotWithShape="0" blurRad="88900" dist="38100" dir="5400000">
              <a:srgbClr val="000000">
                <a:alpha val="10000"/>
              </a:srgbClr>
            </a:outerShdw>
          </a:effectLst>
        </p:spPr>
      </p:sp>
      <p:sp>
        <p:nvSpPr>
          <p:cNvPr id="7" name="Text 5"/>
          <p:cNvSpPr/>
          <p:nvPr/>
        </p:nvSpPr>
        <p:spPr>
          <a:xfrm>
            <a:off x="731520" y="2596896"/>
            <a:ext cx="7680960" cy="420624"/>
          </a:xfrm>
          <a:prstGeom prst="rect">
            <a:avLst/>
          </a:prstGeom>
          <a:noFill/>
          <a:ln/>
        </p:spPr>
        <p:txBody>
          <a:bodyPr wrap="square" rtlCol="0" anchor="ctr"/>
          <a:lstStyle/>
          <a:p>
            <a:pPr indent="0" marL="0">
              <a:buNone/>
            </a:pPr>
            <a:r>
              <a:rPr lang="en-US" sz="1450" b="1" dirty="0">
                <a:solidFill>
                  <a:srgbClr val="5B53A6"/>
                </a:solidFill>
                <a:latin typeface="Calibri" pitchFamily="34" charset="0"/>
                <a:ea typeface="Calibri" pitchFamily="34" charset="-122"/>
                <a:cs typeface="Calibri" pitchFamily="34" charset="-120"/>
              </a:rPr>
              <a:t>STORAGE DECAY   </a:t>
            </a:r>
            <a:pPr indent="0" marL="0">
              <a:buNone/>
            </a:pPr>
            <a:r>
              <a:rPr lang="en-US" sz="1400" dirty="0">
                <a:solidFill>
                  <a:srgbClr val="33324A"/>
                </a:solidFill>
                <a:latin typeface="Calibri" pitchFamily="34" charset="0"/>
                <a:ea typeface="Calibri" pitchFamily="34" charset="-122"/>
                <a:cs typeface="Calibri" pitchFamily="34" charset="-120"/>
              </a:rPr>
              <a:t>fading over time — Ebbinghaus's forgetting curve</a:t>
            </a:r>
            <a:endParaRPr lang="en-US" sz="1450" dirty="0"/>
          </a:p>
        </p:txBody>
      </p:sp>
      <p:sp>
        <p:nvSpPr>
          <p:cNvPr id="8" name="Shape 6"/>
          <p:cNvSpPr/>
          <p:nvPr/>
        </p:nvSpPr>
        <p:spPr>
          <a:xfrm>
            <a:off x="502920" y="3182112"/>
            <a:ext cx="8138160" cy="603504"/>
          </a:xfrm>
          <a:prstGeom prst="roundRect">
            <a:avLst>
              <a:gd name="adj" fmla="val 13636"/>
            </a:avLst>
          </a:prstGeom>
          <a:solidFill>
            <a:srgbClr val="FFFFFF"/>
          </a:solidFill>
          <a:ln/>
          <a:effectLst>
            <a:outerShdw sx="100000" sy="100000" kx="0" ky="0" algn="bl" rotWithShape="0" blurRad="88900" dist="38100" dir="5400000">
              <a:srgbClr val="000000">
                <a:alpha val="10000"/>
              </a:srgbClr>
            </a:outerShdw>
          </a:effectLst>
        </p:spPr>
      </p:sp>
      <p:sp>
        <p:nvSpPr>
          <p:cNvPr id="9" name="Text 7"/>
          <p:cNvSpPr/>
          <p:nvPr/>
        </p:nvSpPr>
        <p:spPr>
          <a:xfrm>
            <a:off x="731520" y="3273552"/>
            <a:ext cx="7680960" cy="420624"/>
          </a:xfrm>
          <a:prstGeom prst="rect">
            <a:avLst/>
          </a:prstGeom>
          <a:noFill/>
          <a:ln/>
        </p:spPr>
        <p:txBody>
          <a:bodyPr wrap="square" rtlCol="0" anchor="ctr"/>
          <a:lstStyle/>
          <a:p>
            <a:pPr indent="0" marL="0">
              <a:buNone/>
            </a:pPr>
            <a:r>
              <a:rPr lang="en-US" sz="1450" b="1" dirty="0">
                <a:solidFill>
                  <a:srgbClr val="2F8F86"/>
                </a:solidFill>
                <a:latin typeface="Calibri" pitchFamily="34" charset="0"/>
                <a:ea typeface="Calibri" pitchFamily="34" charset="-122"/>
                <a:cs typeface="Calibri" pitchFamily="34" charset="-120"/>
              </a:rPr>
              <a:t>RETRIEVAL FAILURE   </a:t>
            </a:r>
            <a:pPr indent="0" marL="0">
              <a:buNone/>
            </a:pPr>
            <a:r>
              <a:rPr lang="en-US" sz="1400" dirty="0">
                <a:solidFill>
                  <a:srgbClr val="33324A"/>
                </a:solidFill>
                <a:latin typeface="Calibri" pitchFamily="34" charset="0"/>
                <a:ea typeface="Calibri" pitchFamily="34" charset="-122"/>
                <a:cs typeface="Calibri" pitchFamily="34" charset="-120"/>
              </a:rPr>
              <a:t>stored but unreachable now (tip-of-the-tongue)</a:t>
            </a:r>
            <a:endParaRPr lang="en-US" sz="1450" dirty="0"/>
          </a:p>
        </p:txBody>
      </p:sp>
      <p:sp>
        <p:nvSpPr>
          <p:cNvPr id="10" name="Shape 8"/>
          <p:cNvSpPr/>
          <p:nvPr/>
        </p:nvSpPr>
        <p:spPr>
          <a:xfrm>
            <a:off x="502920" y="3858768"/>
            <a:ext cx="8138160" cy="603504"/>
          </a:xfrm>
          <a:prstGeom prst="roundRect">
            <a:avLst>
              <a:gd name="adj" fmla="val 13636"/>
            </a:avLst>
          </a:prstGeom>
          <a:solidFill>
            <a:srgbClr val="FFFFFF"/>
          </a:solidFill>
          <a:ln/>
          <a:effectLst>
            <a:outerShdw sx="100000" sy="100000" kx="0" ky="0" algn="bl" rotWithShape="0" blurRad="88900" dist="38100" dir="5400000">
              <a:srgbClr val="000000">
                <a:alpha val="10000"/>
              </a:srgbClr>
            </a:outerShdw>
          </a:effectLst>
        </p:spPr>
      </p:sp>
      <p:sp>
        <p:nvSpPr>
          <p:cNvPr id="11" name="Text 9"/>
          <p:cNvSpPr/>
          <p:nvPr/>
        </p:nvSpPr>
        <p:spPr>
          <a:xfrm>
            <a:off x="731520" y="3950208"/>
            <a:ext cx="7680960" cy="420624"/>
          </a:xfrm>
          <a:prstGeom prst="rect">
            <a:avLst/>
          </a:prstGeom>
          <a:noFill/>
          <a:ln/>
        </p:spPr>
        <p:txBody>
          <a:bodyPr wrap="square" rtlCol="0" anchor="ctr"/>
          <a:lstStyle/>
          <a:p>
            <a:pPr indent="0" marL="0">
              <a:buNone/>
            </a:pPr>
            <a:r>
              <a:rPr lang="en-US" sz="1450" b="1" dirty="0">
                <a:solidFill>
                  <a:srgbClr val="26235C"/>
                </a:solidFill>
                <a:latin typeface="Calibri" pitchFamily="34" charset="0"/>
                <a:ea typeface="Calibri" pitchFamily="34" charset="-122"/>
                <a:cs typeface="Calibri" pitchFamily="34" charset="-120"/>
              </a:rPr>
              <a:t>INTERFERENCE   </a:t>
            </a:r>
            <a:pPr indent="0" marL="0">
              <a:buNone/>
            </a:pPr>
            <a:r>
              <a:rPr lang="en-US" sz="1400" dirty="0">
                <a:solidFill>
                  <a:srgbClr val="33324A"/>
                </a:solidFill>
                <a:latin typeface="Calibri" pitchFamily="34" charset="0"/>
                <a:ea typeface="Calibri" pitchFamily="34" charset="-122"/>
                <a:cs typeface="Calibri" pitchFamily="34" charset="-120"/>
              </a:rPr>
              <a:t>other memories get in the way (next slide)</a:t>
            </a:r>
            <a:endParaRPr lang="en-US" sz="1450" dirty="0"/>
          </a:p>
        </p:txBody>
      </p:sp>
      <p:sp>
        <p:nvSpPr>
          <p:cNvPr id="12" name="Text 10"/>
          <p:cNvSpPr/>
          <p:nvPr/>
        </p:nvSpPr>
        <p:spPr>
          <a:xfrm>
            <a:off x="502920" y="4526280"/>
            <a:ext cx="8138160" cy="320040"/>
          </a:xfrm>
          <a:prstGeom prst="rect">
            <a:avLst/>
          </a:prstGeom>
          <a:noFill/>
          <a:ln/>
        </p:spPr>
        <p:txBody>
          <a:bodyPr wrap="square" rtlCol="0" anchor="ctr"/>
          <a:lstStyle/>
          <a:p>
            <a:pPr algn="ctr" indent="0" marL="0">
              <a:buNone/>
            </a:pPr>
            <a:r>
              <a:rPr lang="en-US" sz="1350" b="1" i="1" dirty="0">
                <a:solidFill>
                  <a:srgbClr val="26235C"/>
                </a:solidFill>
                <a:latin typeface="Calibri" pitchFamily="34" charset="0"/>
                <a:ea typeface="Calibri" pitchFamily="34" charset="-122"/>
                <a:cs typeface="Calibri" pitchFamily="34" charset="-120"/>
              </a:rPr>
              <a:t>Cure the myth: much 'forgetting' is encoding failure or retrieval failure — not decay.</a:t>
            </a:r>
            <a:endParaRPr lang="en-US" sz="1350" dirty="0"/>
          </a:p>
        </p:txBody>
      </p:sp>
      <p:sp>
        <p:nvSpPr>
          <p:cNvPr id="13" name="Text 11"/>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11</a:t>
            </a:r>
            <a:endParaRPr lang="en-US" sz="1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THE PAIR EVERYONE REVERSES</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Proactive vs retroactive interference</a:t>
            </a:r>
            <a:endParaRPr lang="en-US" sz="3000" dirty="0"/>
          </a:p>
        </p:txBody>
      </p:sp>
      <p:sp>
        <p:nvSpPr>
          <p:cNvPr id="4" name="Shape 2"/>
          <p:cNvSpPr/>
          <p:nvPr/>
        </p:nvSpPr>
        <p:spPr>
          <a:xfrm>
            <a:off x="502920" y="1783080"/>
            <a:ext cx="3931920" cy="2377440"/>
          </a:xfrm>
          <a:prstGeom prst="roundRect">
            <a:avLst>
              <a:gd name="adj" fmla="val 3462"/>
            </a:avLst>
          </a:prstGeom>
          <a:solidFill>
            <a:srgbClr val="EEF6F4"/>
          </a:solidFill>
          <a:ln/>
          <a:effectLst>
            <a:outerShdw sx="100000" sy="100000" kx="0" ky="0" algn="bl" rotWithShape="0" blurRad="88900" dist="38100" dir="5400000">
              <a:srgbClr val="000000">
                <a:alpha val="10000"/>
              </a:srgbClr>
            </a:outerShdw>
          </a:effectLst>
        </p:spPr>
      </p:sp>
      <p:sp>
        <p:nvSpPr>
          <p:cNvPr id="5" name="Shape 3"/>
          <p:cNvSpPr/>
          <p:nvPr/>
        </p:nvSpPr>
        <p:spPr>
          <a:xfrm>
            <a:off x="4709160" y="1783080"/>
            <a:ext cx="3931920" cy="2377440"/>
          </a:xfrm>
          <a:prstGeom prst="roundRect">
            <a:avLst>
              <a:gd name="adj" fmla="val 3462"/>
            </a:avLst>
          </a:prstGeom>
          <a:solidFill>
            <a:srgbClr val="F4F1FA"/>
          </a:solidFill>
          <a:ln/>
          <a:effectLst>
            <a:outerShdw sx="100000" sy="100000" kx="0" ky="0" algn="bl" rotWithShape="0" blurRad="88900" dist="38100" dir="5400000">
              <a:srgbClr val="000000">
                <a:alpha val="10000"/>
              </a:srgbClr>
            </a:outerShdw>
          </a:effectLst>
        </p:spPr>
      </p:sp>
      <p:sp>
        <p:nvSpPr>
          <p:cNvPr id="6" name="Text 4"/>
          <p:cNvSpPr/>
          <p:nvPr/>
        </p:nvSpPr>
        <p:spPr>
          <a:xfrm>
            <a:off x="731520" y="2011680"/>
            <a:ext cx="3474720" cy="2103120"/>
          </a:xfrm>
          <a:prstGeom prst="rect">
            <a:avLst/>
          </a:prstGeom>
          <a:noFill/>
          <a:ln/>
        </p:spPr>
        <p:txBody>
          <a:bodyPr wrap="square" rtlCol="0" anchor="t"/>
          <a:lstStyle/>
          <a:p>
            <a:pPr indent="0" marL="0">
              <a:buNone/>
            </a:pPr>
            <a:r>
              <a:rPr lang="en-US" sz="1700" b="1" dirty="0">
                <a:solidFill>
                  <a:srgbClr val="2F8F86"/>
                </a:solidFill>
                <a:latin typeface="Calibri" pitchFamily="34" charset="0"/>
                <a:ea typeface="Calibri" pitchFamily="34" charset="-122"/>
                <a:cs typeface="Calibri" pitchFamily="34" charset="-120"/>
              </a:rPr>
              <a:t>PROACTIVE
</a:t>
            </a:r>
            <a:endParaRPr lang="en-US" sz="1700" dirty="0"/>
          </a:p>
          <a:p>
            <a:pPr indent="0" marL="0">
              <a:buNone/>
            </a:pPr>
            <a:r>
              <a:rPr lang="en-US" sz="1350" b="1" dirty="0">
                <a:solidFill>
                  <a:srgbClr val="33324A"/>
                </a:solidFill>
                <a:latin typeface="Calibri" pitchFamily="34" charset="0"/>
                <a:ea typeface="Calibri" pitchFamily="34" charset="-122"/>
                <a:cs typeface="Calibri" pitchFamily="34" charset="-120"/>
              </a:rPr>
              <a:t>PRior / old blocks the NEW
</a:t>
            </a:r>
            <a:endParaRPr lang="en-US" sz="1700" dirty="0"/>
          </a:p>
          <a:p>
            <a:pPr indent="0" marL="0">
              <a:buNone/>
            </a:pPr>
            <a:r>
              <a:rPr lang="en-US" sz="1400" dirty="0">
                <a:solidFill>
                  <a:srgbClr val="33324A"/>
                </a:solidFill>
                <a:latin typeface="Calibri" pitchFamily="34" charset="0"/>
                <a:ea typeface="Calibri" pitchFamily="34" charset="-122"/>
                <a:cs typeface="Calibri" pitchFamily="34" charset="-120"/>
              </a:rPr>
              <a:t>Your OLD password keeps coming to mind when you try the new one.</a:t>
            </a:r>
            <a:endParaRPr lang="en-US" sz="1700" dirty="0"/>
          </a:p>
        </p:txBody>
      </p:sp>
      <p:sp>
        <p:nvSpPr>
          <p:cNvPr id="7" name="Text 5"/>
          <p:cNvSpPr/>
          <p:nvPr/>
        </p:nvSpPr>
        <p:spPr>
          <a:xfrm>
            <a:off x="4937760" y="2011680"/>
            <a:ext cx="3474720" cy="2103120"/>
          </a:xfrm>
          <a:prstGeom prst="rect">
            <a:avLst/>
          </a:prstGeom>
          <a:noFill/>
          <a:ln/>
        </p:spPr>
        <p:txBody>
          <a:bodyPr wrap="square" rtlCol="0" anchor="t"/>
          <a:lstStyle/>
          <a:p>
            <a:pPr indent="0" marL="0">
              <a:buNone/>
            </a:pPr>
            <a:r>
              <a:rPr lang="en-US" sz="1700" b="1" dirty="0">
                <a:solidFill>
                  <a:srgbClr val="5B53A6"/>
                </a:solidFill>
                <a:latin typeface="Calibri" pitchFamily="34" charset="0"/>
                <a:ea typeface="Calibri" pitchFamily="34" charset="-122"/>
                <a:cs typeface="Calibri" pitchFamily="34" charset="-120"/>
              </a:rPr>
              <a:t>RETROACTIVE
</a:t>
            </a:r>
            <a:endParaRPr lang="en-US" sz="1700" dirty="0"/>
          </a:p>
          <a:p>
            <a:pPr indent="0" marL="0">
              <a:buNone/>
            </a:pPr>
            <a:r>
              <a:rPr lang="en-US" sz="1350" b="1" dirty="0">
                <a:solidFill>
                  <a:srgbClr val="33324A"/>
                </a:solidFill>
                <a:latin typeface="Calibri" pitchFamily="34" charset="0"/>
                <a:ea typeface="Calibri" pitchFamily="34" charset="-122"/>
                <a:cs typeface="Calibri" pitchFamily="34" charset="-120"/>
              </a:rPr>
              <a:t>Recent / new blocks the OLD
</a:t>
            </a:r>
            <a:endParaRPr lang="en-US" sz="1700" dirty="0"/>
          </a:p>
          <a:p>
            <a:pPr indent="0" marL="0">
              <a:buNone/>
            </a:pPr>
            <a:r>
              <a:rPr lang="en-US" sz="1400" dirty="0">
                <a:solidFill>
                  <a:srgbClr val="33324A"/>
                </a:solidFill>
                <a:latin typeface="Calibri" pitchFamily="34" charset="0"/>
                <a:ea typeface="Calibri" pitchFamily="34" charset="-122"/>
                <a:cs typeface="Calibri" pitchFamily="34" charset="-120"/>
              </a:rPr>
              <a:t>This year's locker combo wipes out last year's.</a:t>
            </a:r>
            <a:endParaRPr lang="en-US" sz="1700" dirty="0"/>
          </a:p>
        </p:txBody>
      </p:sp>
      <p:sp>
        <p:nvSpPr>
          <p:cNvPr id="8" name="Text 6"/>
          <p:cNvSpPr/>
          <p:nvPr/>
        </p:nvSpPr>
        <p:spPr>
          <a:xfrm>
            <a:off x="502920" y="4343400"/>
            <a:ext cx="8138160" cy="365760"/>
          </a:xfrm>
          <a:prstGeom prst="rect">
            <a:avLst/>
          </a:prstGeom>
          <a:noFill/>
          <a:ln/>
        </p:spPr>
        <p:txBody>
          <a:bodyPr wrap="square" rtlCol="0" anchor="ctr"/>
          <a:lstStyle/>
          <a:p>
            <a:pPr algn="ctr" indent="0" marL="0">
              <a:buNone/>
            </a:pPr>
            <a:r>
              <a:rPr lang="en-US" sz="1450" b="1" i="1" dirty="0">
                <a:solidFill>
                  <a:srgbClr val="26235C"/>
                </a:solidFill>
                <a:latin typeface="Calibri" pitchFamily="34" charset="0"/>
                <a:ea typeface="Calibri" pitchFamily="34" charset="-122"/>
                <a:cs typeface="Calibri" pitchFamily="34" charset="-120"/>
              </a:rPr>
              <a:t>PROactive = PRior blocks new.   Retroactive = Recent blocks old.</a:t>
            </a:r>
            <a:endParaRPr lang="en-US" sz="1450" dirty="0"/>
          </a:p>
        </p:txBody>
      </p:sp>
      <p:sp>
        <p:nvSpPr>
          <p:cNvPr id="9" name="Text 7"/>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12</a:t>
            </a:r>
            <a:endParaRPr lang="en-US" sz="1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THE WEEK'S HEADLINE  ·  MEMORY IS REBUILT, NOT REPLAYED</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The misinformation effect</a:t>
            </a:r>
            <a:endParaRPr lang="en-US" sz="3000" dirty="0"/>
          </a:p>
        </p:txBody>
      </p:sp>
      <p:sp>
        <p:nvSpPr>
          <p:cNvPr id="4" name="Shape 2"/>
          <p:cNvSpPr/>
          <p:nvPr/>
        </p:nvSpPr>
        <p:spPr>
          <a:xfrm>
            <a:off x="502920" y="1737360"/>
            <a:ext cx="8138160" cy="1234440"/>
          </a:xfrm>
          <a:prstGeom prst="roundRect">
            <a:avLst>
              <a:gd name="adj" fmla="val 6667"/>
            </a:avLst>
          </a:prstGeom>
          <a:solidFill>
            <a:srgbClr val="FBF2E4"/>
          </a:solidFill>
          <a:ln/>
          <a:effectLst>
            <a:outerShdw sx="100000" sy="100000" kx="0" ky="0" algn="bl" rotWithShape="0" blurRad="88900" dist="38100" dir="5400000">
              <a:srgbClr val="000000">
                <a:alpha val="10000"/>
              </a:srgbClr>
            </a:outerShdw>
          </a:effectLst>
        </p:spPr>
      </p:sp>
      <p:sp>
        <p:nvSpPr>
          <p:cNvPr id="5" name="Text 3"/>
          <p:cNvSpPr/>
          <p:nvPr/>
        </p:nvSpPr>
        <p:spPr>
          <a:xfrm>
            <a:off x="777240" y="1920240"/>
            <a:ext cx="7589520" cy="868680"/>
          </a:xfrm>
          <a:prstGeom prst="rect">
            <a:avLst/>
          </a:prstGeom>
          <a:noFill/>
          <a:ln/>
        </p:spPr>
        <p:txBody>
          <a:bodyPr wrap="square" rtlCol="0" anchor="ctr"/>
          <a:lstStyle/>
          <a:p>
            <a:pPr indent="0" marL="0">
              <a:buNone/>
            </a:pPr>
            <a:r>
              <a:rPr lang="en-US" sz="1550" b="1" dirty="0">
                <a:solidFill>
                  <a:srgbClr val="26235C"/>
                </a:solidFill>
                <a:latin typeface="Calibri" pitchFamily="34" charset="0"/>
                <a:ea typeface="Calibri" pitchFamily="34" charset="-122"/>
                <a:cs typeface="Calibri" pitchFamily="34" charset="-120"/>
              </a:rPr>
              <a:t>Loftus &amp; Palmer: same crash film, one verb changed.
</a:t>
            </a:r>
            <a:endParaRPr lang="en-US" sz="1550" dirty="0"/>
          </a:p>
          <a:p>
            <a:pPr indent="0" marL="0">
              <a:buNone/>
            </a:pPr>
            <a:r>
              <a:rPr lang="en-US" sz="1450" dirty="0">
                <a:solidFill>
                  <a:srgbClr val="33324A"/>
                </a:solidFill>
                <a:latin typeface="Calibri" pitchFamily="34" charset="0"/>
                <a:ea typeface="Calibri" pitchFamily="34" charset="-122"/>
                <a:cs typeface="Calibri" pitchFamily="34" charset="-120"/>
              </a:rPr>
              <a:t>"How fast when they </a:t>
            </a:r>
            <a:pPr indent="0" marL="0">
              <a:buNone/>
            </a:pPr>
            <a:r>
              <a:rPr lang="en-US" sz="1450" b="1" i="1" dirty="0">
                <a:solidFill>
                  <a:srgbClr val="E0A33E"/>
                </a:solidFill>
                <a:latin typeface="Calibri" pitchFamily="34" charset="0"/>
                <a:ea typeface="Calibri" pitchFamily="34" charset="-122"/>
                <a:cs typeface="Calibri" pitchFamily="34" charset="-120"/>
              </a:rPr>
              <a:t>SMASHED</a:t>
            </a:r>
            <a:pPr indent="0" marL="0">
              <a:buNone/>
            </a:pPr>
            <a:r>
              <a:rPr lang="en-US" sz="1450" dirty="0">
                <a:solidFill>
                  <a:srgbClr val="33324A"/>
                </a:solidFill>
                <a:latin typeface="Calibri" pitchFamily="34" charset="0"/>
                <a:ea typeface="Calibri" pitchFamily="34" charset="-122"/>
                <a:cs typeface="Calibri" pitchFamily="34" charset="-120"/>
              </a:rPr>
              <a:t> into each other?"  →  higher speeds, AND false memories of broken glass that was never there.</a:t>
            </a:r>
            <a:endParaRPr lang="en-US" sz="1550" dirty="0"/>
          </a:p>
        </p:txBody>
      </p:sp>
      <p:sp>
        <p:nvSpPr>
          <p:cNvPr id="6" name="Text 4"/>
          <p:cNvSpPr/>
          <p:nvPr/>
        </p:nvSpPr>
        <p:spPr>
          <a:xfrm>
            <a:off x="777240" y="3200400"/>
            <a:ext cx="7680960" cy="731520"/>
          </a:xfrm>
          <a:prstGeom prst="rect">
            <a:avLst/>
          </a:prstGeom>
          <a:noFill/>
          <a:ln/>
        </p:spPr>
        <p:txBody>
          <a:bodyPr wrap="square" rtlCol="0" anchor="ctr"/>
          <a:lstStyle/>
          <a:p>
            <a:pPr indent="0" marL="0">
              <a:buNone/>
            </a:pPr>
            <a:r>
              <a:rPr lang="en-US" sz="1450" b="1" dirty="0">
                <a:solidFill>
                  <a:srgbClr val="2F8F86"/>
                </a:solidFill>
                <a:latin typeface="Calibri" pitchFamily="34" charset="0"/>
                <a:ea typeface="Calibri" pitchFamily="34" charset="-122"/>
                <a:cs typeface="Calibri" pitchFamily="34" charset="-120"/>
              </a:rPr>
              <a:t>A single word edited the memory. </a:t>
            </a:r>
            <a:pPr indent="0" marL="0">
              <a:buNone/>
            </a:pPr>
            <a:r>
              <a:rPr lang="en-US" sz="1400" dirty="0">
                <a:solidFill>
                  <a:srgbClr val="33324A"/>
                </a:solidFill>
                <a:latin typeface="Calibri" pitchFamily="34" charset="0"/>
                <a:ea typeface="Calibri" pitchFamily="34" charset="-122"/>
                <a:cs typeface="Calibri" pitchFamily="34" charset="-120"/>
              </a:rPr>
              <a:t>So eyewitnesses — and vivid 'flashbulb' memories — can be sincerely, confidently WRONG.</a:t>
            </a:r>
            <a:endParaRPr lang="en-US" sz="1450" dirty="0"/>
          </a:p>
        </p:txBody>
      </p:sp>
      <p:sp>
        <p:nvSpPr>
          <p:cNvPr id="7" name="Text 5"/>
          <p:cNvSpPr/>
          <p:nvPr/>
        </p:nvSpPr>
        <p:spPr>
          <a:xfrm>
            <a:off x="502920" y="4160520"/>
            <a:ext cx="8138160" cy="411480"/>
          </a:xfrm>
          <a:prstGeom prst="rect">
            <a:avLst/>
          </a:prstGeom>
          <a:noFill/>
          <a:ln/>
        </p:spPr>
        <p:txBody>
          <a:bodyPr wrap="square" rtlCol="0" anchor="ctr"/>
          <a:lstStyle/>
          <a:p>
            <a:pPr algn="ctr" indent="0" marL="0">
              <a:buNone/>
            </a:pPr>
            <a:r>
              <a:rPr lang="en-US" sz="1800" b="1" i="1" dirty="0">
                <a:solidFill>
                  <a:srgbClr val="26235C"/>
                </a:solidFill>
                <a:latin typeface="Cambria" pitchFamily="34" charset="0"/>
                <a:ea typeface="Cambria" pitchFamily="34" charset="-122"/>
                <a:cs typeface="Cambria" pitchFamily="34" charset="-120"/>
              </a:rPr>
              <a:t>Confidence ≠ accuracy.</a:t>
            </a:r>
            <a:endParaRPr lang="en-US" sz="1800" dirty="0"/>
          </a:p>
        </p:txBody>
      </p:sp>
      <p:sp>
        <p:nvSpPr>
          <p:cNvPr id="8" name="Text 6"/>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13</a:t>
            </a:r>
            <a:endParaRPr lang="en-US" sz="1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THE AI-CRITIQUE MOMENT  ·  THE TOOL DRAFTS, YOU JUDGE</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Audit the AI</a:t>
            </a:r>
            <a:endParaRPr lang="en-US" sz="3000" dirty="0"/>
          </a:p>
        </p:txBody>
      </p:sp>
      <p:sp>
        <p:nvSpPr>
          <p:cNvPr id="4" name="Shape 2"/>
          <p:cNvSpPr/>
          <p:nvPr/>
        </p:nvSpPr>
        <p:spPr>
          <a:xfrm>
            <a:off x="502920" y="1783080"/>
            <a:ext cx="8138160" cy="1143000"/>
          </a:xfrm>
          <a:prstGeom prst="roundRect">
            <a:avLst>
              <a:gd name="adj" fmla="val 7200"/>
            </a:avLst>
          </a:prstGeom>
          <a:solidFill>
            <a:srgbClr val="EEF6F4"/>
          </a:solidFill>
          <a:ln/>
          <a:effectLst>
            <a:outerShdw sx="100000" sy="100000" kx="0" ky="0" algn="bl" rotWithShape="0" blurRad="88900" dist="38100" dir="5400000">
              <a:srgbClr val="000000">
                <a:alpha val="10000"/>
              </a:srgbClr>
            </a:outerShdw>
          </a:effectLst>
        </p:spPr>
      </p:sp>
      <p:sp>
        <p:nvSpPr>
          <p:cNvPr id="5" name="Text 3"/>
          <p:cNvSpPr/>
          <p:nvPr/>
        </p:nvSpPr>
        <p:spPr>
          <a:xfrm>
            <a:off x="777240" y="2011680"/>
            <a:ext cx="7589520" cy="731520"/>
          </a:xfrm>
          <a:prstGeom prst="rect">
            <a:avLst/>
          </a:prstGeom>
          <a:noFill/>
          <a:ln/>
        </p:spPr>
        <p:txBody>
          <a:bodyPr wrap="square" rtlCol="0" anchor="ctr"/>
          <a:lstStyle/>
          <a:p>
            <a:pPr indent="0" marL="0">
              <a:buNone/>
            </a:pPr>
            <a:r>
              <a:rPr lang="en-US" sz="1500" b="1" dirty="0">
                <a:solidFill>
                  <a:srgbClr val="26235C"/>
                </a:solidFill>
                <a:latin typeface="Calibri" pitchFamily="34" charset="0"/>
                <a:ea typeface="Calibri" pitchFamily="34" charset="-122"/>
                <a:cs typeface="Calibri" pitchFamily="34" charset="-120"/>
              </a:rPr>
              <a:t>Ask a chatbot:  </a:t>
            </a:r>
            <a:pPr indent="0" marL="0">
              <a:buNone/>
            </a:pPr>
            <a:r>
              <a:rPr lang="en-US" sz="1450" i="1" dirty="0">
                <a:solidFill>
                  <a:srgbClr val="33324A"/>
                </a:solidFill>
                <a:latin typeface="Calibri" pitchFamily="34" charset="0"/>
                <a:ea typeface="Calibri" pitchFamily="34" charset="-122"/>
                <a:cs typeface="Calibri" pitchFamily="34" charset="-120"/>
              </a:rPr>
              <a:t>"What's the difference between proactive and retroactive interference?"  and  "Capacity and duration of short-term memory?"</a:t>
            </a:r>
            <a:endParaRPr lang="en-US" sz="1500" dirty="0"/>
          </a:p>
        </p:txBody>
      </p:sp>
      <p:sp>
        <p:nvSpPr>
          <p:cNvPr id="6" name="Text 4"/>
          <p:cNvSpPr/>
          <p:nvPr/>
        </p:nvSpPr>
        <p:spPr>
          <a:xfrm>
            <a:off x="777240" y="3200400"/>
            <a:ext cx="7680960" cy="731520"/>
          </a:xfrm>
          <a:prstGeom prst="rect">
            <a:avLst/>
          </a:prstGeom>
          <a:noFill/>
          <a:ln/>
        </p:spPr>
        <p:txBody>
          <a:bodyPr wrap="square" rtlCol="0" anchor="ctr"/>
          <a:lstStyle/>
          <a:p>
            <a:pPr indent="0" marL="0">
              <a:buNone/>
            </a:pPr>
            <a:r>
              <a:rPr lang="en-US" sz="1500" b="1" dirty="0">
                <a:solidFill>
                  <a:srgbClr val="E0A33E"/>
                </a:solidFill>
                <a:latin typeface="Calibri" pitchFamily="34" charset="0"/>
                <a:ea typeface="Calibri" pitchFamily="34" charset="-122"/>
                <a:cs typeface="Calibri" pitchFamily="34" charset="-120"/>
              </a:rPr>
              <a:t>Models sometimes REVERSE the two interference types</a:t>
            </a:r>
            <a:endParaRPr lang="en-US" sz="1500" dirty="0"/>
          </a:p>
          <a:p>
            <a:pPr indent="0" marL="0">
              <a:buNone/>
            </a:pPr>
            <a:r>
              <a:rPr lang="en-US" sz="1450" dirty="0">
                <a:solidFill>
                  <a:srgbClr val="33324A"/>
                </a:solidFill>
                <a:latin typeface="Calibri" pitchFamily="34" charset="0"/>
                <a:ea typeface="Calibri" pitchFamily="34" charset="-122"/>
                <a:cs typeface="Calibri" pitchFamily="34" charset="-120"/>
              </a:rPr>
              <a:t>— or inflate short-term memory past 7±2 items / 20–30 seconds.</a:t>
            </a:r>
            <a:endParaRPr lang="en-US" sz="1500" dirty="0"/>
          </a:p>
        </p:txBody>
      </p:sp>
      <p:sp>
        <p:nvSpPr>
          <p:cNvPr id="7" name="Text 5"/>
          <p:cNvSpPr/>
          <p:nvPr/>
        </p:nvSpPr>
        <p:spPr>
          <a:xfrm>
            <a:off x="502920" y="4206240"/>
            <a:ext cx="8138160" cy="365760"/>
          </a:xfrm>
          <a:prstGeom prst="rect">
            <a:avLst/>
          </a:prstGeom>
          <a:noFill/>
          <a:ln/>
        </p:spPr>
        <p:txBody>
          <a:bodyPr wrap="square" rtlCol="0" anchor="ctr"/>
          <a:lstStyle/>
          <a:p>
            <a:pPr algn="ctr" indent="0" marL="0">
              <a:buNone/>
            </a:pPr>
            <a:r>
              <a:rPr lang="en-US" sz="1350" b="1" i="1" dirty="0">
                <a:solidFill>
                  <a:srgbClr val="26235C"/>
                </a:solidFill>
                <a:latin typeface="Calibri" pitchFamily="34" charset="0"/>
                <a:ea typeface="Calibri" pitchFamily="34" charset="-122"/>
                <a:cs typeface="Calibri" pitchFamily="34" charset="-120"/>
              </a:rPr>
              <a:t>Proactive = PRior blocks new.  Retroactive = Recent blocks old.  Catch the model against the lecture.</a:t>
            </a:r>
            <a:endParaRPr lang="en-US" sz="1350" dirty="0"/>
          </a:p>
        </p:txBody>
      </p:sp>
      <p:sp>
        <p:nvSpPr>
          <p:cNvPr id="8" name="Text 6"/>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14</a:t>
            </a:r>
            <a:endParaRPr lang="en-US" sz="10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26235C"/>
        </a:solidFill>
      </p:bgPr>
    </p:bg>
    <p:spTree>
      <p:nvGrpSpPr>
        <p:cNvPr id="1" name=""/>
        <p:cNvGrpSpPr/>
        <p:nvPr/>
      </p:nvGrpSpPr>
      <p:grpSpPr>
        <a:xfrm>
          <a:off x="0" y="0"/>
          <a:ext cx="0" cy="0"/>
          <a:chOff x="0" y="0"/>
          <a:chExt cx="0" cy="0"/>
        </a:xfrm>
      </p:grpSpPr>
      <p:sp>
        <p:nvSpPr>
          <p:cNvPr id="2" name="Text 0"/>
          <p:cNvSpPr/>
          <p:nvPr/>
        </p:nvSpPr>
        <p:spPr>
          <a:xfrm>
            <a:off x="548640" y="502920"/>
            <a:ext cx="8046720" cy="365760"/>
          </a:xfrm>
          <a:prstGeom prst="rect">
            <a:avLst/>
          </a:prstGeom>
          <a:noFill/>
          <a:ln/>
        </p:spPr>
        <p:txBody>
          <a:bodyPr wrap="square" rtlCol="0" anchor="ctr"/>
          <a:lstStyle/>
          <a:p>
            <a:pPr indent="0" marL="0">
              <a:buNone/>
            </a:pPr>
            <a:r>
              <a:rPr lang="en-US" sz="1400" b="1" spc="200" kern="0" dirty="0">
                <a:solidFill>
                  <a:srgbClr val="CFCBEC"/>
                </a:solidFill>
                <a:latin typeface="Calibri" pitchFamily="34" charset="0"/>
                <a:ea typeface="Calibri" pitchFamily="34" charset="-122"/>
                <a:cs typeface="Calibri" pitchFamily="34" charset="-120"/>
              </a:rPr>
              <a:t>BEFORE NEXT CLASS  ·  WEEK 7 WRAP</a:t>
            </a:r>
            <a:endParaRPr lang="en-US" sz="1400" dirty="0"/>
          </a:p>
        </p:txBody>
      </p:sp>
      <p:sp>
        <p:nvSpPr>
          <p:cNvPr id="3" name="Text 1"/>
          <p:cNvSpPr/>
          <p:nvPr/>
        </p:nvSpPr>
        <p:spPr>
          <a:xfrm>
            <a:off x="548640" y="914400"/>
            <a:ext cx="8046720" cy="548640"/>
          </a:xfrm>
          <a:prstGeom prst="rect">
            <a:avLst/>
          </a:prstGeom>
          <a:noFill/>
          <a:ln/>
        </p:spPr>
        <p:txBody>
          <a:bodyPr wrap="square" rtlCol="0" anchor="ctr"/>
          <a:lstStyle/>
          <a:p>
            <a:pPr indent="0" marL="0">
              <a:buNone/>
            </a:pPr>
            <a:r>
              <a:rPr lang="en-US" sz="2300" b="1" dirty="0">
                <a:solidFill>
                  <a:srgbClr val="FFFFFF"/>
                </a:solidFill>
                <a:latin typeface="Cambria" pitchFamily="34" charset="0"/>
                <a:ea typeface="Cambria" pitchFamily="34" charset="-122"/>
                <a:cs typeface="Cambria" pitchFamily="34" charset="-120"/>
              </a:rPr>
              <a:t>Encode  ·  Store  ·  Retrieve  —  and rebuild</a:t>
            </a:r>
            <a:endParaRPr lang="en-US" sz="2300" dirty="0"/>
          </a:p>
        </p:txBody>
      </p:sp>
      <p:sp>
        <p:nvSpPr>
          <p:cNvPr id="4" name="Text 2"/>
          <p:cNvSpPr/>
          <p:nvPr/>
        </p:nvSpPr>
        <p:spPr>
          <a:xfrm>
            <a:off x="640080" y="1645920"/>
            <a:ext cx="7863840" cy="384048"/>
          </a:xfrm>
          <a:prstGeom prst="rect">
            <a:avLst/>
          </a:prstGeom>
          <a:noFill/>
          <a:ln/>
        </p:spPr>
        <p:txBody>
          <a:bodyPr wrap="square" rtlCol="0" anchor="ctr"/>
          <a:lstStyle/>
          <a:p>
            <a:pPr indent="0" marL="0">
              <a:buNone/>
            </a:pPr>
            <a:r>
              <a:rPr lang="en-US" sz="1450" b="1" dirty="0">
                <a:solidFill>
                  <a:srgbClr val="E0A33E"/>
                </a:solidFill>
                <a:latin typeface="Calibri" pitchFamily="34" charset="0"/>
                <a:ea typeface="Calibri" pitchFamily="34" charset="-122"/>
                <a:cs typeface="Calibri" pitchFamily="34" charset="-120"/>
              </a:rPr>
              <a:t>LECTURE TUTORIAL 7   </a:t>
            </a:r>
            <a:pPr indent="0" marL="0">
              <a:buNone/>
            </a:pPr>
            <a:r>
              <a:rPr lang="en-US" sz="1350" dirty="0">
                <a:solidFill>
                  <a:srgbClr val="CFCBEC"/>
                </a:solidFill>
                <a:latin typeface="Calibri" pitchFamily="34" charset="0"/>
                <a:ea typeface="Calibri" pitchFamily="34" charset="-122"/>
                <a:cs typeface="Calibri" pitchFamily="34" charset="-120"/>
              </a:rPr>
              <a:t>AI tutor — submit the share link  (~30–45 min)</a:t>
            </a:r>
            <a:endParaRPr lang="en-US" sz="1450" dirty="0"/>
          </a:p>
        </p:txBody>
      </p:sp>
      <p:sp>
        <p:nvSpPr>
          <p:cNvPr id="5" name="Text 3"/>
          <p:cNvSpPr/>
          <p:nvPr/>
        </p:nvSpPr>
        <p:spPr>
          <a:xfrm>
            <a:off x="640080" y="2121408"/>
            <a:ext cx="7863840" cy="384048"/>
          </a:xfrm>
          <a:prstGeom prst="rect">
            <a:avLst/>
          </a:prstGeom>
          <a:noFill/>
          <a:ln/>
        </p:spPr>
        <p:txBody>
          <a:bodyPr wrap="square" rtlCol="0" anchor="ctr"/>
          <a:lstStyle/>
          <a:p>
            <a:pPr indent="0" marL="0">
              <a:buNone/>
            </a:pPr>
            <a:r>
              <a:rPr lang="en-US" sz="1450" b="1" dirty="0">
                <a:solidFill>
                  <a:srgbClr val="E0A33E"/>
                </a:solidFill>
                <a:latin typeface="Calibri" pitchFamily="34" charset="0"/>
                <a:ea typeface="Calibri" pitchFamily="34" charset="-122"/>
                <a:cs typeface="Calibri" pitchFamily="34" charset="-120"/>
              </a:rPr>
              <a:t>QUIZ 7   </a:t>
            </a:r>
            <a:pPr indent="0" marL="0">
              <a:buNone/>
            </a:pPr>
            <a:r>
              <a:rPr lang="en-US" sz="1350" dirty="0">
                <a:solidFill>
                  <a:srgbClr val="CFCBEC"/>
                </a:solidFill>
                <a:latin typeface="Calibri" pitchFamily="34" charset="0"/>
                <a:ea typeface="Calibri" pitchFamily="34" charset="-122"/>
                <a:cs typeface="Calibri" pitchFamily="34" charset="-120"/>
              </a:rPr>
              <a:t>stages, encoding, retrieval, forgetting, misinformation</a:t>
            </a:r>
            <a:endParaRPr lang="en-US" sz="1450" dirty="0"/>
          </a:p>
        </p:txBody>
      </p:sp>
      <p:sp>
        <p:nvSpPr>
          <p:cNvPr id="6" name="Text 4"/>
          <p:cNvSpPr/>
          <p:nvPr/>
        </p:nvSpPr>
        <p:spPr>
          <a:xfrm>
            <a:off x="640080" y="2596896"/>
            <a:ext cx="7863840" cy="384048"/>
          </a:xfrm>
          <a:prstGeom prst="rect">
            <a:avLst/>
          </a:prstGeom>
          <a:noFill/>
          <a:ln/>
        </p:spPr>
        <p:txBody>
          <a:bodyPr wrap="square" rtlCol="0" anchor="ctr"/>
          <a:lstStyle/>
          <a:p>
            <a:pPr indent="0" marL="0">
              <a:buNone/>
            </a:pPr>
            <a:r>
              <a:rPr lang="en-US" sz="1450" b="1" dirty="0">
                <a:solidFill>
                  <a:srgbClr val="E0A33E"/>
                </a:solidFill>
                <a:latin typeface="Calibri" pitchFamily="34" charset="0"/>
                <a:ea typeface="Calibri" pitchFamily="34" charset="-122"/>
                <a:cs typeface="Calibri" pitchFamily="34" charset="-120"/>
              </a:rPr>
              <a:t>DISCUSSION 7   </a:t>
            </a:r>
            <a:pPr indent="0" marL="0">
              <a:buNone/>
            </a:pPr>
            <a:r>
              <a:rPr lang="en-US" sz="1350" dirty="0">
                <a:solidFill>
                  <a:srgbClr val="CFCBEC"/>
                </a:solidFill>
                <a:latin typeface="Calibri" pitchFamily="34" charset="0"/>
                <a:ea typeface="Calibri" pitchFamily="34" charset="-122"/>
                <a:cs typeface="Calibri" pitchFamily="34" charset="-120"/>
              </a:rPr>
              <a:t>"Can You Trust Your Memory?" — eyewitness reliability</a:t>
            </a:r>
            <a:endParaRPr lang="en-US" sz="1450" dirty="0"/>
          </a:p>
        </p:txBody>
      </p:sp>
      <p:sp>
        <p:nvSpPr>
          <p:cNvPr id="7" name="Text 5"/>
          <p:cNvSpPr/>
          <p:nvPr/>
        </p:nvSpPr>
        <p:spPr>
          <a:xfrm>
            <a:off x="640080" y="3072384"/>
            <a:ext cx="7863840" cy="384048"/>
          </a:xfrm>
          <a:prstGeom prst="rect">
            <a:avLst/>
          </a:prstGeom>
          <a:noFill/>
          <a:ln/>
        </p:spPr>
        <p:txBody>
          <a:bodyPr wrap="square" rtlCol="0" anchor="ctr"/>
          <a:lstStyle/>
          <a:p>
            <a:pPr indent="0" marL="0">
              <a:buNone/>
            </a:pPr>
            <a:r>
              <a:rPr lang="en-US" sz="1450" b="1" dirty="0">
                <a:solidFill>
                  <a:srgbClr val="E0A33E"/>
                </a:solidFill>
                <a:latin typeface="Calibri" pitchFamily="34" charset="0"/>
                <a:ea typeface="Calibri" pitchFamily="34" charset="-122"/>
                <a:cs typeface="Calibri" pitchFamily="34" charset="-120"/>
              </a:rPr>
              <a:t>ASSIGNMENT 7   </a:t>
            </a:r>
            <a:pPr indent="0" marL="0">
              <a:buNone/>
            </a:pPr>
            <a:r>
              <a:rPr lang="en-US" sz="1350" dirty="0">
                <a:solidFill>
                  <a:srgbClr val="CFCBEC"/>
                </a:solidFill>
                <a:latin typeface="Calibri" pitchFamily="34" charset="0"/>
                <a:ea typeface="Calibri" pitchFamily="34" charset="-122"/>
                <a:cs typeface="Calibri" pitchFamily="34" charset="-120"/>
              </a:rPr>
              <a:t>"Make It Stick" — AI-coached + an evidence-based study plan</a:t>
            </a:r>
            <a:endParaRPr lang="en-US" sz="1450" dirty="0"/>
          </a:p>
        </p:txBody>
      </p:sp>
      <p:sp>
        <p:nvSpPr>
          <p:cNvPr id="8" name="Text 6"/>
          <p:cNvSpPr/>
          <p:nvPr/>
        </p:nvSpPr>
        <p:spPr>
          <a:xfrm>
            <a:off x="548640" y="3886200"/>
            <a:ext cx="8046720" cy="457200"/>
          </a:xfrm>
          <a:prstGeom prst="rect">
            <a:avLst/>
          </a:prstGeom>
          <a:noFill/>
          <a:ln/>
        </p:spPr>
        <p:txBody>
          <a:bodyPr wrap="square" rtlCol="0" anchor="ctr"/>
          <a:lstStyle/>
          <a:p>
            <a:pPr indent="0" marL="0">
              <a:buNone/>
            </a:pPr>
            <a:r>
              <a:rPr lang="en-US" sz="1400" i="1" dirty="0">
                <a:solidFill>
                  <a:srgbClr val="FFFFFF"/>
                </a:solidFill>
                <a:latin typeface="Calibri" pitchFamily="34" charset="0"/>
                <a:ea typeface="Calibri" pitchFamily="34" charset="-122"/>
                <a:cs typeface="Calibri" pitchFamily="34" charset="-120"/>
              </a:rPr>
              <a:t>Next week: the MIDTERM — cumulative over Weeks 1–7. Self-test, space it, study for meaning.</a:t>
            </a:r>
            <a:endParaRPr lang="en-US" sz="1400" dirty="0"/>
          </a:p>
        </p:txBody>
      </p:sp>
      <p:sp>
        <p:nvSpPr>
          <p:cNvPr id="9" name="Text 7"/>
          <p:cNvSpPr/>
          <p:nvPr/>
        </p:nvSpPr>
        <p:spPr>
          <a:xfrm>
            <a:off x="548640" y="4572000"/>
            <a:ext cx="8046720" cy="274320"/>
          </a:xfrm>
          <a:prstGeom prst="rect">
            <a:avLst/>
          </a:prstGeom>
          <a:noFill/>
          <a:ln/>
        </p:spPr>
        <p:txBody>
          <a:bodyPr wrap="square" rtlCol="0" anchor="ctr"/>
          <a:lstStyle/>
          <a:p>
            <a:pPr indent="0" marL="0">
              <a:buNone/>
            </a:pPr>
            <a:r>
              <a:rPr lang="en-US" sz="1000" dirty="0">
                <a:solidFill>
                  <a:srgbClr val="8E8BB6"/>
                </a:solidFill>
                <a:latin typeface="Calibri" pitchFamily="34" charset="0"/>
                <a:ea typeface="Calibri" pitchFamily="34" charset="-122"/>
                <a:cs typeface="Calibri" pitchFamily="34" charset="-120"/>
              </a:rPr>
              <a:t>~ Prof. Bennett's edition  ·  Fall 2026  ·  built with thecoursemaker.com</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THE WEEK'S BIG QUESTION</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Memory is not a recording</a:t>
            </a:r>
            <a:endParaRPr lang="en-US" sz="3000" dirty="0"/>
          </a:p>
        </p:txBody>
      </p:sp>
      <p:sp>
        <p:nvSpPr>
          <p:cNvPr id="4" name="Text 2"/>
          <p:cNvSpPr/>
          <p:nvPr/>
        </p:nvSpPr>
        <p:spPr>
          <a:xfrm>
            <a:off x="502920" y="1783080"/>
            <a:ext cx="8138160" cy="457200"/>
          </a:xfrm>
          <a:prstGeom prst="rect">
            <a:avLst/>
          </a:prstGeom>
          <a:noFill/>
          <a:ln/>
        </p:spPr>
        <p:txBody>
          <a:bodyPr wrap="square" rtlCol="0" anchor="ctr"/>
          <a:lstStyle/>
          <a:p>
            <a:pPr indent="0" marL="0">
              <a:buNone/>
            </a:pPr>
            <a:r>
              <a:rPr lang="en-US" sz="1600" i="1" dirty="0">
                <a:solidFill>
                  <a:srgbClr val="26235C"/>
                </a:solidFill>
                <a:latin typeface="Calibri" pitchFamily="34" charset="0"/>
                <a:ea typeface="Calibri" pitchFamily="34" charset="-122"/>
                <a:cs typeface="Calibri" pitchFamily="34" charset="-120"/>
              </a:rPr>
              <a:t>A 15-word list, read once.   ·   You'll recall the start and the end — and lose the middle.</a:t>
            </a:r>
            <a:endParaRPr lang="en-US" sz="1600" dirty="0"/>
          </a:p>
        </p:txBody>
      </p:sp>
      <p:sp>
        <p:nvSpPr>
          <p:cNvPr id="5" name="Shape 3"/>
          <p:cNvSpPr/>
          <p:nvPr/>
        </p:nvSpPr>
        <p:spPr>
          <a:xfrm>
            <a:off x="502920" y="2468880"/>
            <a:ext cx="8138160" cy="1554480"/>
          </a:xfrm>
          <a:prstGeom prst="roundRect">
            <a:avLst>
              <a:gd name="adj" fmla="val 5294"/>
            </a:avLst>
          </a:prstGeom>
          <a:solidFill>
            <a:srgbClr val="FFFFFF"/>
          </a:solidFill>
          <a:ln/>
          <a:effectLst>
            <a:outerShdw sx="100000" sy="100000" kx="0" ky="0" algn="bl" rotWithShape="0" blurRad="88900" dist="38100" dir="5400000">
              <a:srgbClr val="000000">
                <a:alpha val="10000"/>
              </a:srgbClr>
            </a:outerShdw>
          </a:effectLst>
        </p:spPr>
      </p:sp>
      <p:sp>
        <p:nvSpPr>
          <p:cNvPr id="6" name="Text 4"/>
          <p:cNvSpPr/>
          <p:nvPr/>
        </p:nvSpPr>
        <p:spPr>
          <a:xfrm>
            <a:off x="777240" y="2697480"/>
            <a:ext cx="7589520" cy="1097280"/>
          </a:xfrm>
          <a:prstGeom prst="rect">
            <a:avLst/>
          </a:prstGeom>
          <a:noFill/>
          <a:ln/>
        </p:spPr>
        <p:txBody>
          <a:bodyPr wrap="square" rtlCol="0" anchor="ctr"/>
          <a:lstStyle/>
          <a:p>
            <a:pPr indent="0" marL="0">
              <a:buNone/>
            </a:pPr>
            <a:r>
              <a:rPr lang="en-US" sz="1700" b="1" dirty="0">
                <a:solidFill>
                  <a:srgbClr val="26235C"/>
                </a:solidFill>
                <a:latin typeface="Calibri" pitchFamily="34" charset="0"/>
                <a:ea typeface="Calibri" pitchFamily="34" charset="-122"/>
                <a:cs typeface="Calibri" pitchFamily="34" charset="-120"/>
              </a:rPr>
              <a:t>Your memory has a shape — and it can be edited.
</a:t>
            </a:r>
            <a:endParaRPr lang="en-US" sz="1700" dirty="0"/>
          </a:p>
          <a:p>
            <a:pPr indent="0" marL="0">
              <a:buNone/>
            </a:pPr>
            <a:r>
              <a:rPr lang="en-US" sz="1500" dirty="0">
                <a:solidFill>
                  <a:srgbClr val="33324A"/>
                </a:solidFill>
                <a:latin typeface="Calibri" pitchFamily="34" charset="0"/>
                <a:ea typeface="Calibri" pitchFamily="34" charset="-122"/>
                <a:cs typeface="Calibri" pitchFamily="34" charset="-120"/>
              </a:rPr>
              <a:t>We feel sure our most </a:t>
            </a:r>
            <a:pPr indent="0" marL="0">
              <a:buNone/>
            </a:pPr>
            <a:r>
              <a:rPr lang="en-US" sz="1500" i="1" dirty="0">
                <a:solidFill>
                  <a:srgbClr val="5B53A6"/>
                </a:solidFill>
                <a:latin typeface="Calibri" pitchFamily="34" charset="0"/>
                <a:ea typeface="Calibri" pitchFamily="34" charset="-122"/>
                <a:cs typeface="Calibri" pitchFamily="34" charset="-120"/>
              </a:rPr>
              <a:t>vivid</a:t>
            </a:r>
            <a:pPr indent="0" marL="0">
              <a:buNone/>
            </a:pPr>
            <a:r>
              <a:rPr lang="en-US" sz="1500" dirty="0">
                <a:solidFill>
                  <a:srgbClr val="33324A"/>
                </a:solidFill>
                <a:latin typeface="Calibri" pitchFamily="34" charset="0"/>
                <a:ea typeface="Calibri" pitchFamily="34" charset="-122"/>
                <a:cs typeface="Calibri" pitchFamily="34" charset="-120"/>
              </a:rPr>
              <a:t> memories are accurate. This week: vividness and confidence are not the same as </a:t>
            </a:r>
            <a:pPr indent="0" marL="0">
              <a:buNone/>
            </a:pPr>
            <a:r>
              <a:rPr lang="en-US" sz="1500" i="1" dirty="0">
                <a:solidFill>
                  <a:srgbClr val="2F8F86"/>
                </a:solidFill>
                <a:latin typeface="Calibri" pitchFamily="34" charset="0"/>
                <a:ea typeface="Calibri" pitchFamily="34" charset="-122"/>
                <a:cs typeface="Calibri" pitchFamily="34" charset="-120"/>
              </a:rPr>
              <a:t>accuracy</a:t>
            </a:r>
            <a:pPr indent="0" marL="0">
              <a:buNone/>
            </a:pPr>
            <a:r>
              <a:rPr lang="en-US" sz="1500" dirty="0">
                <a:solidFill>
                  <a:srgbClr val="33324A"/>
                </a:solidFill>
                <a:latin typeface="Calibri" pitchFamily="34" charset="0"/>
                <a:ea typeface="Calibri" pitchFamily="34" charset="-122"/>
                <a:cs typeface="Calibri" pitchFamily="34" charset="-120"/>
              </a:rPr>
              <a:t>.</a:t>
            </a:r>
            <a:endParaRPr lang="en-US" sz="1700" dirty="0"/>
          </a:p>
        </p:txBody>
      </p:sp>
      <p:sp>
        <p:nvSpPr>
          <p:cNvPr id="7" name="Text 5"/>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2</a:t>
            </a:r>
            <a:endParaRPr lang="en-US" sz="1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MEMORY HAS THREE JOBS</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Encode  ·  Store  ·  Retrieve</a:t>
            </a:r>
            <a:endParaRPr lang="en-US" sz="3000" dirty="0"/>
          </a:p>
        </p:txBody>
      </p:sp>
      <p:sp>
        <p:nvSpPr>
          <p:cNvPr id="4" name="Text 2"/>
          <p:cNvSpPr/>
          <p:nvPr/>
        </p:nvSpPr>
        <p:spPr>
          <a:xfrm>
            <a:off x="777240" y="2240280"/>
            <a:ext cx="7680960" cy="640080"/>
          </a:xfrm>
          <a:prstGeom prst="rect">
            <a:avLst/>
          </a:prstGeom>
          <a:noFill/>
          <a:ln/>
        </p:spPr>
        <p:txBody>
          <a:bodyPr wrap="square" rtlCol="0" anchor="ctr"/>
          <a:lstStyle/>
          <a:p>
            <a:pPr indent="0" marL="0">
              <a:buNone/>
            </a:pPr>
            <a:r>
              <a:rPr lang="en-US" sz="1600" b="1" dirty="0">
                <a:solidFill>
                  <a:srgbClr val="2F8F86"/>
                </a:solidFill>
                <a:latin typeface="Calibri" pitchFamily="34" charset="0"/>
                <a:ea typeface="Calibri" pitchFamily="34" charset="-122"/>
                <a:cs typeface="Calibri" pitchFamily="34" charset="-120"/>
              </a:rPr>
              <a:t>ENCODING</a:t>
            </a:r>
            <a:endParaRPr lang="en-US" sz="1600" dirty="0"/>
          </a:p>
          <a:p>
            <a:pPr indent="0" marL="0">
              <a:buNone/>
            </a:pPr>
            <a:r>
              <a:rPr lang="en-US" sz="1400" dirty="0">
                <a:solidFill>
                  <a:srgbClr val="33324A"/>
                </a:solidFill>
                <a:latin typeface="Calibri" pitchFamily="34" charset="0"/>
                <a:ea typeface="Calibri" pitchFamily="34" charset="-122"/>
                <a:cs typeface="Calibri" pitchFamily="34" charset="-120"/>
              </a:rPr>
              <a:t>getting information IN — turning experience into a form memory can hold</a:t>
            </a:r>
            <a:endParaRPr lang="en-US" sz="1600" dirty="0"/>
          </a:p>
        </p:txBody>
      </p:sp>
      <p:sp>
        <p:nvSpPr>
          <p:cNvPr id="5" name="Text 3"/>
          <p:cNvSpPr/>
          <p:nvPr/>
        </p:nvSpPr>
        <p:spPr>
          <a:xfrm>
            <a:off x="777240" y="3017520"/>
            <a:ext cx="7680960" cy="548640"/>
          </a:xfrm>
          <a:prstGeom prst="rect">
            <a:avLst/>
          </a:prstGeom>
          <a:noFill/>
          <a:ln/>
        </p:spPr>
        <p:txBody>
          <a:bodyPr wrap="square" rtlCol="0" anchor="ctr"/>
          <a:lstStyle/>
          <a:p>
            <a:pPr indent="0" marL="0">
              <a:buNone/>
            </a:pPr>
            <a:r>
              <a:rPr lang="en-US" sz="1600" b="1" dirty="0">
                <a:solidFill>
                  <a:srgbClr val="E0A33E"/>
                </a:solidFill>
                <a:latin typeface="Calibri" pitchFamily="34" charset="0"/>
                <a:ea typeface="Calibri" pitchFamily="34" charset="-122"/>
                <a:cs typeface="Calibri" pitchFamily="34" charset="-120"/>
              </a:rPr>
              <a:t>STORAGE</a:t>
            </a:r>
            <a:endParaRPr lang="en-US" sz="1600" dirty="0"/>
          </a:p>
          <a:p>
            <a:pPr indent="0" marL="0">
              <a:buNone/>
            </a:pPr>
            <a:r>
              <a:rPr lang="en-US" sz="1400" dirty="0">
                <a:solidFill>
                  <a:srgbClr val="33324A"/>
                </a:solidFill>
                <a:latin typeface="Calibri" pitchFamily="34" charset="0"/>
                <a:ea typeface="Calibri" pitchFamily="34" charset="-122"/>
                <a:cs typeface="Calibri" pitchFamily="34" charset="-120"/>
              </a:rPr>
              <a:t>KEEPING it over time — from a split second to a lifetime</a:t>
            </a:r>
            <a:endParaRPr lang="en-US" sz="1600" dirty="0"/>
          </a:p>
        </p:txBody>
      </p:sp>
      <p:sp>
        <p:nvSpPr>
          <p:cNvPr id="6" name="Text 4"/>
          <p:cNvSpPr/>
          <p:nvPr/>
        </p:nvSpPr>
        <p:spPr>
          <a:xfrm>
            <a:off x="777240" y="3657600"/>
            <a:ext cx="7680960" cy="548640"/>
          </a:xfrm>
          <a:prstGeom prst="rect">
            <a:avLst/>
          </a:prstGeom>
          <a:noFill/>
          <a:ln/>
        </p:spPr>
        <p:txBody>
          <a:bodyPr wrap="square" rtlCol="0" anchor="ctr"/>
          <a:lstStyle/>
          <a:p>
            <a:pPr indent="0" marL="0">
              <a:buNone/>
            </a:pPr>
            <a:r>
              <a:rPr lang="en-US" sz="1600" b="1" dirty="0">
                <a:solidFill>
                  <a:srgbClr val="5B53A6"/>
                </a:solidFill>
                <a:latin typeface="Calibri" pitchFamily="34" charset="0"/>
                <a:ea typeface="Calibri" pitchFamily="34" charset="-122"/>
                <a:cs typeface="Calibri" pitchFamily="34" charset="-120"/>
              </a:rPr>
              <a:t>RETRIEVAL</a:t>
            </a:r>
            <a:endParaRPr lang="en-US" sz="1600" dirty="0"/>
          </a:p>
          <a:p>
            <a:pPr indent="0" marL="0">
              <a:buNone/>
            </a:pPr>
            <a:r>
              <a:rPr lang="en-US" sz="1400" dirty="0">
                <a:solidFill>
                  <a:srgbClr val="33324A"/>
                </a:solidFill>
                <a:latin typeface="Calibri" pitchFamily="34" charset="0"/>
                <a:ea typeface="Calibri" pitchFamily="34" charset="-122"/>
                <a:cs typeface="Calibri" pitchFamily="34" charset="-120"/>
              </a:rPr>
              <a:t>getting it BACK OUT into awareness when you need it</a:t>
            </a:r>
            <a:endParaRPr lang="en-US" sz="1600" dirty="0"/>
          </a:p>
        </p:txBody>
      </p:sp>
      <p:sp>
        <p:nvSpPr>
          <p:cNvPr id="7" name="Text 5"/>
          <p:cNvSpPr/>
          <p:nvPr/>
        </p:nvSpPr>
        <p:spPr>
          <a:xfrm>
            <a:off x="502920" y="4434840"/>
            <a:ext cx="8138160" cy="365760"/>
          </a:xfrm>
          <a:prstGeom prst="rect">
            <a:avLst/>
          </a:prstGeom>
          <a:noFill/>
          <a:ln/>
        </p:spPr>
        <p:txBody>
          <a:bodyPr wrap="square" rtlCol="0" anchor="ctr"/>
          <a:lstStyle/>
          <a:p>
            <a:pPr algn="ctr" indent="0" marL="0">
              <a:buNone/>
            </a:pPr>
            <a:r>
              <a:rPr lang="en-US" sz="1400" b="1" i="1" dirty="0">
                <a:solidFill>
                  <a:srgbClr val="26235C"/>
                </a:solidFill>
                <a:latin typeface="Calibri" pitchFamily="34" charset="0"/>
                <a:ea typeface="Calibri" pitchFamily="34" charset="-122"/>
                <a:cs typeface="Calibri" pitchFamily="34" charset="-120"/>
              </a:rPr>
              <a:t>Forgetting is any one of the three breaking down.</a:t>
            </a:r>
            <a:endParaRPr lang="en-US" sz="1400" dirty="0"/>
          </a:p>
        </p:txBody>
      </p:sp>
      <p:sp>
        <p:nvSpPr>
          <p:cNvPr id="8" name="Text 6"/>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3</a:t>
            </a:r>
            <a:endParaRPr lang="en-US" sz="1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THE ATKINSON-SHIFFRIN MODEL</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Three stores, in sequence</a:t>
            </a:r>
            <a:endParaRPr lang="en-US" sz="3000" dirty="0"/>
          </a:p>
        </p:txBody>
      </p:sp>
      <p:sp>
        <p:nvSpPr>
          <p:cNvPr id="4" name="Shape 2"/>
          <p:cNvSpPr/>
          <p:nvPr/>
        </p:nvSpPr>
        <p:spPr>
          <a:xfrm>
            <a:off x="502920" y="1828800"/>
            <a:ext cx="8138160" cy="786384"/>
          </a:xfrm>
          <a:prstGeom prst="roundRect">
            <a:avLst>
              <a:gd name="adj" fmla="val 10465"/>
            </a:avLst>
          </a:prstGeom>
          <a:solidFill>
            <a:srgbClr val="FFFFFF"/>
          </a:solidFill>
          <a:ln/>
          <a:effectLst>
            <a:outerShdw sx="100000" sy="100000" kx="0" ky="0" algn="bl" rotWithShape="0" blurRad="88900" dist="38100" dir="5400000">
              <a:srgbClr val="000000">
                <a:alpha val="10000"/>
              </a:srgbClr>
            </a:outerShdw>
          </a:effectLst>
        </p:spPr>
      </p:sp>
      <p:sp>
        <p:nvSpPr>
          <p:cNvPr id="5" name="Text 3"/>
          <p:cNvSpPr/>
          <p:nvPr/>
        </p:nvSpPr>
        <p:spPr>
          <a:xfrm>
            <a:off x="731520" y="1975104"/>
            <a:ext cx="7680960" cy="502920"/>
          </a:xfrm>
          <a:prstGeom prst="rect">
            <a:avLst/>
          </a:prstGeom>
          <a:noFill/>
          <a:ln/>
        </p:spPr>
        <p:txBody>
          <a:bodyPr wrap="square" rtlCol="0" anchor="ctr"/>
          <a:lstStyle/>
          <a:p>
            <a:pPr indent="0" marL="0">
              <a:buNone/>
            </a:pPr>
            <a:r>
              <a:rPr lang="en-US" sz="1550" b="1" dirty="0">
                <a:solidFill>
                  <a:srgbClr val="2F8F86"/>
                </a:solidFill>
                <a:latin typeface="Calibri" pitchFamily="34" charset="0"/>
                <a:ea typeface="Calibri" pitchFamily="34" charset="-122"/>
                <a:cs typeface="Calibri" pitchFamily="34" charset="-120"/>
              </a:rPr>
              <a:t>SENSORY MEMORY   </a:t>
            </a:r>
            <a:pPr indent="0" marL="0">
              <a:buNone/>
            </a:pPr>
            <a:r>
              <a:rPr lang="en-US" sz="1400" dirty="0">
                <a:solidFill>
                  <a:srgbClr val="33324A"/>
                </a:solidFill>
                <a:latin typeface="Calibri" pitchFamily="34" charset="0"/>
                <a:ea typeface="Calibri" pitchFamily="34" charset="-122"/>
                <a:cs typeface="Calibri" pitchFamily="34" charset="-120"/>
              </a:rPr>
              <a:t>a split-second echo of raw sensation — iconic (sight), echoic (sound)</a:t>
            </a:r>
            <a:endParaRPr lang="en-US" sz="1550" dirty="0"/>
          </a:p>
        </p:txBody>
      </p:sp>
      <p:sp>
        <p:nvSpPr>
          <p:cNvPr id="6" name="Shape 4"/>
          <p:cNvSpPr/>
          <p:nvPr/>
        </p:nvSpPr>
        <p:spPr>
          <a:xfrm>
            <a:off x="502920" y="2724912"/>
            <a:ext cx="8138160" cy="786384"/>
          </a:xfrm>
          <a:prstGeom prst="roundRect">
            <a:avLst>
              <a:gd name="adj" fmla="val 10465"/>
            </a:avLst>
          </a:prstGeom>
          <a:solidFill>
            <a:srgbClr val="FFFFFF"/>
          </a:solidFill>
          <a:ln/>
          <a:effectLst>
            <a:outerShdw sx="100000" sy="100000" kx="0" ky="0" algn="bl" rotWithShape="0" blurRad="88900" dist="38100" dir="5400000">
              <a:srgbClr val="000000">
                <a:alpha val="10000"/>
              </a:srgbClr>
            </a:outerShdw>
          </a:effectLst>
        </p:spPr>
      </p:sp>
      <p:sp>
        <p:nvSpPr>
          <p:cNvPr id="7" name="Text 5"/>
          <p:cNvSpPr/>
          <p:nvPr/>
        </p:nvSpPr>
        <p:spPr>
          <a:xfrm>
            <a:off x="731520" y="2871216"/>
            <a:ext cx="7680960" cy="502920"/>
          </a:xfrm>
          <a:prstGeom prst="rect">
            <a:avLst/>
          </a:prstGeom>
          <a:noFill/>
          <a:ln/>
        </p:spPr>
        <p:txBody>
          <a:bodyPr wrap="square" rtlCol="0" anchor="ctr"/>
          <a:lstStyle/>
          <a:p>
            <a:pPr indent="0" marL="0">
              <a:buNone/>
            </a:pPr>
            <a:r>
              <a:rPr lang="en-US" sz="1550" b="1" dirty="0">
                <a:solidFill>
                  <a:srgbClr val="E0A33E"/>
                </a:solidFill>
                <a:latin typeface="Calibri" pitchFamily="34" charset="0"/>
                <a:ea typeface="Calibri" pitchFamily="34" charset="-122"/>
                <a:cs typeface="Calibri" pitchFamily="34" charset="-120"/>
              </a:rPr>
              <a:t>SHORT-TERM MEMORY   </a:t>
            </a:r>
            <a:pPr indent="0" marL="0">
              <a:buNone/>
            </a:pPr>
            <a:r>
              <a:rPr lang="en-US" sz="1400" dirty="0">
                <a:solidFill>
                  <a:srgbClr val="33324A"/>
                </a:solidFill>
                <a:latin typeface="Calibri" pitchFamily="34" charset="0"/>
                <a:ea typeface="Calibri" pitchFamily="34" charset="-122"/>
                <a:cs typeface="Calibri" pitchFamily="34" charset="-120"/>
              </a:rPr>
              <a:t>~7±2 items, held ~20–30 seconds without rehearsal</a:t>
            </a:r>
            <a:endParaRPr lang="en-US" sz="1550" dirty="0"/>
          </a:p>
        </p:txBody>
      </p:sp>
      <p:sp>
        <p:nvSpPr>
          <p:cNvPr id="8" name="Shape 6"/>
          <p:cNvSpPr/>
          <p:nvPr/>
        </p:nvSpPr>
        <p:spPr>
          <a:xfrm>
            <a:off x="502920" y="3621024"/>
            <a:ext cx="8138160" cy="786384"/>
          </a:xfrm>
          <a:prstGeom prst="roundRect">
            <a:avLst>
              <a:gd name="adj" fmla="val 10465"/>
            </a:avLst>
          </a:prstGeom>
          <a:solidFill>
            <a:srgbClr val="FFFFFF"/>
          </a:solidFill>
          <a:ln/>
          <a:effectLst>
            <a:outerShdw sx="100000" sy="100000" kx="0" ky="0" algn="bl" rotWithShape="0" blurRad="88900" dist="38100" dir="5400000">
              <a:srgbClr val="000000">
                <a:alpha val="10000"/>
              </a:srgbClr>
            </a:outerShdw>
          </a:effectLst>
        </p:spPr>
      </p:sp>
      <p:sp>
        <p:nvSpPr>
          <p:cNvPr id="9" name="Text 7"/>
          <p:cNvSpPr/>
          <p:nvPr/>
        </p:nvSpPr>
        <p:spPr>
          <a:xfrm>
            <a:off x="731520" y="3767328"/>
            <a:ext cx="7680960" cy="502920"/>
          </a:xfrm>
          <a:prstGeom prst="rect">
            <a:avLst/>
          </a:prstGeom>
          <a:noFill/>
          <a:ln/>
        </p:spPr>
        <p:txBody>
          <a:bodyPr wrap="square" rtlCol="0" anchor="ctr"/>
          <a:lstStyle/>
          <a:p>
            <a:pPr indent="0" marL="0">
              <a:buNone/>
            </a:pPr>
            <a:r>
              <a:rPr lang="en-US" sz="1550" b="1" dirty="0">
                <a:solidFill>
                  <a:srgbClr val="5B53A6"/>
                </a:solidFill>
                <a:latin typeface="Calibri" pitchFamily="34" charset="0"/>
                <a:ea typeface="Calibri" pitchFamily="34" charset="-122"/>
                <a:cs typeface="Calibri" pitchFamily="34" charset="-120"/>
              </a:rPr>
              <a:t>LONG-TERM MEMORY   </a:t>
            </a:r>
            <a:pPr indent="0" marL="0">
              <a:buNone/>
            </a:pPr>
            <a:r>
              <a:rPr lang="en-US" sz="1400" dirty="0">
                <a:solidFill>
                  <a:srgbClr val="33324A"/>
                </a:solidFill>
                <a:latin typeface="Calibri" pitchFamily="34" charset="0"/>
                <a:ea typeface="Calibri" pitchFamily="34" charset="-122"/>
                <a:cs typeface="Calibri" pitchFamily="34" charset="-120"/>
              </a:rPr>
              <a:t>vast, relatively permanent — effectively unlimited</a:t>
            </a:r>
            <a:endParaRPr lang="en-US" sz="1550" dirty="0"/>
          </a:p>
        </p:txBody>
      </p:sp>
      <p:sp>
        <p:nvSpPr>
          <p:cNvPr id="10" name="Text 8"/>
          <p:cNvSpPr/>
          <p:nvPr/>
        </p:nvSpPr>
        <p:spPr>
          <a:xfrm>
            <a:off x="502920" y="4526280"/>
            <a:ext cx="8138160" cy="320040"/>
          </a:xfrm>
          <a:prstGeom prst="rect">
            <a:avLst/>
          </a:prstGeom>
          <a:noFill/>
          <a:ln/>
        </p:spPr>
        <p:txBody>
          <a:bodyPr wrap="square" rtlCol="0" anchor="ctr"/>
          <a:lstStyle/>
          <a:p>
            <a:pPr algn="ctr" indent="0" marL="0">
              <a:buNone/>
            </a:pPr>
            <a:r>
              <a:rPr lang="en-US" sz="1350" i="1" dirty="0">
                <a:solidFill>
                  <a:srgbClr val="6B6A86"/>
                </a:solidFill>
                <a:latin typeface="Calibri" pitchFamily="34" charset="0"/>
                <a:ea typeface="Calibri" pitchFamily="34" charset="-122"/>
                <a:cs typeface="Calibri" pitchFamily="34" charset="-120"/>
              </a:rPr>
              <a:t>Attention moves sensory → short-term; rehearsal moves short-term → long-term.</a:t>
            </a:r>
            <a:endParaRPr lang="en-US" sz="1350" dirty="0"/>
          </a:p>
        </p:txBody>
      </p:sp>
      <p:sp>
        <p:nvSpPr>
          <p:cNvPr id="11" name="Text 9"/>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4</a:t>
            </a:r>
            <a:endParaRPr lang="en-US" sz="1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26235C"/>
        </a:solidFill>
      </p:bgPr>
    </p:bg>
    <p:spTree>
      <p:nvGrpSpPr>
        <p:cNvPr id="1" name=""/>
        <p:cNvGrpSpPr/>
        <p:nvPr/>
      </p:nvGrpSpPr>
      <p:grpSpPr>
        <a:xfrm>
          <a:off x="0" y="0"/>
          <a:ext cx="0" cy="0"/>
          <a:chOff x="0" y="0"/>
          <a:chExt cx="0" cy="0"/>
        </a:xfrm>
      </p:grpSpPr>
      <p:sp>
        <p:nvSpPr>
          <p:cNvPr id="2" name="Text 0"/>
          <p:cNvSpPr/>
          <p:nvPr/>
        </p:nvSpPr>
        <p:spPr>
          <a:xfrm>
            <a:off x="548640" y="640080"/>
            <a:ext cx="8046720" cy="365760"/>
          </a:xfrm>
          <a:prstGeom prst="rect">
            <a:avLst/>
          </a:prstGeom>
          <a:noFill/>
          <a:ln/>
        </p:spPr>
        <p:txBody>
          <a:bodyPr wrap="square" rtlCol="0" anchor="ctr"/>
          <a:lstStyle/>
          <a:p>
            <a:pPr indent="0" marL="0">
              <a:buNone/>
            </a:pPr>
            <a:r>
              <a:rPr lang="en-US" sz="1400" b="1" spc="200" kern="0" dirty="0">
                <a:solidFill>
                  <a:srgbClr val="CFCBEC"/>
                </a:solidFill>
                <a:latin typeface="Calibri" pitchFamily="34" charset="0"/>
                <a:ea typeface="Calibri" pitchFamily="34" charset="-122"/>
                <a:cs typeface="Calibri" pitchFamily="34" charset="-120"/>
              </a:rPr>
              <a:t>THE 'MAGIC NUMBER'  ·  SHORT-TERM CAPACITY</a:t>
            </a:r>
            <a:endParaRPr lang="en-US" sz="1400" dirty="0"/>
          </a:p>
        </p:txBody>
      </p:sp>
      <p:sp>
        <p:nvSpPr>
          <p:cNvPr id="3" name="Text 1"/>
          <p:cNvSpPr/>
          <p:nvPr/>
        </p:nvSpPr>
        <p:spPr>
          <a:xfrm>
            <a:off x="548640" y="1371600"/>
            <a:ext cx="8046720" cy="1554480"/>
          </a:xfrm>
          <a:prstGeom prst="rect">
            <a:avLst/>
          </a:prstGeom>
          <a:noFill/>
          <a:ln/>
        </p:spPr>
        <p:txBody>
          <a:bodyPr wrap="square" rtlCol="0" anchor="ctr"/>
          <a:lstStyle/>
          <a:p>
            <a:pPr algn="ctr" indent="0" marL="0">
              <a:buNone/>
            </a:pPr>
            <a:r>
              <a:rPr lang="en-US" sz="12000" b="1" dirty="0">
                <a:solidFill>
                  <a:srgbClr val="E0A33E"/>
                </a:solidFill>
                <a:latin typeface="Cambria" pitchFamily="34" charset="0"/>
                <a:ea typeface="Cambria" pitchFamily="34" charset="-122"/>
                <a:cs typeface="Cambria" pitchFamily="34" charset="-120"/>
              </a:rPr>
              <a:t>7 ± 2</a:t>
            </a:r>
            <a:endParaRPr lang="en-US" sz="12000" dirty="0"/>
          </a:p>
        </p:txBody>
      </p:sp>
      <p:sp>
        <p:nvSpPr>
          <p:cNvPr id="4" name="Text 2"/>
          <p:cNvSpPr/>
          <p:nvPr/>
        </p:nvSpPr>
        <p:spPr>
          <a:xfrm>
            <a:off x="548640" y="3200400"/>
            <a:ext cx="8046720" cy="457200"/>
          </a:xfrm>
          <a:prstGeom prst="rect">
            <a:avLst/>
          </a:prstGeom>
          <a:noFill/>
          <a:ln/>
        </p:spPr>
        <p:txBody>
          <a:bodyPr wrap="square" rtlCol="0" anchor="ctr"/>
          <a:lstStyle/>
          <a:p>
            <a:pPr algn="ctr" indent="0" marL="0">
              <a:buNone/>
            </a:pPr>
            <a:r>
              <a:rPr lang="en-US" sz="1900" dirty="0">
                <a:solidFill>
                  <a:srgbClr val="FFFFFF"/>
                </a:solidFill>
                <a:latin typeface="Calibri" pitchFamily="34" charset="0"/>
                <a:ea typeface="Calibri" pitchFamily="34" charset="-122"/>
                <a:cs typeface="Calibri" pitchFamily="34" charset="-120"/>
              </a:rPr>
              <a:t>Short-term memory holds about seven items — and only for ~20–30 seconds without rehearsal.</a:t>
            </a:r>
            <a:endParaRPr lang="en-US" sz="1900" dirty="0"/>
          </a:p>
        </p:txBody>
      </p:sp>
      <p:sp>
        <p:nvSpPr>
          <p:cNvPr id="5" name="Text 3"/>
          <p:cNvSpPr/>
          <p:nvPr/>
        </p:nvSpPr>
        <p:spPr>
          <a:xfrm>
            <a:off x="548640" y="3749040"/>
            <a:ext cx="8046720" cy="365760"/>
          </a:xfrm>
          <a:prstGeom prst="rect">
            <a:avLst/>
          </a:prstGeom>
          <a:noFill/>
          <a:ln/>
        </p:spPr>
        <p:txBody>
          <a:bodyPr wrap="square" rtlCol="0" anchor="ctr"/>
          <a:lstStyle/>
          <a:p>
            <a:pPr algn="ctr" indent="0" marL="0">
              <a:buNone/>
            </a:pPr>
            <a:r>
              <a:rPr lang="en-US" sz="1400" i="1" dirty="0">
                <a:solidFill>
                  <a:srgbClr val="CFCBEC"/>
                </a:solidFill>
                <a:latin typeface="Calibri" pitchFamily="34" charset="0"/>
                <a:ea typeface="Calibri" pitchFamily="34" charset="-122"/>
                <a:cs typeface="Calibri" pitchFamily="34" charset="-120"/>
              </a:rPr>
              <a:t>George Miller, 1956. Long-term memory, by contrast, is effectively unlimited.</a:t>
            </a:r>
            <a:endParaRPr lang="en-US" sz="1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AN UPGRADE TO 'SHORT-TERM'</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Short-term holds.  Working memory works.</a:t>
            </a:r>
            <a:endParaRPr lang="en-US" sz="3000" dirty="0"/>
          </a:p>
        </p:txBody>
      </p:sp>
      <p:sp>
        <p:nvSpPr>
          <p:cNvPr id="4" name="Shape 2"/>
          <p:cNvSpPr/>
          <p:nvPr/>
        </p:nvSpPr>
        <p:spPr>
          <a:xfrm>
            <a:off x="502920" y="1783080"/>
            <a:ext cx="3931920" cy="2468880"/>
          </a:xfrm>
          <a:prstGeom prst="roundRect">
            <a:avLst>
              <a:gd name="adj" fmla="val 3333"/>
            </a:avLst>
          </a:prstGeom>
          <a:solidFill>
            <a:srgbClr val="FFFFFF"/>
          </a:solidFill>
          <a:ln/>
          <a:effectLst>
            <a:outerShdw sx="100000" sy="100000" kx="0" ky="0" algn="bl" rotWithShape="0" blurRad="88900" dist="38100" dir="5400000">
              <a:srgbClr val="000000">
                <a:alpha val="10000"/>
              </a:srgbClr>
            </a:outerShdw>
          </a:effectLst>
        </p:spPr>
      </p:sp>
      <p:sp>
        <p:nvSpPr>
          <p:cNvPr id="5" name="Shape 3"/>
          <p:cNvSpPr/>
          <p:nvPr/>
        </p:nvSpPr>
        <p:spPr>
          <a:xfrm>
            <a:off x="4709160" y="1783080"/>
            <a:ext cx="3931920" cy="2468880"/>
          </a:xfrm>
          <a:prstGeom prst="roundRect">
            <a:avLst>
              <a:gd name="adj" fmla="val 3333"/>
            </a:avLst>
          </a:prstGeom>
          <a:solidFill>
            <a:srgbClr val="FFFFFF"/>
          </a:solidFill>
          <a:ln/>
          <a:effectLst>
            <a:outerShdw sx="100000" sy="100000" kx="0" ky="0" algn="bl" rotWithShape="0" blurRad="88900" dist="38100" dir="5400000">
              <a:srgbClr val="000000">
                <a:alpha val="10000"/>
              </a:srgbClr>
            </a:outerShdw>
          </a:effectLst>
        </p:spPr>
      </p:sp>
      <p:sp>
        <p:nvSpPr>
          <p:cNvPr id="6" name="Text 4"/>
          <p:cNvSpPr/>
          <p:nvPr/>
        </p:nvSpPr>
        <p:spPr>
          <a:xfrm>
            <a:off x="731520" y="2011680"/>
            <a:ext cx="3474720" cy="2194560"/>
          </a:xfrm>
          <a:prstGeom prst="rect">
            <a:avLst/>
          </a:prstGeom>
          <a:noFill/>
          <a:ln/>
        </p:spPr>
        <p:txBody>
          <a:bodyPr wrap="square" rtlCol="0" anchor="t"/>
          <a:lstStyle/>
          <a:p>
            <a:pPr indent="0" marL="0">
              <a:buNone/>
            </a:pPr>
            <a:r>
              <a:rPr lang="en-US" sz="1600" b="1" dirty="0">
                <a:solidFill>
                  <a:srgbClr val="5B53A6"/>
                </a:solidFill>
                <a:latin typeface="Calibri" pitchFamily="34" charset="0"/>
                <a:ea typeface="Calibri" pitchFamily="34" charset="-122"/>
                <a:cs typeface="Calibri" pitchFamily="34" charset="-120"/>
              </a:rPr>
              <a:t>SHORT-TERM MEMORY
</a:t>
            </a:r>
            <a:endParaRPr lang="en-US" sz="1600" dirty="0"/>
          </a:p>
          <a:p>
            <a:pPr indent="0" marL="0">
              <a:buNone/>
            </a:pPr>
            <a:r>
              <a:rPr lang="en-US" sz="1300" i="1" dirty="0">
                <a:solidFill>
                  <a:srgbClr val="6B6A86"/>
                </a:solidFill>
                <a:latin typeface="Calibri" pitchFamily="34" charset="0"/>
                <a:ea typeface="Calibri" pitchFamily="34" charset="-122"/>
                <a:cs typeface="Calibri" pitchFamily="34" charset="-120"/>
              </a:rPr>
              <a:t>passive holding
</a:t>
            </a:r>
            <a:endParaRPr lang="en-US" sz="1600" dirty="0"/>
          </a:p>
          <a:p>
            <a:pPr indent="0" marL="0">
              <a:buNone/>
            </a:pPr>
            <a:r>
              <a:rPr lang="en-US" sz="1500" dirty="0">
                <a:solidFill>
                  <a:srgbClr val="33324A"/>
                </a:solidFill>
                <a:latin typeface="Calibri" pitchFamily="34" charset="0"/>
                <a:ea typeface="Calibri" pitchFamily="34" charset="-122"/>
                <a:cs typeface="Calibri" pitchFamily="34" charset="-120"/>
              </a:rPr>
              <a:t>Repeating a phone number until you dial it.</a:t>
            </a:r>
            <a:endParaRPr lang="en-US" sz="1600" dirty="0"/>
          </a:p>
        </p:txBody>
      </p:sp>
      <p:sp>
        <p:nvSpPr>
          <p:cNvPr id="7" name="Text 5"/>
          <p:cNvSpPr/>
          <p:nvPr/>
        </p:nvSpPr>
        <p:spPr>
          <a:xfrm>
            <a:off x="4937760" y="2011680"/>
            <a:ext cx="3474720" cy="2194560"/>
          </a:xfrm>
          <a:prstGeom prst="rect">
            <a:avLst/>
          </a:prstGeom>
          <a:noFill/>
          <a:ln/>
        </p:spPr>
        <p:txBody>
          <a:bodyPr wrap="square" rtlCol="0" anchor="t"/>
          <a:lstStyle/>
          <a:p>
            <a:pPr indent="0" marL="0">
              <a:buNone/>
            </a:pPr>
            <a:r>
              <a:rPr lang="en-US" sz="1600" b="1" dirty="0">
                <a:solidFill>
                  <a:srgbClr val="2F8F86"/>
                </a:solidFill>
                <a:latin typeface="Calibri" pitchFamily="34" charset="0"/>
                <a:ea typeface="Calibri" pitchFamily="34" charset="-122"/>
                <a:cs typeface="Calibri" pitchFamily="34" charset="-120"/>
              </a:rPr>
              <a:t>WORKING MEMORY
</a:t>
            </a:r>
            <a:endParaRPr lang="en-US" sz="1600" dirty="0"/>
          </a:p>
          <a:p>
            <a:pPr indent="0" marL="0">
              <a:buNone/>
            </a:pPr>
            <a:r>
              <a:rPr lang="en-US" sz="1300" i="1" dirty="0">
                <a:solidFill>
                  <a:srgbClr val="6B6A86"/>
                </a:solidFill>
                <a:latin typeface="Calibri" pitchFamily="34" charset="0"/>
                <a:ea typeface="Calibri" pitchFamily="34" charset="-122"/>
                <a:cs typeface="Calibri" pitchFamily="34" charset="-120"/>
              </a:rPr>
              <a:t>active manipulation (Baddeley)
</a:t>
            </a:r>
            <a:endParaRPr lang="en-US" sz="1600" dirty="0"/>
          </a:p>
          <a:p>
            <a:pPr indent="0" marL="0">
              <a:buNone/>
            </a:pPr>
            <a:r>
              <a:rPr lang="en-US" sz="1500" dirty="0">
                <a:solidFill>
                  <a:srgbClr val="33324A"/>
                </a:solidFill>
                <a:latin typeface="Calibri" pitchFamily="34" charset="0"/>
                <a:ea typeface="Calibri" pitchFamily="34" charset="-122"/>
                <a:cs typeface="Calibri" pitchFamily="34" charset="-120"/>
              </a:rPr>
              <a:t>Mentally adding a 20% tip to a $40 bill — holding the number AND operating on it.</a:t>
            </a:r>
            <a:endParaRPr lang="en-US" sz="1600" dirty="0"/>
          </a:p>
        </p:txBody>
      </p:sp>
      <p:sp>
        <p:nvSpPr>
          <p:cNvPr id="8" name="Text 6"/>
          <p:cNvSpPr/>
          <p:nvPr/>
        </p:nvSpPr>
        <p:spPr>
          <a:xfrm>
            <a:off x="502920" y="4434840"/>
            <a:ext cx="8138160" cy="365760"/>
          </a:xfrm>
          <a:prstGeom prst="rect">
            <a:avLst/>
          </a:prstGeom>
          <a:noFill/>
          <a:ln/>
        </p:spPr>
        <p:txBody>
          <a:bodyPr wrap="square" rtlCol="0" anchor="ctr"/>
          <a:lstStyle/>
          <a:p>
            <a:pPr algn="ctr" indent="0" marL="0">
              <a:buNone/>
            </a:pPr>
            <a:r>
              <a:rPr lang="en-US" sz="1350" i="1" dirty="0">
                <a:solidFill>
                  <a:srgbClr val="6B6A86"/>
                </a:solidFill>
                <a:latin typeface="Calibri" pitchFamily="34" charset="0"/>
                <a:ea typeface="Calibri" pitchFamily="34" charset="-122"/>
                <a:cs typeface="Calibri" pitchFamily="34" charset="-120"/>
              </a:rPr>
              <a:t>A 'central executive' directs attention — working memory does something WITH the information.</a:t>
            </a:r>
            <a:endParaRPr lang="en-US" sz="1350" dirty="0"/>
          </a:p>
        </p:txBody>
      </p:sp>
      <p:sp>
        <p:nvSpPr>
          <p:cNvPr id="9" name="Text 7"/>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6</a:t>
            </a:r>
            <a:endParaRPr lang="en-US" sz="1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HOW INFORMATION GETS IN  ·  DEPTH MATTERS</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Shallow vs deep — and three boosters</a:t>
            </a:r>
            <a:endParaRPr lang="en-US" sz="3000" dirty="0"/>
          </a:p>
        </p:txBody>
      </p:sp>
      <p:sp>
        <p:nvSpPr>
          <p:cNvPr id="4" name="Text 2"/>
          <p:cNvSpPr/>
          <p:nvPr/>
        </p:nvSpPr>
        <p:spPr>
          <a:xfrm>
            <a:off x="777240" y="1783080"/>
            <a:ext cx="7680960" cy="914400"/>
          </a:xfrm>
          <a:prstGeom prst="rect">
            <a:avLst/>
          </a:prstGeom>
          <a:noFill/>
          <a:ln/>
        </p:spPr>
        <p:txBody>
          <a:bodyPr wrap="square" rtlCol="0" anchor="ctr"/>
          <a:lstStyle/>
          <a:p>
            <a:pPr indent="0" marL="0">
              <a:buNone/>
            </a:pPr>
            <a:r>
              <a:rPr lang="en-US" sz="1500" b="1" dirty="0">
                <a:solidFill>
                  <a:srgbClr val="6B6A86"/>
                </a:solidFill>
                <a:latin typeface="Calibri" pitchFamily="34" charset="0"/>
                <a:ea typeface="Calibri" pitchFamily="34" charset="-122"/>
                <a:cs typeface="Calibri" pitchFamily="34" charset="-120"/>
              </a:rPr>
              <a:t>SHALLOW  </a:t>
            </a:r>
            <a:pPr indent="0" marL="0">
              <a:buNone/>
            </a:pPr>
            <a:r>
              <a:rPr lang="en-US" sz="1400" dirty="0">
                <a:solidFill>
                  <a:srgbClr val="33324A"/>
                </a:solidFill>
                <a:latin typeface="Calibri" pitchFamily="34" charset="0"/>
                <a:ea typeface="Calibri" pitchFamily="34" charset="-122"/>
                <a:cs typeface="Calibri" pitchFamily="34" charset="-120"/>
              </a:rPr>
              <a:t>surface — how a word looks or sounds  </a:t>
            </a:r>
            <a:pPr indent="0" marL="0">
              <a:buNone/>
            </a:pPr>
            <a:r>
              <a:rPr lang="en-US" sz="1400" i="1" dirty="0">
                <a:solidFill>
                  <a:srgbClr val="6B6A86"/>
                </a:solidFill>
                <a:latin typeface="Calibri" pitchFamily="34" charset="0"/>
                <a:ea typeface="Calibri" pitchFamily="34" charset="-122"/>
                <a:cs typeface="Calibri" pitchFamily="34" charset="-120"/>
              </a:rPr>
              <a:t>→  weak
</a:t>
            </a:r>
            <a:endParaRPr lang="en-US" sz="1500" dirty="0"/>
          </a:p>
          <a:p>
            <a:pPr indent="0" marL="0">
              <a:buNone/>
            </a:pPr>
            <a:r>
              <a:rPr lang="en-US" sz="1500" b="1" dirty="0">
                <a:solidFill>
                  <a:srgbClr val="2F8F86"/>
                </a:solidFill>
                <a:latin typeface="Calibri" pitchFamily="34" charset="0"/>
                <a:ea typeface="Calibri" pitchFamily="34" charset="-122"/>
                <a:cs typeface="Calibri" pitchFamily="34" charset="-120"/>
              </a:rPr>
              <a:t>DEEP / SEMANTIC  </a:t>
            </a:r>
            <a:pPr indent="0" marL="0">
              <a:buNone/>
            </a:pPr>
            <a:r>
              <a:rPr lang="en-US" sz="1400" dirty="0">
                <a:solidFill>
                  <a:srgbClr val="33324A"/>
                </a:solidFill>
                <a:latin typeface="Calibri" pitchFamily="34" charset="0"/>
                <a:ea typeface="Calibri" pitchFamily="34" charset="-122"/>
                <a:cs typeface="Calibri" pitchFamily="34" charset="-120"/>
              </a:rPr>
              <a:t>meaning  </a:t>
            </a:r>
            <a:pPr indent="0" marL="0">
              <a:buNone/>
            </a:pPr>
            <a:r>
              <a:rPr lang="en-US" sz="1400" i="1" dirty="0">
                <a:solidFill>
                  <a:srgbClr val="2F8F86"/>
                </a:solidFill>
                <a:latin typeface="Calibri" pitchFamily="34" charset="0"/>
                <a:ea typeface="Calibri" pitchFamily="34" charset="-122"/>
                <a:cs typeface="Calibri" pitchFamily="34" charset="-120"/>
              </a:rPr>
              <a:t>→  remembered far better</a:t>
            </a:r>
            <a:endParaRPr lang="en-US" sz="1500" dirty="0"/>
          </a:p>
        </p:txBody>
      </p:sp>
      <p:sp>
        <p:nvSpPr>
          <p:cNvPr id="5" name="Shape 3"/>
          <p:cNvSpPr/>
          <p:nvPr/>
        </p:nvSpPr>
        <p:spPr>
          <a:xfrm>
            <a:off x="502920" y="2788920"/>
            <a:ext cx="8138160" cy="566928"/>
          </a:xfrm>
          <a:prstGeom prst="roundRect">
            <a:avLst>
              <a:gd name="adj" fmla="val 14516"/>
            </a:avLst>
          </a:prstGeom>
          <a:solidFill>
            <a:srgbClr val="FFFFFF"/>
          </a:solidFill>
          <a:ln/>
          <a:effectLst>
            <a:outerShdw sx="100000" sy="100000" kx="0" ky="0" algn="bl" rotWithShape="0" blurRad="88900" dist="38100" dir="5400000">
              <a:srgbClr val="000000">
                <a:alpha val="10000"/>
              </a:srgbClr>
            </a:outerShdw>
          </a:effectLst>
        </p:spPr>
      </p:sp>
      <p:sp>
        <p:nvSpPr>
          <p:cNvPr id="6" name="Text 4"/>
          <p:cNvSpPr/>
          <p:nvPr/>
        </p:nvSpPr>
        <p:spPr>
          <a:xfrm>
            <a:off x="731520" y="2862072"/>
            <a:ext cx="7680960" cy="411480"/>
          </a:xfrm>
          <a:prstGeom prst="rect">
            <a:avLst/>
          </a:prstGeom>
          <a:noFill/>
          <a:ln/>
        </p:spPr>
        <p:txBody>
          <a:bodyPr wrap="square" rtlCol="0" anchor="ctr"/>
          <a:lstStyle/>
          <a:p>
            <a:pPr indent="0" marL="0">
              <a:buNone/>
            </a:pPr>
            <a:r>
              <a:rPr lang="en-US" sz="1400" b="1" dirty="0">
                <a:solidFill>
                  <a:srgbClr val="E0A33E"/>
                </a:solidFill>
                <a:latin typeface="Calibri" pitchFamily="34" charset="0"/>
                <a:ea typeface="Calibri" pitchFamily="34" charset="-122"/>
                <a:cs typeface="Calibri" pitchFamily="34" charset="-120"/>
              </a:rPr>
              <a:t>ELABORATIVE REHEARSAL   </a:t>
            </a:r>
            <a:pPr indent="0" marL="0">
              <a:buNone/>
            </a:pPr>
            <a:r>
              <a:rPr lang="en-US" sz="1350" dirty="0">
                <a:solidFill>
                  <a:srgbClr val="33324A"/>
                </a:solidFill>
                <a:latin typeface="Calibri" pitchFamily="34" charset="0"/>
                <a:ea typeface="Calibri" pitchFamily="34" charset="-122"/>
                <a:cs typeface="Calibri" pitchFamily="34" charset="-120"/>
              </a:rPr>
              <a:t>connect new material to what you already know</a:t>
            </a:r>
            <a:endParaRPr lang="en-US" sz="1400" dirty="0"/>
          </a:p>
        </p:txBody>
      </p:sp>
      <p:sp>
        <p:nvSpPr>
          <p:cNvPr id="7" name="Shape 5"/>
          <p:cNvSpPr/>
          <p:nvPr/>
        </p:nvSpPr>
        <p:spPr>
          <a:xfrm>
            <a:off x="502920" y="3429000"/>
            <a:ext cx="8138160" cy="566928"/>
          </a:xfrm>
          <a:prstGeom prst="roundRect">
            <a:avLst>
              <a:gd name="adj" fmla="val 14516"/>
            </a:avLst>
          </a:prstGeom>
          <a:solidFill>
            <a:srgbClr val="FFFFFF"/>
          </a:solidFill>
          <a:ln/>
          <a:effectLst>
            <a:outerShdw sx="100000" sy="100000" kx="0" ky="0" algn="bl" rotWithShape="0" blurRad="88900" dist="38100" dir="5400000">
              <a:srgbClr val="000000">
                <a:alpha val="10000"/>
              </a:srgbClr>
            </a:outerShdw>
          </a:effectLst>
        </p:spPr>
      </p:sp>
      <p:sp>
        <p:nvSpPr>
          <p:cNvPr id="8" name="Text 6"/>
          <p:cNvSpPr/>
          <p:nvPr/>
        </p:nvSpPr>
        <p:spPr>
          <a:xfrm>
            <a:off x="731520" y="3502152"/>
            <a:ext cx="7680960" cy="411480"/>
          </a:xfrm>
          <a:prstGeom prst="rect">
            <a:avLst/>
          </a:prstGeom>
          <a:noFill/>
          <a:ln/>
        </p:spPr>
        <p:txBody>
          <a:bodyPr wrap="square" rtlCol="0" anchor="ctr"/>
          <a:lstStyle/>
          <a:p>
            <a:pPr indent="0" marL="0">
              <a:buNone/>
            </a:pPr>
            <a:r>
              <a:rPr lang="en-US" sz="1400" b="1" dirty="0">
                <a:solidFill>
                  <a:srgbClr val="5B53A6"/>
                </a:solidFill>
                <a:latin typeface="Calibri" pitchFamily="34" charset="0"/>
                <a:ea typeface="Calibri" pitchFamily="34" charset="-122"/>
                <a:cs typeface="Calibri" pitchFamily="34" charset="-120"/>
              </a:rPr>
              <a:t>CHUNKING   </a:t>
            </a:r>
            <a:pPr indent="0" marL="0">
              <a:buNone/>
            </a:pPr>
            <a:r>
              <a:rPr lang="en-US" sz="1350" dirty="0">
                <a:solidFill>
                  <a:srgbClr val="33324A"/>
                </a:solidFill>
                <a:latin typeface="Calibri" pitchFamily="34" charset="0"/>
                <a:ea typeface="Calibri" pitchFamily="34" charset="-122"/>
                <a:cs typeface="Calibri" pitchFamily="34" charset="-120"/>
              </a:rPr>
              <a:t>FBICIANASA → FBI · CIA · NASA (10 items → 3)</a:t>
            </a:r>
            <a:endParaRPr lang="en-US" sz="1400" dirty="0"/>
          </a:p>
        </p:txBody>
      </p:sp>
      <p:sp>
        <p:nvSpPr>
          <p:cNvPr id="9" name="Shape 7"/>
          <p:cNvSpPr/>
          <p:nvPr/>
        </p:nvSpPr>
        <p:spPr>
          <a:xfrm>
            <a:off x="502920" y="4069080"/>
            <a:ext cx="8138160" cy="566928"/>
          </a:xfrm>
          <a:prstGeom prst="roundRect">
            <a:avLst>
              <a:gd name="adj" fmla="val 14516"/>
            </a:avLst>
          </a:prstGeom>
          <a:solidFill>
            <a:srgbClr val="FFFFFF"/>
          </a:solidFill>
          <a:ln/>
          <a:effectLst>
            <a:outerShdw sx="100000" sy="100000" kx="0" ky="0" algn="bl" rotWithShape="0" blurRad="88900" dist="38100" dir="5400000">
              <a:srgbClr val="000000">
                <a:alpha val="10000"/>
              </a:srgbClr>
            </a:outerShdw>
          </a:effectLst>
        </p:spPr>
      </p:sp>
      <p:sp>
        <p:nvSpPr>
          <p:cNvPr id="10" name="Text 8"/>
          <p:cNvSpPr/>
          <p:nvPr/>
        </p:nvSpPr>
        <p:spPr>
          <a:xfrm>
            <a:off x="731520" y="4142232"/>
            <a:ext cx="7680960" cy="411480"/>
          </a:xfrm>
          <a:prstGeom prst="rect">
            <a:avLst/>
          </a:prstGeom>
          <a:noFill/>
          <a:ln/>
        </p:spPr>
        <p:txBody>
          <a:bodyPr wrap="square" rtlCol="0" anchor="ctr"/>
          <a:lstStyle/>
          <a:p>
            <a:pPr indent="0" marL="0">
              <a:buNone/>
            </a:pPr>
            <a:r>
              <a:rPr lang="en-US" sz="1400" b="1" dirty="0">
                <a:solidFill>
                  <a:srgbClr val="2F8F86"/>
                </a:solidFill>
                <a:latin typeface="Calibri" pitchFamily="34" charset="0"/>
                <a:ea typeface="Calibri" pitchFamily="34" charset="-122"/>
                <a:cs typeface="Calibri" pitchFamily="34" charset="-120"/>
              </a:rPr>
              <a:t>SPACING EFFECT   </a:t>
            </a:r>
            <a:pPr indent="0" marL="0">
              <a:buNone/>
            </a:pPr>
            <a:r>
              <a:rPr lang="en-US" sz="1350" dirty="0">
                <a:solidFill>
                  <a:srgbClr val="33324A"/>
                </a:solidFill>
                <a:latin typeface="Calibri" pitchFamily="34" charset="0"/>
                <a:ea typeface="Calibri" pitchFamily="34" charset="-122"/>
                <a:cs typeface="Calibri" pitchFamily="34" charset="-120"/>
              </a:rPr>
              <a:t>study spread over days beats one crammed block</a:t>
            </a:r>
            <a:endParaRPr lang="en-US" sz="1400" dirty="0"/>
          </a:p>
        </p:txBody>
      </p:sp>
      <p:sp>
        <p:nvSpPr>
          <p:cNvPr id="11" name="Text 9"/>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7</a:t>
            </a:r>
            <a:endParaRPr lang="en-US" sz="1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LONG-TERM MEMORY ISN'T ONE THING</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Explicit (knowing THAT) vs implicit (knowing HOW)</a:t>
            </a:r>
            <a:endParaRPr lang="en-US" sz="3000" dirty="0"/>
          </a:p>
        </p:txBody>
      </p:sp>
      <p:sp>
        <p:nvSpPr>
          <p:cNvPr id="4" name="Shape 2"/>
          <p:cNvSpPr/>
          <p:nvPr/>
        </p:nvSpPr>
        <p:spPr>
          <a:xfrm>
            <a:off x="502920" y="1828800"/>
            <a:ext cx="4069080" cy="1078992"/>
          </a:xfrm>
          <a:prstGeom prst="roundRect">
            <a:avLst>
              <a:gd name="adj" fmla="val 7627"/>
            </a:avLst>
          </a:prstGeom>
          <a:solidFill>
            <a:srgbClr val="FFFFFF"/>
          </a:solidFill>
          <a:ln/>
          <a:effectLst>
            <a:outerShdw sx="100000" sy="100000" kx="0" ky="0" algn="bl" rotWithShape="0" blurRad="88900" dist="38100" dir="5400000">
              <a:srgbClr val="000000">
                <a:alpha val="10000"/>
              </a:srgbClr>
            </a:outerShdw>
          </a:effectLst>
        </p:spPr>
      </p:sp>
      <p:sp>
        <p:nvSpPr>
          <p:cNvPr id="5" name="Text 3"/>
          <p:cNvSpPr/>
          <p:nvPr/>
        </p:nvSpPr>
        <p:spPr>
          <a:xfrm>
            <a:off x="685800" y="1956816"/>
            <a:ext cx="3703320" cy="822960"/>
          </a:xfrm>
          <a:prstGeom prst="rect">
            <a:avLst/>
          </a:prstGeom>
          <a:noFill/>
          <a:ln/>
        </p:spPr>
        <p:txBody>
          <a:bodyPr wrap="square" rtlCol="0" anchor="ctr"/>
          <a:lstStyle/>
          <a:p>
            <a:pPr indent="0" marL="0">
              <a:buNone/>
            </a:pPr>
            <a:r>
              <a:rPr lang="en-US" sz="1500" b="1" dirty="0">
                <a:solidFill>
                  <a:srgbClr val="E0A33E"/>
                </a:solidFill>
                <a:latin typeface="Calibri" pitchFamily="34" charset="0"/>
                <a:ea typeface="Calibri" pitchFamily="34" charset="-122"/>
                <a:cs typeface="Calibri" pitchFamily="34" charset="-120"/>
              </a:rPr>
              <a:t>EPISODIC  </a:t>
            </a:r>
            <a:pPr indent="0" marL="0">
              <a:buNone/>
            </a:pPr>
            <a:r>
              <a:rPr lang="en-US" sz="1150" dirty="0">
                <a:solidFill>
                  <a:srgbClr val="6B6A86"/>
                </a:solidFill>
                <a:latin typeface="Calibri" pitchFamily="34" charset="0"/>
                <a:ea typeface="Calibri" pitchFamily="34" charset="-122"/>
                <a:cs typeface="Calibri" pitchFamily="34" charset="-120"/>
              </a:rPr>
              <a:t>(EXPLICIT)
</a:t>
            </a:r>
            <a:endParaRPr lang="en-US" sz="1500" dirty="0"/>
          </a:p>
          <a:p>
            <a:pPr indent="0" marL="0">
              <a:buNone/>
            </a:pPr>
            <a:r>
              <a:rPr lang="en-US" sz="1300" dirty="0">
                <a:solidFill>
                  <a:srgbClr val="44435C"/>
                </a:solidFill>
                <a:latin typeface="Calibri" pitchFamily="34" charset="0"/>
                <a:ea typeface="Calibri" pitchFamily="34" charset="-122"/>
                <a:cs typeface="Calibri" pitchFamily="34" charset="-120"/>
              </a:rPr>
              <a:t>personal events — your 'diary'</a:t>
            </a:r>
            <a:endParaRPr lang="en-US" sz="1500" dirty="0"/>
          </a:p>
        </p:txBody>
      </p:sp>
      <p:sp>
        <p:nvSpPr>
          <p:cNvPr id="6" name="Shape 4"/>
          <p:cNvSpPr/>
          <p:nvPr/>
        </p:nvSpPr>
        <p:spPr>
          <a:xfrm>
            <a:off x="4636008" y="1828800"/>
            <a:ext cx="4069080" cy="1078992"/>
          </a:xfrm>
          <a:prstGeom prst="roundRect">
            <a:avLst>
              <a:gd name="adj" fmla="val 7627"/>
            </a:avLst>
          </a:prstGeom>
          <a:solidFill>
            <a:srgbClr val="FFFFFF"/>
          </a:solidFill>
          <a:ln/>
          <a:effectLst>
            <a:outerShdw sx="100000" sy="100000" kx="0" ky="0" algn="bl" rotWithShape="0" blurRad="88900" dist="38100" dir="5400000">
              <a:srgbClr val="000000">
                <a:alpha val="10000"/>
              </a:srgbClr>
            </a:outerShdw>
          </a:effectLst>
        </p:spPr>
      </p:sp>
      <p:sp>
        <p:nvSpPr>
          <p:cNvPr id="7" name="Text 5"/>
          <p:cNvSpPr/>
          <p:nvPr/>
        </p:nvSpPr>
        <p:spPr>
          <a:xfrm>
            <a:off x="4818888" y="1956816"/>
            <a:ext cx="3703320" cy="822960"/>
          </a:xfrm>
          <a:prstGeom prst="rect">
            <a:avLst/>
          </a:prstGeom>
          <a:noFill/>
          <a:ln/>
        </p:spPr>
        <p:txBody>
          <a:bodyPr wrap="square" rtlCol="0" anchor="ctr"/>
          <a:lstStyle/>
          <a:p>
            <a:pPr indent="0" marL="0">
              <a:buNone/>
            </a:pPr>
            <a:r>
              <a:rPr lang="en-US" sz="1500" b="1" dirty="0">
                <a:solidFill>
                  <a:srgbClr val="5B53A6"/>
                </a:solidFill>
                <a:latin typeface="Calibri" pitchFamily="34" charset="0"/>
                <a:ea typeface="Calibri" pitchFamily="34" charset="-122"/>
                <a:cs typeface="Calibri" pitchFamily="34" charset="-120"/>
              </a:rPr>
              <a:t>SEMANTIC  </a:t>
            </a:r>
            <a:pPr indent="0" marL="0">
              <a:buNone/>
            </a:pPr>
            <a:r>
              <a:rPr lang="en-US" sz="1150" dirty="0">
                <a:solidFill>
                  <a:srgbClr val="6B6A86"/>
                </a:solidFill>
                <a:latin typeface="Calibri" pitchFamily="34" charset="0"/>
                <a:ea typeface="Calibri" pitchFamily="34" charset="-122"/>
                <a:cs typeface="Calibri" pitchFamily="34" charset="-120"/>
              </a:rPr>
              <a:t>(EXPLICIT)
</a:t>
            </a:r>
            <a:endParaRPr lang="en-US" sz="1500" dirty="0"/>
          </a:p>
          <a:p>
            <a:pPr indent="0" marL="0">
              <a:buNone/>
            </a:pPr>
            <a:r>
              <a:rPr lang="en-US" sz="1300" dirty="0">
                <a:solidFill>
                  <a:srgbClr val="44435C"/>
                </a:solidFill>
                <a:latin typeface="Calibri" pitchFamily="34" charset="0"/>
                <a:ea typeface="Calibri" pitchFamily="34" charset="-122"/>
                <a:cs typeface="Calibri" pitchFamily="34" charset="-120"/>
              </a:rPr>
              <a:t>general facts &amp; knowledge</a:t>
            </a:r>
            <a:endParaRPr lang="en-US" sz="1500" dirty="0"/>
          </a:p>
        </p:txBody>
      </p:sp>
      <p:sp>
        <p:nvSpPr>
          <p:cNvPr id="8" name="Shape 6"/>
          <p:cNvSpPr/>
          <p:nvPr/>
        </p:nvSpPr>
        <p:spPr>
          <a:xfrm>
            <a:off x="502920" y="3017520"/>
            <a:ext cx="4069080" cy="1078992"/>
          </a:xfrm>
          <a:prstGeom prst="roundRect">
            <a:avLst>
              <a:gd name="adj" fmla="val 7627"/>
            </a:avLst>
          </a:prstGeom>
          <a:solidFill>
            <a:srgbClr val="FFFFFF"/>
          </a:solidFill>
          <a:ln/>
          <a:effectLst>
            <a:outerShdw sx="100000" sy="100000" kx="0" ky="0" algn="bl" rotWithShape="0" blurRad="88900" dist="38100" dir="5400000">
              <a:srgbClr val="000000">
                <a:alpha val="10000"/>
              </a:srgbClr>
            </a:outerShdw>
          </a:effectLst>
        </p:spPr>
      </p:sp>
      <p:sp>
        <p:nvSpPr>
          <p:cNvPr id="9" name="Text 7"/>
          <p:cNvSpPr/>
          <p:nvPr/>
        </p:nvSpPr>
        <p:spPr>
          <a:xfrm>
            <a:off x="685800" y="3145536"/>
            <a:ext cx="3703320" cy="822960"/>
          </a:xfrm>
          <a:prstGeom prst="rect">
            <a:avLst/>
          </a:prstGeom>
          <a:noFill/>
          <a:ln/>
        </p:spPr>
        <p:txBody>
          <a:bodyPr wrap="square" rtlCol="0" anchor="ctr"/>
          <a:lstStyle/>
          <a:p>
            <a:pPr indent="0" marL="0">
              <a:buNone/>
            </a:pPr>
            <a:r>
              <a:rPr lang="en-US" sz="1500" b="1" dirty="0">
                <a:solidFill>
                  <a:srgbClr val="2F8F86"/>
                </a:solidFill>
                <a:latin typeface="Calibri" pitchFamily="34" charset="0"/>
                <a:ea typeface="Calibri" pitchFamily="34" charset="-122"/>
                <a:cs typeface="Calibri" pitchFamily="34" charset="-120"/>
              </a:rPr>
              <a:t>PROCEDURAL  </a:t>
            </a:r>
            <a:pPr indent="0" marL="0">
              <a:buNone/>
            </a:pPr>
            <a:r>
              <a:rPr lang="en-US" sz="1150" dirty="0">
                <a:solidFill>
                  <a:srgbClr val="6B6A86"/>
                </a:solidFill>
                <a:latin typeface="Calibri" pitchFamily="34" charset="0"/>
                <a:ea typeface="Calibri" pitchFamily="34" charset="-122"/>
                <a:cs typeface="Calibri" pitchFamily="34" charset="-120"/>
              </a:rPr>
              <a:t>(IMPLICIT)
</a:t>
            </a:r>
            <a:endParaRPr lang="en-US" sz="1500" dirty="0"/>
          </a:p>
          <a:p>
            <a:pPr indent="0" marL="0">
              <a:buNone/>
            </a:pPr>
            <a:r>
              <a:rPr lang="en-US" sz="1300" dirty="0">
                <a:solidFill>
                  <a:srgbClr val="44435C"/>
                </a:solidFill>
                <a:latin typeface="Calibri" pitchFamily="34" charset="0"/>
                <a:ea typeface="Calibri" pitchFamily="34" charset="-122"/>
                <a:cs typeface="Calibri" pitchFamily="34" charset="-120"/>
              </a:rPr>
              <a:t>skills — riding a bike, typing</a:t>
            </a:r>
            <a:endParaRPr lang="en-US" sz="1500" dirty="0"/>
          </a:p>
        </p:txBody>
      </p:sp>
      <p:sp>
        <p:nvSpPr>
          <p:cNvPr id="10" name="Shape 8"/>
          <p:cNvSpPr/>
          <p:nvPr/>
        </p:nvSpPr>
        <p:spPr>
          <a:xfrm>
            <a:off x="4636008" y="3017520"/>
            <a:ext cx="4069080" cy="1078992"/>
          </a:xfrm>
          <a:prstGeom prst="roundRect">
            <a:avLst>
              <a:gd name="adj" fmla="val 7627"/>
            </a:avLst>
          </a:prstGeom>
          <a:solidFill>
            <a:srgbClr val="FFFFFF"/>
          </a:solidFill>
          <a:ln/>
          <a:effectLst>
            <a:outerShdw sx="100000" sy="100000" kx="0" ky="0" algn="bl" rotWithShape="0" blurRad="88900" dist="38100" dir="5400000">
              <a:srgbClr val="000000">
                <a:alpha val="10000"/>
              </a:srgbClr>
            </a:outerShdw>
          </a:effectLst>
        </p:spPr>
      </p:sp>
      <p:sp>
        <p:nvSpPr>
          <p:cNvPr id="11" name="Text 9"/>
          <p:cNvSpPr/>
          <p:nvPr/>
        </p:nvSpPr>
        <p:spPr>
          <a:xfrm>
            <a:off x="4818888" y="3145536"/>
            <a:ext cx="3703320" cy="822960"/>
          </a:xfrm>
          <a:prstGeom prst="rect">
            <a:avLst/>
          </a:prstGeom>
          <a:noFill/>
          <a:ln/>
        </p:spPr>
        <p:txBody>
          <a:bodyPr wrap="square" rtlCol="0" anchor="ctr"/>
          <a:lstStyle/>
          <a:p>
            <a:pPr indent="0" marL="0">
              <a:buNone/>
            </a:pPr>
            <a:r>
              <a:rPr lang="en-US" sz="1500" b="1" dirty="0">
                <a:solidFill>
                  <a:srgbClr val="2F8F86"/>
                </a:solidFill>
                <a:latin typeface="Calibri" pitchFamily="34" charset="0"/>
                <a:ea typeface="Calibri" pitchFamily="34" charset="-122"/>
                <a:cs typeface="Calibri" pitchFamily="34" charset="-120"/>
              </a:rPr>
              <a:t>CONDITIONED  </a:t>
            </a:r>
            <a:pPr indent="0" marL="0">
              <a:buNone/>
            </a:pPr>
            <a:r>
              <a:rPr lang="en-US" sz="1150" dirty="0">
                <a:solidFill>
                  <a:srgbClr val="6B6A86"/>
                </a:solidFill>
                <a:latin typeface="Calibri" pitchFamily="34" charset="0"/>
                <a:ea typeface="Calibri" pitchFamily="34" charset="-122"/>
                <a:cs typeface="Calibri" pitchFamily="34" charset="-120"/>
              </a:rPr>
              <a:t>(IMPLICIT)
</a:t>
            </a:r>
            <a:endParaRPr lang="en-US" sz="1500" dirty="0"/>
          </a:p>
          <a:p>
            <a:pPr indent="0" marL="0">
              <a:buNone/>
            </a:pPr>
            <a:r>
              <a:rPr lang="en-US" sz="1300" dirty="0">
                <a:solidFill>
                  <a:srgbClr val="44435C"/>
                </a:solidFill>
                <a:latin typeface="Calibri" pitchFamily="34" charset="0"/>
                <a:ea typeface="Calibri" pitchFamily="34" charset="-122"/>
                <a:cs typeface="Calibri" pitchFamily="34" charset="-120"/>
              </a:rPr>
              <a:t>learned responses (Week 6)</a:t>
            </a:r>
            <a:endParaRPr lang="en-US" sz="1500" dirty="0"/>
          </a:p>
        </p:txBody>
      </p:sp>
      <p:sp>
        <p:nvSpPr>
          <p:cNvPr id="12" name="Text 10"/>
          <p:cNvSpPr/>
          <p:nvPr/>
        </p:nvSpPr>
        <p:spPr>
          <a:xfrm>
            <a:off x="502920" y="4434840"/>
            <a:ext cx="8138160" cy="365760"/>
          </a:xfrm>
          <a:prstGeom prst="rect">
            <a:avLst/>
          </a:prstGeom>
          <a:noFill/>
          <a:ln/>
        </p:spPr>
        <p:txBody>
          <a:bodyPr wrap="square" rtlCol="0" anchor="ctr"/>
          <a:lstStyle/>
          <a:p>
            <a:pPr algn="ctr" indent="0" marL="0">
              <a:buNone/>
            </a:pPr>
            <a:r>
              <a:rPr lang="en-US" sz="1350" b="1" i="1" dirty="0">
                <a:solidFill>
                  <a:srgbClr val="26235C"/>
                </a:solidFill>
                <a:latin typeface="Calibri" pitchFamily="34" charset="0"/>
                <a:ea typeface="Calibri" pitchFamily="34" charset="-122"/>
                <a:cs typeface="Calibri" pitchFamily="34" charset="-120"/>
              </a:rPr>
              <a:t>Explicit = consciously declared (episodic, semantic).   Implicit = shows up without conscious recall.</a:t>
            </a:r>
            <a:endParaRPr lang="en-US" sz="1350" dirty="0"/>
          </a:p>
        </p:txBody>
      </p:sp>
      <p:sp>
        <p:nvSpPr>
          <p:cNvPr id="13" name="Text 11"/>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8</a:t>
            </a:r>
            <a:endParaRPr lang="en-US" sz="1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GETTING IT BACK OUT  ·  RETRIEVAL</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Recall vs recognition — cues are the difference</a:t>
            </a:r>
            <a:endParaRPr lang="en-US" sz="3000" dirty="0"/>
          </a:p>
        </p:txBody>
      </p:sp>
      <p:sp>
        <p:nvSpPr>
          <p:cNvPr id="4" name="Shape 2"/>
          <p:cNvSpPr/>
          <p:nvPr/>
        </p:nvSpPr>
        <p:spPr>
          <a:xfrm>
            <a:off x="502920" y="1783080"/>
            <a:ext cx="3931920" cy="2286000"/>
          </a:xfrm>
          <a:prstGeom prst="roundRect">
            <a:avLst>
              <a:gd name="adj" fmla="val 3600"/>
            </a:avLst>
          </a:prstGeom>
          <a:solidFill>
            <a:srgbClr val="FFFFFF"/>
          </a:solidFill>
          <a:ln/>
          <a:effectLst>
            <a:outerShdw sx="100000" sy="100000" kx="0" ky="0" algn="bl" rotWithShape="0" blurRad="88900" dist="38100" dir="5400000">
              <a:srgbClr val="000000">
                <a:alpha val="10000"/>
              </a:srgbClr>
            </a:outerShdw>
          </a:effectLst>
        </p:spPr>
      </p:sp>
      <p:sp>
        <p:nvSpPr>
          <p:cNvPr id="5" name="Shape 3"/>
          <p:cNvSpPr/>
          <p:nvPr/>
        </p:nvSpPr>
        <p:spPr>
          <a:xfrm>
            <a:off x="4709160" y="1783080"/>
            <a:ext cx="3931920" cy="2286000"/>
          </a:xfrm>
          <a:prstGeom prst="roundRect">
            <a:avLst>
              <a:gd name="adj" fmla="val 3600"/>
            </a:avLst>
          </a:prstGeom>
          <a:solidFill>
            <a:srgbClr val="FFFFFF"/>
          </a:solidFill>
          <a:ln/>
          <a:effectLst>
            <a:outerShdw sx="100000" sy="100000" kx="0" ky="0" algn="bl" rotWithShape="0" blurRad="88900" dist="38100" dir="5400000">
              <a:srgbClr val="000000">
                <a:alpha val="10000"/>
              </a:srgbClr>
            </a:outerShdw>
          </a:effectLst>
        </p:spPr>
      </p:sp>
      <p:sp>
        <p:nvSpPr>
          <p:cNvPr id="6" name="Text 4"/>
          <p:cNvSpPr/>
          <p:nvPr/>
        </p:nvSpPr>
        <p:spPr>
          <a:xfrm>
            <a:off x="731520" y="2011680"/>
            <a:ext cx="3474720" cy="2011680"/>
          </a:xfrm>
          <a:prstGeom prst="rect">
            <a:avLst/>
          </a:prstGeom>
          <a:noFill/>
          <a:ln/>
        </p:spPr>
        <p:txBody>
          <a:bodyPr wrap="square" rtlCol="0" anchor="t"/>
          <a:lstStyle/>
          <a:p>
            <a:pPr indent="0" marL="0">
              <a:buNone/>
            </a:pPr>
            <a:r>
              <a:rPr lang="en-US" sz="1700" b="1" dirty="0">
                <a:solidFill>
                  <a:srgbClr val="5B53A6"/>
                </a:solidFill>
                <a:latin typeface="Calibri" pitchFamily="34" charset="0"/>
                <a:ea typeface="Calibri" pitchFamily="34" charset="-122"/>
                <a:cs typeface="Calibri" pitchFamily="34" charset="-120"/>
              </a:rPr>
              <a:t>RECALL
</a:t>
            </a:r>
            <a:endParaRPr lang="en-US" sz="1700" dirty="0"/>
          </a:p>
          <a:p>
            <a:pPr indent="0" marL="0">
              <a:buNone/>
            </a:pPr>
            <a:r>
              <a:rPr lang="en-US" sz="1300" i="1" dirty="0">
                <a:solidFill>
                  <a:srgbClr val="6B6A86"/>
                </a:solidFill>
                <a:latin typeface="Calibri" pitchFamily="34" charset="0"/>
                <a:ea typeface="Calibri" pitchFamily="34" charset="-122"/>
                <a:cs typeface="Calibri" pitchFamily="34" charset="-120"/>
              </a:rPr>
              <a:t>produce it with few cues
</a:t>
            </a:r>
            <a:endParaRPr lang="en-US" sz="1700" dirty="0"/>
          </a:p>
          <a:p>
            <a:pPr indent="0" marL="0">
              <a:buNone/>
            </a:pPr>
            <a:r>
              <a:rPr lang="en-US" sz="1500" dirty="0">
                <a:solidFill>
                  <a:srgbClr val="33324A"/>
                </a:solidFill>
                <a:latin typeface="Calibri" pitchFamily="34" charset="0"/>
                <a:ea typeface="Calibri" pitchFamily="34" charset="-122"/>
                <a:cs typeface="Calibri" pitchFamily="34" charset="-120"/>
              </a:rPr>
              <a:t>a fill-in-the-blank question</a:t>
            </a:r>
            <a:endParaRPr lang="en-US" sz="1700" dirty="0"/>
          </a:p>
        </p:txBody>
      </p:sp>
      <p:sp>
        <p:nvSpPr>
          <p:cNvPr id="7" name="Text 5"/>
          <p:cNvSpPr/>
          <p:nvPr/>
        </p:nvSpPr>
        <p:spPr>
          <a:xfrm>
            <a:off x="4937760" y="2011680"/>
            <a:ext cx="3474720" cy="2011680"/>
          </a:xfrm>
          <a:prstGeom prst="rect">
            <a:avLst/>
          </a:prstGeom>
          <a:noFill/>
          <a:ln/>
        </p:spPr>
        <p:txBody>
          <a:bodyPr wrap="square" rtlCol="0" anchor="t"/>
          <a:lstStyle/>
          <a:p>
            <a:pPr indent="0" marL="0">
              <a:buNone/>
            </a:pPr>
            <a:r>
              <a:rPr lang="en-US" sz="1700" b="1" dirty="0">
                <a:solidFill>
                  <a:srgbClr val="2F8F86"/>
                </a:solidFill>
                <a:latin typeface="Calibri" pitchFamily="34" charset="0"/>
                <a:ea typeface="Calibri" pitchFamily="34" charset="-122"/>
                <a:cs typeface="Calibri" pitchFamily="34" charset="-120"/>
              </a:rPr>
              <a:t>RECOGNITION
</a:t>
            </a:r>
            <a:endParaRPr lang="en-US" sz="1700" dirty="0"/>
          </a:p>
          <a:p>
            <a:pPr indent="0" marL="0">
              <a:buNone/>
            </a:pPr>
            <a:r>
              <a:rPr lang="en-US" sz="1300" i="1" dirty="0">
                <a:solidFill>
                  <a:srgbClr val="6B6A86"/>
                </a:solidFill>
                <a:latin typeface="Calibri" pitchFamily="34" charset="0"/>
                <a:ea typeface="Calibri" pitchFamily="34" charset="-122"/>
                <a:cs typeface="Calibri" pitchFamily="34" charset="-120"/>
              </a:rPr>
              <a:t>pick it from options (easier)
</a:t>
            </a:r>
            <a:endParaRPr lang="en-US" sz="1700" dirty="0"/>
          </a:p>
          <a:p>
            <a:pPr indent="0" marL="0">
              <a:buNone/>
            </a:pPr>
            <a:r>
              <a:rPr lang="en-US" sz="1500" dirty="0">
                <a:solidFill>
                  <a:srgbClr val="33324A"/>
                </a:solidFill>
                <a:latin typeface="Calibri" pitchFamily="34" charset="0"/>
                <a:ea typeface="Calibri" pitchFamily="34" charset="-122"/>
                <a:cs typeface="Calibri" pitchFamily="34" charset="-120"/>
              </a:rPr>
              <a:t>a multiple-choice question</a:t>
            </a:r>
            <a:endParaRPr lang="en-US" sz="1700" dirty="0"/>
          </a:p>
        </p:txBody>
      </p:sp>
      <p:sp>
        <p:nvSpPr>
          <p:cNvPr id="8" name="Text 6"/>
          <p:cNvSpPr/>
          <p:nvPr/>
        </p:nvSpPr>
        <p:spPr>
          <a:xfrm>
            <a:off x="502920" y="4297680"/>
            <a:ext cx="8138160" cy="365760"/>
          </a:xfrm>
          <a:prstGeom prst="rect">
            <a:avLst/>
          </a:prstGeom>
          <a:noFill/>
          <a:ln/>
        </p:spPr>
        <p:txBody>
          <a:bodyPr wrap="square" rtlCol="0" anchor="ctr"/>
          <a:lstStyle/>
          <a:p>
            <a:pPr algn="ctr" indent="0" marL="0">
              <a:buNone/>
            </a:pPr>
            <a:r>
              <a:rPr lang="en-US" sz="1350" i="1" dirty="0">
                <a:solidFill>
                  <a:srgbClr val="6B6A86"/>
                </a:solidFill>
                <a:latin typeface="Calibri" pitchFamily="34" charset="0"/>
                <a:ea typeface="Calibri" pitchFamily="34" charset="-122"/>
                <a:cs typeface="Calibri" pitchFamily="34" charset="-120"/>
              </a:rPr>
              <a:t>Retrieval cues unlock memories — a smell, a place, a first letter. Context- &amp; state-dependent memory.</a:t>
            </a:r>
            <a:endParaRPr lang="en-US" sz="1350" dirty="0"/>
          </a:p>
        </p:txBody>
      </p:sp>
      <p:sp>
        <p:nvSpPr>
          <p:cNvPr id="9" name="Text 7"/>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9</a:t>
            </a:r>
            <a:endParaRPr lang="en-US" sz="10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15</Slides>
  <Notes>15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Psychology - Week 7</dc:title>
  <dc:subject>PptxGenJS Presentation</dc:subject>
  <dc:creator>Prof. Bennett</dc:creator>
  <cp:lastModifiedBy>Prof. Bennett</cp:lastModifiedBy>
  <cp:revision>1</cp:revision>
  <dcterms:created xsi:type="dcterms:W3CDTF">2026-06-26T17:05:21Z</dcterms:created>
  <dcterms:modified xsi:type="dcterms:W3CDTF">2026-06-26T17:05:21Z</dcterms:modified>
</cp:coreProperties>
</file>