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notesMasterIdLst>
    <p:notesMasterId r:id="rId17"/>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notesMaster" Target="notesMasters/notesMaster1.xml"/><Relationship Id="rId18" Type="http://schemas.openxmlformats.org/officeDocument/2006/relationships/presProps" Target="presProps.xml"/><Relationship Id="rId19" Type="http://schemas.openxmlformats.org/officeDocument/2006/relationships/viewProps" Target="viewProps.xml"/><Relationship Id="rId20" Type="http://schemas.openxmlformats.org/officeDocument/2006/relationships/theme" Target="theme/theme1.xml"/><Relationship Id="rId21"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Welcome to Week 8 — Midterm Review and Exam. This week is different from the others: there's no regular quiz and no regular assignment, because the midterm replaces both. Both class sessions are a fast, complete review of the whole first half, and then you sit the exam. Here's the plan for today: we walk the five objectives once more — what psychology is and its perspectives, how it studies behavior, the brain behind it, how we sense and become aware, and how we learn and remember — and on each one I'll name the single highest-value idea and the single mistake most likely to cost you points. The exam is cumulative over Weeks 1 through 7, Objectives 1 through 5; it does not reach the cognition, development, and social material that starts next week, so you can bound your studying. Twenty items, a hundred points, all concept and scenario — no arithmetic in this course.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Objective 4, part two — states of awareness, and two traps. Consciousness runs on a roughly twenty-four-hour circadian rhythm, set by the suprachiasmatic nucleus, which drives a sleep cycle of about ninety minutes. The stages: NREM-1, light sleep with hypnic jerks; NREM-2, true sleep marked by sleep spindles, where you spend the most of your night; NREM-3, deep slow-wave sleep with delta waves, the most restorative; and REM, rapid eye movement, where you get vivid story-like dreams and paradoxical sleep — the brain is highly active while the body's voluntary muscles are essentially paralyzed. As the night goes on, deep NREM-3 shrinks and REM lengthens. Now the traps. First, the brain does not shut off during sleep — it's intensely active, especially in REM; asleep is not unplugged. Second, alcohol is not a stimulant — it's a depressant; the early buzz is lowered inhibition, not stimulation. Know the three drug classes: depressants slow the nervous system, stimulants speed it up, hallucinogens distort perception. And repeated use brings tolerance — needing more for the same effect — dependence, and withdrawal.</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Objective 5, part one — learning, your single biggest exam slice. Three models. Classical conditioning, Pavlov: you learn an association between two stimuli, and the review skill is to label the four parts. The unconditioned stimulus, UCS, triggers a response automatically with no learning — like food. The unconditioned response, UCR, is that automatic reaction — salivating to food. A neutral stimulus, paired with the UCS over and over, becomes the conditioned stimulus, CS — like a bell that now predicts food. And the conditioned response, CR, is the learned reaction to the CS — salivating to the bell alone. Unconditioned means unlearned; conditioned means learned; the CR is the UCR's learned echo. Operant conditioning, Skinner: behavior is shaped by its consequences — reinforcement increases a behavior, punishment decreases it, which we'll drill on the next slide. Observational learning, Bandura's Bobo doll study: children learned aggression just by watching a model, with no direct reward to them. Watching was enough; and seeing the model rewarded made imitation more likely — vicarious reinforcement.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 the trap almost everyone falls for, and it is the single likeliest place to lose points on the exam: thinking negative reinforcement is a kind of punishment. It is not. Hold two rules. Rule one: reinforcement always increases a behavior; punishment always decreases it. Rule two: positive means you add a stimulus, negative means you remove one — add versus remove, not good versus bad. So negative reinforcement removes something aversive to make a behavior happen more. You buckle your seatbelt, the annoying beeping stops, and you buckle faster next time — the behavior went up, so it's reinforcement, and you removed something, so it's negative. Compare positive punishment: you touch a hot stove, pain is added, and you stop touching it — behavior down, something added. The two-step check for any scenario item: first, did the behavior go up or down? Up is reinforcement, down is punishment. Then, was something added or removed? One more distinction the exam likes: classical conditioning is a reflexive response to a signal you don't choose, like salivating; operant is voluntary behavior shaped by its consequences.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Objective 5, part two — memory, the other half of your biggest slice. Two things to carry in. First, the model: memory is three stores. Sensory memory is a split-second, high-capacity echo. Short-term, or working, memory is what you hold right now — about twenty to thirty seconds, and only about seven plus or minus two items, Miller's magic number; working memory also manipulates the information, not just holds it. Long-term memory is vast and durable. And long-term splits into explicit — knowing that, the facts and events you can declare — and implicit — knowing how, like riding a bike. What makes things stick is elaborative rehearsal, connecting to meaning, not plain repetition. Second, the headline trap, and it's an exam favorite: memory is not a video recording you play back. It is reconstructive — you rebuild it each time from fragments, and it's editable. In Loftus and Palmer's car-crash study, changing one verb from hit to smashed raised speed estimates, and a week later the smashed group was more likely to falsely remember broken glass that was never there. The lesson: confidence does not equal accuracy. A sincere, confident eyewitness can be flat wrong.</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One last time, the move that's defined how you use AI in this course: you verify, you don't consume. DO: have students paste this to an approved chatbot — Gemini, Claude, or ChatGPT — is negative reinforcement the same as punishment, and do rods let us see color? Then check the answer against what we just reviewed. Chatbots routinely slip on exactly the traps we've named: they blur negative reinforcement with punishment, when in fact negative reinforcement increases a behavior by removing something aversive; and they sometimes get rods and cones backwards, when it's cones that handle color. The point isn't to dunk on the model — it's the working relationship. The tool drafts, you judge. And here's the nice thing: if you can catch the model on these, you genuinely understand the material, and you're ready for the exam. That's been the whole job all semester, in miniature.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Let's land the week and frame the exam. The midterm is cumulative over Weeks 1 through 7, Objectives 1 through 5 — the science of psychology and its perspectives, research methods and ethics, the biological bases of behavior, sensation perception and consciousness, and learning and memory. It's twenty items, a hundred points, five points each, all concept and scenario — there's no arithmetic in this course. It's twenty percent of your grade, the window opens Monday October nineteenth, and it's due Sunday October twenty-fifth. It does not reach the cognition, development, and social material that starts next week, so bound your studying to these five things. Here's the prep plan, in order. Work the Study Guide first — it's the checklist of every move. Then run the Exam-Prep Tutorial with an approved chatbot; it diagnoses your weak spots and drills them, and you submit the share link. Then sit the Practice Exam timed, and review every miss against the Study Guide. After the exam, post Discussion 8, the midterm debrief — what worked, where your gaps were, and your plan going forward. Remember there's no Quiz 8 or Assignment 8 this week; the midterm replaces both. Next week, Week 9 opens the back half: cognition, language, and intelligence. Good luck — you've already built every one of these skills.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 the photograph slide of the week — the whole first half on one page. Five objectives, one arc. Objective 1: WHAT psychology is — the scientific study of behavior and mental processes, read through six perspectives. Objective 2: HOW we study it — descriptive, correlational, and experimental designs, and the rule that only an experiment earns the word cause. Objective 3: the BRAIN behind it — the neuron, the neurotransmitters, and the major structures. Objective 4: SENSING and AWARENESS — sensation versus perception, the sleep stages, and psychoactive drugs. Objective 5: LEARNING and MEMORY — classical, operant, and observational learning, and how memory works and fails. The exam weights these by how long we spent on them: roughly three items each for Objectives 1, 2, and 3, five for Objective 4, and six for Objective 5. So learning and memory is your biggest slice; sensation, perception, and consciousness is next. Study proportionally.</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Objective 1, the foundation. Psychology is the scientific study of behavior — what we can see and record — and mental processes — the internal events we infer. Behavior we see; mental processes we infer; psychology studies both. The big review move is the six perspectives. Biological: behavior comes from the body — brain, neurotransmitters, genes. Psychodynamic: the unconscious and early experience. Behavioral: learning through conditioning. Cognitive: how we take in, process, store, and retrieve information. Humanistic: free will and the drive toward growth. Sociocultural: culture and the people around us. Group them as bio-psycho-social, three levels of analysis. The key idea to carry into the exam: they're complementary, not rivals. A modern psychologist uses several at once — the biopsychosocial approach. On a scenario item, the right question isn't which perspective wins, it's what each one reveals. DO: pick a behavior aloud and run two lenses fast, to warm the room up.</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Here's where points leak on Objective 1 — the history, and the word theory. If you remember one date, remember 1879: Wilhelm Wundt opened the first psychology laboratory in Leipzig, the birthday of the science, using introspection. Now the traps. Structuralism, pioneered by Wundt and named by Titchener, tried to break consciousness into its elements — the parts. Functionalism, William James, asked instead what the mind is for — the purpose. Chatbots and students both blur these, often crediting functionalism to Wundt; don't. Second trap: Freud did not found scientific psychology — that's Wundt, 1879. Freud gave us the psychodynamic perspective, culturally huge but scientifically limited. Third trap: a theory is not just a guess. In science a theory is a well-supported explanation that ties together many findings and keeps generating testable hypotheses — and a hypothesis is one specific prediction that could turn out false. When someone says it's just a theory, they're using the everyday word, not the scientific one.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Objective 2 — how we know anything in psychology. Three kinds of study, three different rights to the word cause. Descriptive: watch and report — a case study, naturalistic observation, or survey; no manipulation. Correlational: measure two variables and see if they move together — this finds a link, never a cause. Experimental: the researcher manipulates one variable, the independent variable or IV, and measures another, the dependent variable or DV, while controlling everything else — and this is the only design that can establish cause. The mnemonic: describe is watch, correlate is measure a link, experiment is manipulate and compare. Lock down IV versus DV, because it's a common exam slot: the IV is what the researcher changes, the suspected cause; the DV is what they measure, the outcome that depends on it. If a study app trial randomly assigns students to use it or not and then compares grades, app use is the IV and grade is the DV.</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 the single most expensive mistake in all of research, and it's an exam favorite: treating a correlation as proof of cause. Two reasons a link isn't a cause. One, the third-variable problem: some unmeasured factor drives both. Ice-cream sales and drowning deaths rise together, but the lurking third variable is hot summer weather, which drives both — remove summer and the link evaporates. Two, the directionality problem: even if two things are causally linked, a correlation can't tell you which way the arrow points — does stress wreck sleep, or does bad sleep cause stress? The cure on any scenario item: ask, was anything randomly assigned? If not, it's a link. And keep the two randoms straight, because they get swapped constantly — random sampling is who gets studied, and its job is to let results generalize; random assignment is who gets which treatment, and its job is to justify a cause claim. One bonus trap: the strength of a correlation is its absolute value, so negative 0.85 is stronger than positive 0.30 — the sign is only direction.</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Objective 3 — the biology. The review skill is to trace one message end to end and to know what crosses the gap. A signal arrives at the dendrites, which receive it. The soma sums it up and decides; if the input crosses threshold, the neuron fires an all-or-none action potential. That pulse races down the axon, sped along by the fatty myelin sheath. It reaches the terminal buttons, which release neurotransmitters. Those chemicals cross the synaptic gap and bind to receptors on the next neuron's dendrites — and the whole thing begins again. The hook: dendrites receive, the soma decides, the axon delivers, the terminals release; neurons never touch, they text. Know a few neurotransmitter roles, because that's a common slot: dopamine for reward and movement, serotonin for mood and sleep, GABA the brakes, glutamate the gas. And use careful wording — a neurotransmitter is associated with a state, not a simple on-off cause of it.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Still on Objective 3 — match structures to jobs, and bust the myths. The structures most likely to show up: the hippocampus forms new memories, so damage to it means you can't lay down new long-term memories; the amygdala is the alarm, fear and strong emotion; the cerebellum handles coordination and balance, which is why alcohol, which hits it hard, wrecks balance. For the cortex lobes: front plans and moves, parietal feels touch, occipital sees, temporal hears. Now the traps. First, the ten-percent myth — we do not use only ten percent of our brains; imaging shows activity across virtually the whole brain, and damage almost anywhere causes deficits. Second, neurons do not touch to pass the signal — there's a synaptic gap, and the signal is electrical inside a neuron but chemical across the gap. And firing is all-or-none: a stronger stimulus makes a neuron fire more often, not bigger. Finally zoom out to the autonomic nervous system: sympathetic is the gas pedal, fight-or-flight; parasympathetic is the brake, rest-and-digest. After a scare, the parasympathetic brings you back down.</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Objective 4, part one — sensing the world. Three words, in order. Sensation is detecting physical energy with your sensory receptors — light hitting the eye, sound waves hitting the ear. Transduction is converting that physical energy into neural signals the brain can read — the bridge. Perception is organizing and interpreting those signals into something meaningful, like recognizing your friend's face or voice. Detect it, translate it, interpret it. Two more pairs to know. Bottom-up processing starts from the raw data pushing in; top-down processing starts from what you already know reaching out — and real perception is both at once, which is why messy handwriting is easier to read inside a full sentence. And for vision, the rods-versus-cones slot: cones handle color and sharp detail and need good light — cones for color — while rods handle dim light and the periphery in black-and-white. The classic wrong answer is that rods let us see color; that's backwards. Also keep thresholds straight: the absolute threshold is the faintest stimulus you can detect half the time; the difference threshold is the smallest change you can notice.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26235C"/>
        </a:solidFill>
      </p:bgPr>
    </p:bg>
    <p:spTree>
      <p:nvGrpSpPr>
        <p:cNvPr id="1" name=""/>
        <p:cNvGrpSpPr/>
        <p:nvPr/>
      </p:nvGrpSpPr>
      <p:grpSpPr>
        <a:xfrm>
          <a:off x="0" y="0"/>
          <a:ext cx="0" cy="0"/>
          <a:chOff x="0" y="0"/>
          <a:chExt cx="0" cy="0"/>
        </a:xfrm>
      </p:grpSpPr>
      <p:sp>
        <p:nvSpPr>
          <p:cNvPr id="2" name="Text 0"/>
          <p:cNvSpPr/>
          <p:nvPr/>
        </p:nvSpPr>
        <p:spPr>
          <a:xfrm>
            <a:off x="548640" y="960120"/>
            <a:ext cx="8046720" cy="365760"/>
          </a:xfrm>
          <a:prstGeom prst="rect">
            <a:avLst/>
          </a:prstGeom>
          <a:noFill/>
          <a:ln/>
        </p:spPr>
        <p:txBody>
          <a:bodyPr wrap="square" rtlCol="0" anchor="ctr"/>
          <a:lstStyle/>
          <a:p>
            <a:pPr indent="0" marL="0">
              <a:buNone/>
            </a:pPr>
            <a:r>
              <a:rPr lang="en-US" sz="1400" spc="200" kern="0" dirty="0">
                <a:solidFill>
                  <a:srgbClr val="CFCBEC"/>
                </a:solidFill>
                <a:latin typeface="Calibri" pitchFamily="34" charset="0"/>
                <a:ea typeface="Calibri" pitchFamily="34" charset="-122"/>
                <a:cs typeface="Calibri" pitchFamily="34" charset="-120"/>
              </a:rPr>
              <a:t>INTRODUCTION TO PSYCHOLOGY  ·  PSYC 1  ·  WEEK 8</a:t>
            </a:r>
            <a:endParaRPr lang="en-US" sz="1400" dirty="0"/>
          </a:p>
        </p:txBody>
      </p:sp>
      <p:sp>
        <p:nvSpPr>
          <p:cNvPr id="3" name="Text 1"/>
          <p:cNvSpPr/>
          <p:nvPr/>
        </p:nvSpPr>
        <p:spPr>
          <a:xfrm>
            <a:off x="548640" y="1417320"/>
            <a:ext cx="8046720" cy="1005840"/>
          </a:xfrm>
          <a:prstGeom prst="rect">
            <a:avLst/>
          </a:prstGeom>
          <a:noFill/>
          <a:ln/>
        </p:spPr>
        <p:txBody>
          <a:bodyPr wrap="square" rtlCol="0" anchor="ctr"/>
          <a:lstStyle/>
          <a:p>
            <a:pPr indent="0" marL="0">
              <a:buNone/>
            </a:pPr>
            <a:r>
              <a:rPr lang="en-US" sz="4600" b="1" dirty="0">
                <a:solidFill>
                  <a:srgbClr val="FFFFFF"/>
                </a:solidFill>
                <a:latin typeface="Cambria" pitchFamily="34" charset="0"/>
                <a:ea typeface="Cambria" pitchFamily="34" charset="-122"/>
                <a:cs typeface="Cambria" pitchFamily="34" charset="-120"/>
              </a:rPr>
              <a:t>Midterm Review &amp; Exam</a:t>
            </a:r>
            <a:endParaRPr lang="en-US" sz="4600" dirty="0"/>
          </a:p>
        </p:txBody>
      </p:sp>
      <p:sp>
        <p:nvSpPr>
          <p:cNvPr id="4" name="Text 2"/>
          <p:cNvSpPr/>
          <p:nvPr/>
        </p:nvSpPr>
        <p:spPr>
          <a:xfrm>
            <a:off x="548640" y="2697480"/>
            <a:ext cx="7772400" cy="822960"/>
          </a:xfrm>
          <a:prstGeom prst="rect">
            <a:avLst/>
          </a:prstGeom>
          <a:noFill/>
          <a:ln/>
        </p:spPr>
        <p:txBody>
          <a:bodyPr wrap="square" rtlCol="0" anchor="ctr"/>
          <a:lstStyle/>
          <a:p>
            <a:pPr indent="0" marL="0">
              <a:buNone/>
            </a:pPr>
            <a:r>
              <a:rPr lang="en-US" sz="1800" i="1" dirty="0">
                <a:solidFill>
                  <a:srgbClr val="E0A33E"/>
                </a:solidFill>
                <a:latin typeface="Calibri" pitchFamily="34" charset="0"/>
                <a:ea typeface="Calibri" pitchFamily="34" charset="-122"/>
                <a:cs typeface="Calibri" pitchFamily="34" charset="-120"/>
              </a:rPr>
              <a:t>The whole first half, once more — and where the points hide.</a:t>
            </a:r>
            <a:endParaRPr lang="en-US" sz="1800" dirty="0"/>
          </a:p>
        </p:txBody>
      </p:sp>
      <p:sp>
        <p:nvSpPr>
          <p:cNvPr id="5" name="Text 3"/>
          <p:cNvSpPr/>
          <p:nvPr/>
        </p:nvSpPr>
        <p:spPr>
          <a:xfrm>
            <a:off x="548640" y="4114800"/>
            <a:ext cx="8046720" cy="320040"/>
          </a:xfrm>
          <a:prstGeom prst="rect">
            <a:avLst/>
          </a:prstGeom>
          <a:noFill/>
          <a:ln/>
        </p:spPr>
        <p:txBody>
          <a:bodyPr wrap="square" rtlCol="0" anchor="ctr"/>
          <a:lstStyle/>
          <a:p>
            <a:pPr indent="0" marL="0">
              <a:buNone/>
            </a:pPr>
            <a:r>
              <a:rPr lang="en-US" sz="1300" dirty="0">
                <a:solidFill>
                  <a:srgbClr val="CFCBEC"/>
                </a:solidFill>
                <a:latin typeface="Calibri" pitchFamily="34" charset="0"/>
                <a:ea typeface="Calibri" pitchFamily="34" charset="-122"/>
                <a:cs typeface="Calibri" pitchFamily="34" charset="-120"/>
              </a:rPr>
              <a:t>Silver Oak University  ·  Department of Psychology</a:t>
            </a:r>
            <a:endParaRPr lang="en-US" sz="1300" dirty="0"/>
          </a:p>
        </p:txBody>
      </p:sp>
      <p:sp>
        <p:nvSpPr>
          <p:cNvPr id="6" name="Text 4"/>
          <p:cNvSpPr/>
          <p:nvPr/>
        </p:nvSpPr>
        <p:spPr>
          <a:xfrm>
            <a:off x="548640" y="4434840"/>
            <a:ext cx="8046720" cy="274320"/>
          </a:xfrm>
          <a:prstGeom prst="rect">
            <a:avLst/>
          </a:prstGeom>
          <a:noFill/>
          <a:ln/>
        </p:spPr>
        <p:txBody>
          <a:bodyPr wrap="square" rtlCol="0" anchor="ctr"/>
          <a:lstStyle/>
          <a:p>
            <a:pPr indent="0" marL="0">
              <a:buNone/>
            </a:pPr>
            <a:r>
              <a:rPr lang="en-US" sz="1050" dirty="0">
                <a:solidFill>
                  <a:srgbClr val="8E8BB6"/>
                </a:solidFill>
                <a:latin typeface="Calibri" pitchFamily="34" charset="0"/>
                <a:ea typeface="Calibri" pitchFamily="34" charset="-122"/>
                <a:cs typeface="Calibri" pitchFamily="34" charset="-120"/>
              </a:rPr>
              <a:t>~ Prof. Bennett's edition  ·  Fall 2026  ·  built with thecoursemaker.com</a:t>
            </a:r>
            <a:endParaRPr lang="en-US" sz="105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7F7FB"/>
        </a:solidFill>
      </p:bgPr>
    </p:bg>
    <p:spTree>
      <p:nvGrpSpPr>
        <p:cNvPr id="1" name=""/>
        <p:cNvGrpSpPr/>
        <p:nvPr/>
      </p:nvGrpSpPr>
      <p:grpSpPr>
        <a:xfrm>
          <a:off x="0" y="0"/>
          <a:ext cx="0" cy="0"/>
          <a:chOff x="0" y="0"/>
          <a:chExt cx="0" cy="0"/>
        </a:xfrm>
      </p:grpSpPr>
      <p:sp>
        <p:nvSpPr>
          <p:cNvPr id="2" name="Text 0"/>
          <p:cNvSpPr/>
          <p:nvPr/>
        </p:nvSpPr>
        <p:spPr>
          <a:xfrm>
            <a:off x="502920" y="384048"/>
            <a:ext cx="8229600" cy="320040"/>
          </a:xfrm>
          <a:prstGeom prst="rect">
            <a:avLst/>
          </a:prstGeom>
          <a:noFill/>
          <a:ln/>
        </p:spPr>
        <p:txBody>
          <a:bodyPr wrap="square" rtlCol="0" anchor="ctr"/>
          <a:lstStyle/>
          <a:p>
            <a:pPr indent="0" marL="0">
              <a:buNone/>
            </a:pPr>
            <a:r>
              <a:rPr lang="en-US" sz="1300" b="1" spc="200" kern="0" dirty="0">
                <a:solidFill>
                  <a:srgbClr val="5B53A6"/>
                </a:solidFill>
                <a:latin typeface="Calibri" pitchFamily="34" charset="0"/>
                <a:ea typeface="Calibri" pitchFamily="34" charset="-122"/>
                <a:cs typeface="Calibri" pitchFamily="34" charset="-120"/>
              </a:rPr>
              <a:t>OBJECTIVE 4  ·  AWARENESS — &amp; THE TRAPS</a:t>
            </a:r>
            <a:endParaRPr lang="en-US" sz="1300" dirty="0"/>
          </a:p>
        </p:txBody>
      </p:sp>
      <p:sp>
        <p:nvSpPr>
          <p:cNvPr id="3" name="Text 1"/>
          <p:cNvSpPr/>
          <p:nvPr/>
        </p:nvSpPr>
        <p:spPr>
          <a:xfrm>
            <a:off x="502920" y="713232"/>
            <a:ext cx="8138160" cy="822960"/>
          </a:xfrm>
          <a:prstGeom prst="rect">
            <a:avLst/>
          </a:prstGeom>
          <a:noFill/>
          <a:ln/>
        </p:spPr>
        <p:txBody>
          <a:bodyPr wrap="square" rtlCol="0" anchor="ctr"/>
          <a:lstStyle/>
          <a:p>
            <a:pPr indent="0" marL="0">
              <a:buNone/>
            </a:pPr>
            <a:r>
              <a:rPr lang="en-US" sz="3000" b="1" dirty="0">
                <a:solidFill>
                  <a:srgbClr val="26235C"/>
                </a:solidFill>
                <a:latin typeface="Cambria" pitchFamily="34" charset="0"/>
                <a:ea typeface="Cambria" pitchFamily="34" charset="-122"/>
                <a:cs typeface="Cambria" pitchFamily="34" charset="-120"/>
              </a:rPr>
              <a:t>The sleep cycle, dreams &amp; drugs</a:t>
            </a:r>
            <a:endParaRPr lang="en-US" sz="3000" dirty="0"/>
          </a:p>
        </p:txBody>
      </p:sp>
      <p:sp>
        <p:nvSpPr>
          <p:cNvPr id="4" name="Shape 2"/>
          <p:cNvSpPr/>
          <p:nvPr/>
        </p:nvSpPr>
        <p:spPr>
          <a:xfrm>
            <a:off x="502920" y="1737360"/>
            <a:ext cx="8138160" cy="1051560"/>
          </a:xfrm>
          <a:prstGeom prst="roundRect">
            <a:avLst>
              <a:gd name="adj" fmla="val 7826"/>
            </a:avLst>
          </a:prstGeom>
          <a:solidFill>
            <a:srgbClr val="FFFFFF"/>
          </a:solidFill>
          <a:ln/>
          <a:effectLst>
            <a:outerShdw sx="100000" sy="100000" kx="0" ky="0" algn="bl" rotWithShape="0" blurRad="88900" dist="38100" dir="5400000">
              <a:srgbClr val="000000">
                <a:alpha val="10000"/>
              </a:srgbClr>
            </a:outerShdw>
          </a:effectLst>
        </p:spPr>
      </p:sp>
      <p:sp>
        <p:nvSpPr>
          <p:cNvPr id="5" name="Text 3"/>
          <p:cNvSpPr/>
          <p:nvPr/>
        </p:nvSpPr>
        <p:spPr>
          <a:xfrm>
            <a:off x="777240" y="1920240"/>
            <a:ext cx="7589520" cy="777240"/>
          </a:xfrm>
          <a:prstGeom prst="rect">
            <a:avLst/>
          </a:prstGeom>
          <a:noFill/>
          <a:ln/>
        </p:spPr>
        <p:txBody>
          <a:bodyPr wrap="square" rtlCol="0" anchor="ctr"/>
          <a:lstStyle/>
          <a:p>
            <a:pPr indent="0" marL="0">
              <a:buNone/>
            </a:pPr>
            <a:r>
              <a:rPr lang="en-US" sz="1500" b="1" dirty="0">
                <a:solidFill>
                  <a:srgbClr val="5B53A6"/>
                </a:solidFill>
                <a:latin typeface="Calibri" pitchFamily="34" charset="0"/>
                <a:ea typeface="Calibri" pitchFamily="34" charset="-122"/>
                <a:cs typeface="Calibri" pitchFamily="34" charset="-120"/>
              </a:rPr>
              <a:t>~90-min cycle:  </a:t>
            </a:r>
            <a:pPr indent="0" marL="0">
              <a:buNone/>
            </a:pPr>
            <a:r>
              <a:rPr lang="en-US" sz="1400" dirty="0">
                <a:solidFill>
                  <a:srgbClr val="33324A"/>
                </a:solidFill>
                <a:latin typeface="Calibri" pitchFamily="34" charset="0"/>
                <a:ea typeface="Calibri" pitchFamily="34" charset="-122"/>
                <a:cs typeface="Calibri" pitchFamily="34" charset="-120"/>
              </a:rPr>
              <a:t>NREM-1 → 2 (spindles) → 3 (deep, delta) → REM (vivid dreams; brain ACTIVE, body still). As night goes on, REM lengthens.</a:t>
            </a:r>
            <a:endParaRPr lang="en-US" sz="1500" dirty="0"/>
          </a:p>
        </p:txBody>
      </p:sp>
      <p:sp>
        <p:nvSpPr>
          <p:cNvPr id="6" name="Text 4"/>
          <p:cNvSpPr/>
          <p:nvPr/>
        </p:nvSpPr>
        <p:spPr>
          <a:xfrm>
            <a:off x="640080" y="2971800"/>
            <a:ext cx="7955280" cy="1463040"/>
          </a:xfrm>
          <a:prstGeom prst="rect">
            <a:avLst/>
          </a:prstGeom>
          <a:noFill/>
          <a:ln/>
        </p:spPr>
        <p:txBody>
          <a:bodyPr wrap="square" rtlCol="0" anchor="ctr"/>
          <a:lstStyle/>
          <a:p>
            <a:pPr indent="0" marL="0">
              <a:buNone/>
            </a:pPr>
            <a:r>
              <a:rPr lang="en-US" sz="1500" b="1" dirty="0">
                <a:solidFill>
                  <a:srgbClr val="E0A33E"/>
                </a:solidFill>
                <a:latin typeface="Calibri" pitchFamily="34" charset="0"/>
                <a:ea typeface="Calibri" pitchFamily="34" charset="-122"/>
                <a:cs typeface="Calibri" pitchFamily="34" charset="-120"/>
              </a:rPr>
              <a:t>The traps:
</a:t>
            </a:r>
            <a:endParaRPr lang="en-US" sz="1500" dirty="0"/>
          </a:p>
          <a:p>
            <a:pPr indent="0" marL="0">
              <a:buNone/>
            </a:pPr>
            <a:r>
              <a:rPr lang="en-US" sz="1400" dirty="0">
                <a:solidFill>
                  <a:srgbClr val="33324A"/>
                </a:solidFill>
                <a:latin typeface="Calibri" pitchFamily="34" charset="0"/>
                <a:ea typeface="Calibri" pitchFamily="34" charset="-122"/>
                <a:cs typeface="Calibri" pitchFamily="34" charset="-120"/>
              </a:rPr>
              <a:t>✗ "The brain shuts off in sleep" — it's intensely active, especially in REM. "Asleep is not unplugged."
</a:t>
            </a:r>
            <a:endParaRPr lang="en-US" sz="1500" dirty="0"/>
          </a:p>
          <a:p>
            <a:pPr indent="0" marL="0">
              <a:buNone/>
            </a:pPr>
            <a:r>
              <a:rPr lang="en-US" sz="1400" dirty="0">
                <a:solidFill>
                  <a:srgbClr val="33324A"/>
                </a:solidFill>
                <a:latin typeface="Calibri" pitchFamily="34" charset="0"/>
                <a:ea typeface="Calibri" pitchFamily="34" charset="-122"/>
                <a:cs typeface="Calibri" pitchFamily="34" charset="-120"/>
              </a:rPr>
              <a:t>✗ "Alcohol is a stimulant" — it's a DEPRESSANT; the early buzz is lowered inhibition, not energy.
</a:t>
            </a:r>
            <a:endParaRPr lang="en-US" sz="1500" dirty="0"/>
          </a:p>
          <a:p>
            <a:pPr indent="0" marL="0">
              <a:buNone/>
            </a:pPr>
            <a:r>
              <a:rPr lang="en-US" sz="1400" dirty="0">
                <a:solidFill>
                  <a:srgbClr val="33324A"/>
                </a:solidFill>
                <a:latin typeface="Calibri" pitchFamily="34" charset="0"/>
                <a:ea typeface="Calibri" pitchFamily="34" charset="-122"/>
                <a:cs typeface="Calibri" pitchFamily="34" charset="-120"/>
              </a:rPr>
              <a:t>Drugs: depressant slows · stimulant speeds · hallucinogen distorts.  Repeated use → tolerance, dependence, withdrawal.</a:t>
            </a:r>
            <a:endParaRPr lang="en-US" sz="1500" dirty="0"/>
          </a:p>
        </p:txBody>
      </p:sp>
      <p:sp>
        <p:nvSpPr>
          <p:cNvPr id="7" name="Text 5"/>
          <p:cNvSpPr/>
          <p:nvPr/>
        </p:nvSpPr>
        <p:spPr>
          <a:xfrm>
            <a:off x="8549640" y="4754880"/>
            <a:ext cx="457200" cy="274320"/>
          </a:xfrm>
          <a:prstGeom prst="rect">
            <a:avLst/>
          </a:prstGeom>
          <a:noFill/>
          <a:ln/>
        </p:spPr>
        <p:txBody>
          <a:bodyPr wrap="square" rtlCol="0" anchor="ctr"/>
          <a:lstStyle/>
          <a:p>
            <a:pPr algn="r" indent="0" marL="0">
              <a:buNone/>
            </a:pPr>
            <a:r>
              <a:rPr lang="en-US" sz="1000" dirty="0">
                <a:solidFill>
                  <a:srgbClr val="6B6A86"/>
                </a:solidFill>
                <a:latin typeface="Calibri" pitchFamily="34" charset="0"/>
                <a:ea typeface="Calibri" pitchFamily="34" charset="-122"/>
                <a:cs typeface="Calibri" pitchFamily="34" charset="-120"/>
              </a:rPr>
              <a:t>10</a:t>
            </a:r>
            <a:endParaRPr lang="en-US" sz="10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7F7FB"/>
        </a:solidFill>
      </p:bgPr>
    </p:bg>
    <p:spTree>
      <p:nvGrpSpPr>
        <p:cNvPr id="1" name=""/>
        <p:cNvGrpSpPr/>
        <p:nvPr/>
      </p:nvGrpSpPr>
      <p:grpSpPr>
        <a:xfrm>
          <a:off x="0" y="0"/>
          <a:ext cx="0" cy="0"/>
          <a:chOff x="0" y="0"/>
          <a:chExt cx="0" cy="0"/>
        </a:xfrm>
      </p:grpSpPr>
      <p:sp>
        <p:nvSpPr>
          <p:cNvPr id="2" name="Text 0"/>
          <p:cNvSpPr/>
          <p:nvPr/>
        </p:nvSpPr>
        <p:spPr>
          <a:xfrm>
            <a:off x="502920" y="384048"/>
            <a:ext cx="8229600" cy="320040"/>
          </a:xfrm>
          <a:prstGeom prst="rect">
            <a:avLst/>
          </a:prstGeom>
          <a:noFill/>
          <a:ln/>
        </p:spPr>
        <p:txBody>
          <a:bodyPr wrap="square" rtlCol="0" anchor="ctr"/>
          <a:lstStyle/>
          <a:p>
            <a:pPr indent="0" marL="0">
              <a:buNone/>
            </a:pPr>
            <a:r>
              <a:rPr lang="en-US" sz="1300" b="1" spc="200" kern="0" dirty="0">
                <a:solidFill>
                  <a:srgbClr val="5B53A6"/>
                </a:solidFill>
                <a:latin typeface="Calibri" pitchFamily="34" charset="0"/>
                <a:ea typeface="Calibri" pitchFamily="34" charset="-122"/>
                <a:cs typeface="Calibri" pitchFamily="34" charset="-120"/>
              </a:rPr>
              <a:t>OBJECTIVE 5  ·  HOW WE LEARN</a:t>
            </a:r>
            <a:endParaRPr lang="en-US" sz="1300" dirty="0"/>
          </a:p>
        </p:txBody>
      </p:sp>
      <p:sp>
        <p:nvSpPr>
          <p:cNvPr id="3" name="Text 1"/>
          <p:cNvSpPr/>
          <p:nvPr/>
        </p:nvSpPr>
        <p:spPr>
          <a:xfrm>
            <a:off x="502920" y="713232"/>
            <a:ext cx="8138160" cy="822960"/>
          </a:xfrm>
          <a:prstGeom prst="rect">
            <a:avLst/>
          </a:prstGeom>
          <a:noFill/>
          <a:ln/>
        </p:spPr>
        <p:txBody>
          <a:bodyPr wrap="square" rtlCol="0" anchor="ctr"/>
          <a:lstStyle/>
          <a:p>
            <a:pPr indent="0" marL="0">
              <a:buNone/>
            </a:pPr>
            <a:r>
              <a:rPr lang="en-US" sz="3000" b="1" dirty="0">
                <a:solidFill>
                  <a:srgbClr val="26235C"/>
                </a:solidFill>
                <a:latin typeface="Cambria" pitchFamily="34" charset="0"/>
                <a:ea typeface="Cambria" pitchFamily="34" charset="-122"/>
                <a:cs typeface="Cambria" pitchFamily="34" charset="-120"/>
              </a:rPr>
              <a:t>Three models of learning</a:t>
            </a:r>
            <a:endParaRPr lang="en-US" sz="3000" dirty="0"/>
          </a:p>
        </p:txBody>
      </p:sp>
      <p:sp>
        <p:nvSpPr>
          <p:cNvPr id="4" name="Shape 2"/>
          <p:cNvSpPr/>
          <p:nvPr/>
        </p:nvSpPr>
        <p:spPr>
          <a:xfrm>
            <a:off x="502920" y="1920240"/>
            <a:ext cx="8138160" cy="713232"/>
          </a:xfrm>
          <a:prstGeom prst="roundRect">
            <a:avLst>
              <a:gd name="adj" fmla="val 11538"/>
            </a:avLst>
          </a:prstGeom>
          <a:solidFill>
            <a:srgbClr val="FFFFFF"/>
          </a:solidFill>
          <a:ln/>
          <a:effectLst>
            <a:outerShdw sx="100000" sy="100000" kx="0" ky="0" algn="bl" rotWithShape="0" blurRad="88900" dist="38100" dir="5400000">
              <a:srgbClr val="000000">
                <a:alpha val="10000"/>
              </a:srgbClr>
            </a:outerShdw>
          </a:effectLst>
        </p:spPr>
      </p:sp>
      <p:sp>
        <p:nvSpPr>
          <p:cNvPr id="5" name="Text 3"/>
          <p:cNvSpPr/>
          <p:nvPr/>
        </p:nvSpPr>
        <p:spPr>
          <a:xfrm>
            <a:off x="777240" y="2011680"/>
            <a:ext cx="7589520" cy="548640"/>
          </a:xfrm>
          <a:prstGeom prst="rect">
            <a:avLst/>
          </a:prstGeom>
          <a:noFill/>
          <a:ln/>
        </p:spPr>
        <p:txBody>
          <a:bodyPr wrap="square" rtlCol="0" anchor="ctr"/>
          <a:lstStyle/>
          <a:p>
            <a:pPr indent="0" marL="0">
              <a:buNone/>
            </a:pPr>
            <a:r>
              <a:rPr lang="en-US" sz="1500" b="1" dirty="0">
                <a:solidFill>
                  <a:srgbClr val="2F8F86"/>
                </a:solidFill>
                <a:latin typeface="Calibri" pitchFamily="34" charset="0"/>
                <a:ea typeface="Calibri" pitchFamily="34" charset="-122"/>
                <a:cs typeface="Calibri" pitchFamily="34" charset="-120"/>
              </a:rPr>
              <a:t>CLASSICAL   </a:t>
            </a:r>
            <a:pPr indent="0" marL="0">
              <a:buNone/>
            </a:pPr>
            <a:r>
              <a:rPr lang="en-US" sz="1400" dirty="0">
                <a:solidFill>
                  <a:srgbClr val="33324A"/>
                </a:solidFill>
                <a:latin typeface="Calibri" pitchFamily="34" charset="0"/>
                <a:ea typeface="Calibri" pitchFamily="34" charset="-122"/>
                <a:cs typeface="Calibri" pitchFamily="34" charset="-120"/>
              </a:rPr>
              <a:t>associate two stimuli — label UCS · UCR · CS · CR (Pavlov)</a:t>
            </a:r>
            <a:endParaRPr lang="en-US" sz="1500" dirty="0"/>
          </a:p>
        </p:txBody>
      </p:sp>
      <p:sp>
        <p:nvSpPr>
          <p:cNvPr id="6" name="Shape 4"/>
          <p:cNvSpPr/>
          <p:nvPr/>
        </p:nvSpPr>
        <p:spPr>
          <a:xfrm>
            <a:off x="502920" y="2761488"/>
            <a:ext cx="8138160" cy="713232"/>
          </a:xfrm>
          <a:prstGeom prst="roundRect">
            <a:avLst>
              <a:gd name="adj" fmla="val 11538"/>
            </a:avLst>
          </a:prstGeom>
          <a:solidFill>
            <a:srgbClr val="FFFFFF"/>
          </a:solidFill>
          <a:ln/>
          <a:effectLst>
            <a:outerShdw sx="100000" sy="100000" kx="0" ky="0" algn="bl" rotWithShape="0" blurRad="88900" dist="38100" dir="5400000">
              <a:srgbClr val="000000">
                <a:alpha val="10000"/>
              </a:srgbClr>
            </a:outerShdw>
          </a:effectLst>
        </p:spPr>
      </p:sp>
      <p:sp>
        <p:nvSpPr>
          <p:cNvPr id="7" name="Text 5"/>
          <p:cNvSpPr/>
          <p:nvPr/>
        </p:nvSpPr>
        <p:spPr>
          <a:xfrm>
            <a:off x="777240" y="2852928"/>
            <a:ext cx="7589520" cy="548640"/>
          </a:xfrm>
          <a:prstGeom prst="rect">
            <a:avLst/>
          </a:prstGeom>
          <a:noFill/>
          <a:ln/>
        </p:spPr>
        <p:txBody>
          <a:bodyPr wrap="square" rtlCol="0" anchor="ctr"/>
          <a:lstStyle/>
          <a:p>
            <a:pPr indent="0" marL="0">
              <a:buNone/>
            </a:pPr>
            <a:r>
              <a:rPr lang="en-US" sz="1500" b="1" dirty="0">
                <a:solidFill>
                  <a:srgbClr val="E0A33E"/>
                </a:solidFill>
                <a:latin typeface="Calibri" pitchFamily="34" charset="0"/>
                <a:ea typeface="Calibri" pitchFamily="34" charset="-122"/>
                <a:cs typeface="Calibri" pitchFamily="34" charset="-120"/>
              </a:rPr>
              <a:t>OPERANT   </a:t>
            </a:r>
            <a:pPr indent="0" marL="0">
              <a:buNone/>
            </a:pPr>
            <a:r>
              <a:rPr lang="en-US" sz="1400" dirty="0">
                <a:solidFill>
                  <a:srgbClr val="33324A"/>
                </a:solidFill>
                <a:latin typeface="Calibri" pitchFamily="34" charset="0"/>
                <a:ea typeface="Calibri" pitchFamily="34" charset="-122"/>
                <a:cs typeface="Calibri" pitchFamily="34" charset="-120"/>
              </a:rPr>
              <a:t>consequences — reinforcement ↑ / punishment ↓ (Skinner)</a:t>
            </a:r>
            <a:endParaRPr lang="en-US" sz="1500" dirty="0"/>
          </a:p>
        </p:txBody>
      </p:sp>
      <p:sp>
        <p:nvSpPr>
          <p:cNvPr id="8" name="Shape 6"/>
          <p:cNvSpPr/>
          <p:nvPr/>
        </p:nvSpPr>
        <p:spPr>
          <a:xfrm>
            <a:off x="502920" y="3602736"/>
            <a:ext cx="8138160" cy="713232"/>
          </a:xfrm>
          <a:prstGeom prst="roundRect">
            <a:avLst>
              <a:gd name="adj" fmla="val 11538"/>
            </a:avLst>
          </a:prstGeom>
          <a:solidFill>
            <a:srgbClr val="FFFFFF"/>
          </a:solidFill>
          <a:ln/>
          <a:effectLst>
            <a:outerShdw sx="100000" sy="100000" kx="0" ky="0" algn="bl" rotWithShape="0" blurRad="88900" dist="38100" dir="5400000">
              <a:srgbClr val="000000">
                <a:alpha val="10000"/>
              </a:srgbClr>
            </a:outerShdw>
          </a:effectLst>
        </p:spPr>
      </p:sp>
      <p:sp>
        <p:nvSpPr>
          <p:cNvPr id="9" name="Text 7"/>
          <p:cNvSpPr/>
          <p:nvPr/>
        </p:nvSpPr>
        <p:spPr>
          <a:xfrm>
            <a:off x="777240" y="3694176"/>
            <a:ext cx="7589520" cy="548640"/>
          </a:xfrm>
          <a:prstGeom prst="rect">
            <a:avLst/>
          </a:prstGeom>
          <a:noFill/>
          <a:ln/>
        </p:spPr>
        <p:txBody>
          <a:bodyPr wrap="square" rtlCol="0" anchor="ctr"/>
          <a:lstStyle/>
          <a:p>
            <a:pPr indent="0" marL="0">
              <a:buNone/>
            </a:pPr>
            <a:r>
              <a:rPr lang="en-US" sz="1500" b="1" dirty="0">
                <a:solidFill>
                  <a:srgbClr val="5B53A6"/>
                </a:solidFill>
                <a:latin typeface="Calibri" pitchFamily="34" charset="0"/>
                <a:ea typeface="Calibri" pitchFamily="34" charset="-122"/>
                <a:cs typeface="Calibri" pitchFamily="34" charset="-120"/>
              </a:rPr>
              <a:t>OBSERVATIONAL   </a:t>
            </a:r>
            <a:pPr indent="0" marL="0">
              <a:buNone/>
            </a:pPr>
            <a:r>
              <a:rPr lang="en-US" sz="1400" dirty="0">
                <a:solidFill>
                  <a:srgbClr val="33324A"/>
                </a:solidFill>
                <a:latin typeface="Calibri" pitchFamily="34" charset="0"/>
                <a:ea typeface="Calibri" pitchFamily="34" charset="-122"/>
                <a:cs typeface="Calibri" pitchFamily="34" charset="-120"/>
              </a:rPr>
              <a:t>watch a model &amp; imitate, no reward needed (Bandura, Bobo)</a:t>
            </a:r>
            <a:endParaRPr lang="en-US" sz="1500" dirty="0"/>
          </a:p>
        </p:txBody>
      </p:sp>
      <p:sp>
        <p:nvSpPr>
          <p:cNvPr id="10" name="Text 8"/>
          <p:cNvSpPr/>
          <p:nvPr/>
        </p:nvSpPr>
        <p:spPr>
          <a:xfrm>
            <a:off x="502920" y="4526280"/>
            <a:ext cx="8138160" cy="320040"/>
          </a:xfrm>
          <a:prstGeom prst="rect">
            <a:avLst/>
          </a:prstGeom>
          <a:noFill/>
          <a:ln/>
        </p:spPr>
        <p:txBody>
          <a:bodyPr wrap="square" rtlCol="0" anchor="ctr"/>
          <a:lstStyle/>
          <a:p>
            <a:pPr algn="ctr" indent="0" marL="0">
              <a:buNone/>
            </a:pPr>
            <a:r>
              <a:rPr lang="en-US" sz="1300" i="1" dirty="0">
                <a:solidFill>
                  <a:srgbClr val="6B6A86"/>
                </a:solidFill>
                <a:latin typeface="Calibri" pitchFamily="34" charset="0"/>
                <a:ea typeface="Calibri" pitchFamily="34" charset="-122"/>
                <a:cs typeface="Calibri" pitchFamily="34" charset="-120"/>
              </a:rPr>
              <a:t>"Unconditioned = unlearned (automatic); conditioned = learned. The CR is the UCR's learned echo."</a:t>
            </a:r>
            <a:endParaRPr lang="en-US" sz="1300" dirty="0"/>
          </a:p>
        </p:txBody>
      </p:sp>
      <p:sp>
        <p:nvSpPr>
          <p:cNvPr id="11" name="Text 9"/>
          <p:cNvSpPr/>
          <p:nvPr/>
        </p:nvSpPr>
        <p:spPr>
          <a:xfrm>
            <a:off x="8549640" y="4754880"/>
            <a:ext cx="457200" cy="274320"/>
          </a:xfrm>
          <a:prstGeom prst="rect">
            <a:avLst/>
          </a:prstGeom>
          <a:noFill/>
          <a:ln/>
        </p:spPr>
        <p:txBody>
          <a:bodyPr wrap="square" rtlCol="0" anchor="ctr"/>
          <a:lstStyle/>
          <a:p>
            <a:pPr algn="r" indent="0" marL="0">
              <a:buNone/>
            </a:pPr>
            <a:r>
              <a:rPr lang="en-US" sz="1000" dirty="0">
                <a:solidFill>
                  <a:srgbClr val="6B6A86"/>
                </a:solidFill>
                <a:latin typeface="Calibri" pitchFamily="34" charset="0"/>
                <a:ea typeface="Calibri" pitchFamily="34" charset="-122"/>
                <a:cs typeface="Calibri" pitchFamily="34" charset="-120"/>
              </a:rPr>
              <a:t>11</a:t>
            </a:r>
            <a:endParaRPr lang="en-US" sz="10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7F7FB"/>
        </a:solidFill>
      </p:bgPr>
    </p:bg>
    <p:spTree>
      <p:nvGrpSpPr>
        <p:cNvPr id="1" name=""/>
        <p:cNvGrpSpPr/>
        <p:nvPr/>
      </p:nvGrpSpPr>
      <p:grpSpPr>
        <a:xfrm>
          <a:off x="0" y="0"/>
          <a:ext cx="0" cy="0"/>
          <a:chOff x="0" y="0"/>
          <a:chExt cx="0" cy="0"/>
        </a:xfrm>
      </p:grpSpPr>
      <p:sp>
        <p:nvSpPr>
          <p:cNvPr id="2" name="Text 0"/>
          <p:cNvSpPr/>
          <p:nvPr/>
        </p:nvSpPr>
        <p:spPr>
          <a:xfrm>
            <a:off x="502920" y="384048"/>
            <a:ext cx="8229600" cy="320040"/>
          </a:xfrm>
          <a:prstGeom prst="rect">
            <a:avLst/>
          </a:prstGeom>
          <a:noFill/>
          <a:ln/>
        </p:spPr>
        <p:txBody>
          <a:bodyPr wrap="square" rtlCol="0" anchor="ctr"/>
          <a:lstStyle/>
          <a:p>
            <a:pPr indent="0" marL="0">
              <a:buNone/>
            </a:pPr>
            <a:r>
              <a:rPr lang="en-US" sz="1300" b="1" spc="200" kern="0" dirty="0">
                <a:solidFill>
                  <a:srgbClr val="5B53A6"/>
                </a:solidFill>
                <a:latin typeface="Calibri" pitchFamily="34" charset="0"/>
                <a:ea typeface="Calibri" pitchFamily="34" charset="-122"/>
                <a:cs typeface="Calibri" pitchFamily="34" charset="-120"/>
              </a:rPr>
              <a:t>OBJECTIVE 5  ·  THE TRAP EVERYONE FALLS FOR</a:t>
            </a:r>
            <a:endParaRPr lang="en-US" sz="1300" dirty="0"/>
          </a:p>
        </p:txBody>
      </p:sp>
      <p:sp>
        <p:nvSpPr>
          <p:cNvPr id="3" name="Text 1"/>
          <p:cNvSpPr/>
          <p:nvPr/>
        </p:nvSpPr>
        <p:spPr>
          <a:xfrm>
            <a:off x="502920" y="713232"/>
            <a:ext cx="8138160" cy="822960"/>
          </a:xfrm>
          <a:prstGeom prst="rect">
            <a:avLst/>
          </a:prstGeom>
          <a:noFill/>
          <a:ln/>
        </p:spPr>
        <p:txBody>
          <a:bodyPr wrap="square" rtlCol="0" anchor="ctr"/>
          <a:lstStyle/>
          <a:p>
            <a:pPr indent="0" marL="0">
              <a:buNone/>
            </a:pPr>
            <a:r>
              <a:rPr lang="en-US" sz="3000" b="1" dirty="0">
                <a:solidFill>
                  <a:srgbClr val="26235C"/>
                </a:solidFill>
                <a:latin typeface="Cambria" pitchFamily="34" charset="0"/>
                <a:ea typeface="Cambria" pitchFamily="34" charset="-122"/>
                <a:cs typeface="Cambria" pitchFamily="34" charset="-120"/>
              </a:rPr>
              <a:t>Negative reinforcement is NOT punishment</a:t>
            </a:r>
            <a:endParaRPr lang="en-US" sz="3000" dirty="0"/>
          </a:p>
        </p:txBody>
      </p:sp>
      <p:sp>
        <p:nvSpPr>
          <p:cNvPr id="4" name="Shape 2"/>
          <p:cNvSpPr/>
          <p:nvPr/>
        </p:nvSpPr>
        <p:spPr>
          <a:xfrm>
            <a:off x="502920" y="1783080"/>
            <a:ext cx="8138160" cy="1097280"/>
          </a:xfrm>
          <a:prstGeom prst="roundRect">
            <a:avLst>
              <a:gd name="adj" fmla="val 7500"/>
            </a:avLst>
          </a:prstGeom>
          <a:solidFill>
            <a:srgbClr val="EEF6F4"/>
          </a:solidFill>
          <a:ln/>
          <a:effectLst>
            <a:outerShdw sx="100000" sy="100000" kx="0" ky="0" algn="bl" rotWithShape="0" blurRad="88900" dist="38100" dir="5400000">
              <a:srgbClr val="000000">
                <a:alpha val="10000"/>
              </a:srgbClr>
            </a:outerShdw>
          </a:effectLst>
        </p:spPr>
      </p:sp>
      <p:sp>
        <p:nvSpPr>
          <p:cNvPr id="5" name="Text 3"/>
          <p:cNvSpPr/>
          <p:nvPr/>
        </p:nvSpPr>
        <p:spPr>
          <a:xfrm>
            <a:off x="777240" y="1965960"/>
            <a:ext cx="7589520" cy="777240"/>
          </a:xfrm>
          <a:prstGeom prst="rect">
            <a:avLst/>
          </a:prstGeom>
          <a:noFill/>
          <a:ln/>
        </p:spPr>
        <p:txBody>
          <a:bodyPr wrap="square" rtlCol="0" anchor="ctr"/>
          <a:lstStyle/>
          <a:p>
            <a:pPr indent="0" marL="0">
              <a:buNone/>
            </a:pPr>
            <a:r>
              <a:rPr lang="en-US" sz="1550" b="1" dirty="0">
                <a:solidFill>
                  <a:srgbClr val="26235C"/>
                </a:solidFill>
                <a:latin typeface="Calibri" pitchFamily="34" charset="0"/>
                <a:ea typeface="Calibri" pitchFamily="34" charset="-122"/>
                <a:cs typeface="Calibri" pitchFamily="34" charset="-120"/>
              </a:rPr>
              <a:t>Reinforcement ALWAYS increases a behavior · Punishment ALWAYS decreases it.
</a:t>
            </a:r>
            <a:endParaRPr lang="en-US" sz="1550" dirty="0"/>
          </a:p>
          <a:p>
            <a:pPr indent="0" marL="0">
              <a:buNone/>
            </a:pPr>
            <a:r>
              <a:rPr lang="en-US" sz="1450" dirty="0">
                <a:solidFill>
                  <a:srgbClr val="33324A"/>
                </a:solidFill>
                <a:latin typeface="Calibri" pitchFamily="34" charset="0"/>
                <a:ea typeface="Calibri" pitchFamily="34" charset="-122"/>
                <a:cs typeface="Calibri" pitchFamily="34" charset="-120"/>
              </a:rPr>
              <a:t>Positive = ADD a stimulus · Negative = REMOVE a stimulus  (add/remove — NOT good/bad).</a:t>
            </a:r>
            <a:endParaRPr lang="en-US" sz="1550" dirty="0"/>
          </a:p>
        </p:txBody>
      </p:sp>
      <p:sp>
        <p:nvSpPr>
          <p:cNvPr id="6" name="Text 4"/>
          <p:cNvSpPr/>
          <p:nvPr/>
        </p:nvSpPr>
        <p:spPr>
          <a:xfrm>
            <a:off x="640080" y="3017520"/>
            <a:ext cx="7955280" cy="1371600"/>
          </a:xfrm>
          <a:prstGeom prst="rect">
            <a:avLst/>
          </a:prstGeom>
          <a:noFill/>
          <a:ln/>
        </p:spPr>
        <p:txBody>
          <a:bodyPr wrap="square" rtlCol="0" anchor="ctr"/>
          <a:lstStyle/>
          <a:p>
            <a:pPr indent="0" marL="0">
              <a:buNone/>
            </a:pPr>
            <a:r>
              <a:rPr lang="en-US" sz="1450" dirty="0">
                <a:solidFill>
                  <a:srgbClr val="33324A"/>
                </a:solidFill>
                <a:latin typeface="Calibri" pitchFamily="34" charset="0"/>
                <a:ea typeface="Calibri" pitchFamily="34" charset="-122"/>
                <a:cs typeface="Calibri" pitchFamily="34" charset="-120"/>
              </a:rPr>
              <a:t>Buckle up → the beeping STOPS → you buckle faster = </a:t>
            </a:r>
            <a:pPr indent="0" marL="0">
              <a:buNone/>
            </a:pPr>
            <a:r>
              <a:rPr lang="en-US" sz="1450" b="1" dirty="0">
                <a:solidFill>
                  <a:srgbClr val="2F8F86"/>
                </a:solidFill>
                <a:latin typeface="Calibri" pitchFamily="34" charset="0"/>
                <a:ea typeface="Calibri" pitchFamily="34" charset="-122"/>
                <a:cs typeface="Calibri" pitchFamily="34" charset="-120"/>
              </a:rPr>
              <a:t>negative reinforcement (behavior ↑)</a:t>
            </a:r>
            <a:endParaRPr lang="en-US" sz="1450" dirty="0"/>
          </a:p>
          <a:p>
            <a:pPr indent="0" marL="0">
              <a:buNone/>
            </a:pPr>
            <a:r>
              <a:rPr lang="en-US" sz="1450" dirty="0">
                <a:solidFill>
                  <a:srgbClr val="33324A"/>
                </a:solidFill>
                <a:latin typeface="Calibri" pitchFamily="34" charset="0"/>
                <a:ea typeface="Calibri" pitchFamily="34" charset="-122"/>
                <a:cs typeface="Calibri" pitchFamily="34" charset="-120"/>
              </a:rPr>
              <a:t>Touch a hot stove → pain → you stop = </a:t>
            </a:r>
            <a:pPr indent="0" marL="0">
              <a:buNone/>
            </a:pPr>
            <a:r>
              <a:rPr lang="en-US" sz="1450" b="1" dirty="0">
                <a:solidFill>
                  <a:srgbClr val="E0A33E"/>
                </a:solidFill>
                <a:latin typeface="Calibri" pitchFamily="34" charset="0"/>
                <a:ea typeface="Calibri" pitchFamily="34" charset="-122"/>
                <a:cs typeface="Calibri" pitchFamily="34" charset="-120"/>
              </a:rPr>
              <a:t>positive punishment (behavior ↓)
</a:t>
            </a:r>
            <a:pPr indent="0" marL="0">
              <a:buNone/>
            </a:pPr>
            <a:r>
              <a:rPr lang="en-US" sz="1400" i="1" dirty="0">
                <a:solidFill>
                  <a:srgbClr val="5B53A6"/>
                </a:solidFill>
                <a:latin typeface="Calibri" pitchFamily="34" charset="0"/>
                <a:ea typeface="Calibri" pitchFamily="34" charset="-122"/>
                <a:cs typeface="Calibri" pitchFamily="34" charset="-120"/>
              </a:rPr>
              <a:t>THE CHECK: did the behavior go UP or DOWN?  Then: was something ADDED or REMOVED?</a:t>
            </a:r>
            <a:endParaRPr lang="en-US" sz="1450" dirty="0"/>
          </a:p>
        </p:txBody>
      </p:sp>
      <p:sp>
        <p:nvSpPr>
          <p:cNvPr id="7" name="Text 5"/>
          <p:cNvSpPr/>
          <p:nvPr/>
        </p:nvSpPr>
        <p:spPr>
          <a:xfrm>
            <a:off x="8549640" y="4754880"/>
            <a:ext cx="457200" cy="274320"/>
          </a:xfrm>
          <a:prstGeom prst="rect">
            <a:avLst/>
          </a:prstGeom>
          <a:noFill/>
          <a:ln/>
        </p:spPr>
        <p:txBody>
          <a:bodyPr wrap="square" rtlCol="0" anchor="ctr"/>
          <a:lstStyle/>
          <a:p>
            <a:pPr algn="r" indent="0" marL="0">
              <a:buNone/>
            </a:pPr>
            <a:r>
              <a:rPr lang="en-US" sz="1000" dirty="0">
                <a:solidFill>
                  <a:srgbClr val="6B6A86"/>
                </a:solidFill>
                <a:latin typeface="Calibri" pitchFamily="34" charset="0"/>
                <a:ea typeface="Calibri" pitchFamily="34" charset="-122"/>
                <a:cs typeface="Calibri" pitchFamily="34" charset="-120"/>
              </a:rPr>
              <a:t>12</a:t>
            </a:r>
            <a:endParaRPr lang="en-US" sz="10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7F7FB"/>
        </a:solidFill>
      </p:bgPr>
    </p:bg>
    <p:spTree>
      <p:nvGrpSpPr>
        <p:cNvPr id="1" name=""/>
        <p:cNvGrpSpPr/>
        <p:nvPr/>
      </p:nvGrpSpPr>
      <p:grpSpPr>
        <a:xfrm>
          <a:off x="0" y="0"/>
          <a:ext cx="0" cy="0"/>
          <a:chOff x="0" y="0"/>
          <a:chExt cx="0" cy="0"/>
        </a:xfrm>
      </p:grpSpPr>
      <p:sp>
        <p:nvSpPr>
          <p:cNvPr id="2" name="Text 0"/>
          <p:cNvSpPr/>
          <p:nvPr/>
        </p:nvSpPr>
        <p:spPr>
          <a:xfrm>
            <a:off x="502920" y="384048"/>
            <a:ext cx="8229600" cy="320040"/>
          </a:xfrm>
          <a:prstGeom prst="rect">
            <a:avLst/>
          </a:prstGeom>
          <a:noFill/>
          <a:ln/>
        </p:spPr>
        <p:txBody>
          <a:bodyPr wrap="square" rtlCol="0" anchor="ctr"/>
          <a:lstStyle/>
          <a:p>
            <a:pPr indent="0" marL="0">
              <a:buNone/>
            </a:pPr>
            <a:r>
              <a:rPr lang="en-US" sz="1300" b="1" spc="200" kern="0" dirty="0">
                <a:solidFill>
                  <a:srgbClr val="5B53A6"/>
                </a:solidFill>
                <a:latin typeface="Calibri" pitchFamily="34" charset="0"/>
                <a:ea typeface="Calibri" pitchFamily="34" charset="-122"/>
                <a:cs typeface="Calibri" pitchFamily="34" charset="-120"/>
              </a:rPr>
              <a:t>OBJECTIVE 5  ·  HOW MEMORY WORKS — AND FAILS</a:t>
            </a:r>
            <a:endParaRPr lang="en-US" sz="1300" dirty="0"/>
          </a:p>
        </p:txBody>
      </p:sp>
      <p:sp>
        <p:nvSpPr>
          <p:cNvPr id="3" name="Text 1"/>
          <p:cNvSpPr/>
          <p:nvPr/>
        </p:nvSpPr>
        <p:spPr>
          <a:xfrm>
            <a:off x="502920" y="713232"/>
            <a:ext cx="8138160" cy="822960"/>
          </a:xfrm>
          <a:prstGeom prst="rect">
            <a:avLst/>
          </a:prstGeom>
          <a:noFill/>
          <a:ln/>
        </p:spPr>
        <p:txBody>
          <a:bodyPr wrap="square" rtlCol="0" anchor="ctr"/>
          <a:lstStyle/>
          <a:p>
            <a:pPr indent="0" marL="0">
              <a:buNone/>
            </a:pPr>
            <a:r>
              <a:rPr lang="en-US" sz="3000" b="1" dirty="0">
                <a:solidFill>
                  <a:srgbClr val="26235C"/>
                </a:solidFill>
                <a:latin typeface="Cambria" pitchFamily="34" charset="0"/>
                <a:ea typeface="Cambria" pitchFamily="34" charset="-122"/>
                <a:cs typeface="Cambria" pitchFamily="34" charset="-120"/>
              </a:rPr>
              <a:t>Three stores — and memory is rebuilt</a:t>
            </a:r>
            <a:endParaRPr lang="en-US" sz="3000" dirty="0"/>
          </a:p>
        </p:txBody>
      </p:sp>
      <p:sp>
        <p:nvSpPr>
          <p:cNvPr id="4" name="Shape 2"/>
          <p:cNvSpPr/>
          <p:nvPr/>
        </p:nvSpPr>
        <p:spPr>
          <a:xfrm>
            <a:off x="502920" y="1737360"/>
            <a:ext cx="8138160" cy="1051560"/>
          </a:xfrm>
          <a:prstGeom prst="roundRect">
            <a:avLst>
              <a:gd name="adj" fmla="val 7826"/>
            </a:avLst>
          </a:prstGeom>
          <a:solidFill>
            <a:srgbClr val="FFFFFF"/>
          </a:solidFill>
          <a:ln/>
          <a:effectLst>
            <a:outerShdw sx="100000" sy="100000" kx="0" ky="0" algn="bl" rotWithShape="0" blurRad="88900" dist="38100" dir="5400000">
              <a:srgbClr val="000000">
                <a:alpha val="10000"/>
              </a:srgbClr>
            </a:outerShdw>
          </a:effectLst>
        </p:spPr>
      </p:sp>
      <p:sp>
        <p:nvSpPr>
          <p:cNvPr id="5" name="Text 3"/>
          <p:cNvSpPr/>
          <p:nvPr/>
        </p:nvSpPr>
        <p:spPr>
          <a:xfrm>
            <a:off x="777240" y="1920240"/>
            <a:ext cx="7589520" cy="777240"/>
          </a:xfrm>
          <a:prstGeom prst="rect">
            <a:avLst/>
          </a:prstGeom>
          <a:noFill/>
          <a:ln/>
        </p:spPr>
        <p:txBody>
          <a:bodyPr wrap="square" rtlCol="0" anchor="ctr"/>
          <a:lstStyle/>
          <a:p>
            <a:pPr indent="0" marL="0">
              <a:buNone/>
            </a:pPr>
            <a:r>
              <a:rPr lang="en-US" sz="1450" b="1" dirty="0">
                <a:solidFill>
                  <a:srgbClr val="5B53A6"/>
                </a:solidFill>
                <a:latin typeface="Calibri" pitchFamily="34" charset="0"/>
                <a:ea typeface="Calibri" pitchFamily="34" charset="-122"/>
                <a:cs typeface="Calibri" pitchFamily="34" charset="-120"/>
              </a:rPr>
              <a:t>SENSORY (split-second)  →  SHORT-TERM / WORKING (~20–30 s, 7±2 items)  →  LONG-TERM (vast)
</a:t>
            </a:r>
            <a:endParaRPr lang="en-US" sz="1450" dirty="0"/>
          </a:p>
          <a:p>
            <a:pPr indent="0" marL="0">
              <a:buNone/>
            </a:pPr>
            <a:r>
              <a:rPr lang="en-US" sz="1350" dirty="0">
                <a:solidFill>
                  <a:srgbClr val="33324A"/>
                </a:solidFill>
                <a:latin typeface="Calibri" pitchFamily="34" charset="0"/>
                <a:ea typeface="Calibri" pitchFamily="34" charset="-122"/>
                <a:cs typeface="Calibri" pitchFamily="34" charset="-120"/>
              </a:rPr>
              <a:t>Explicit = knowing THAT (facts, events) · Implicit = knowing HOW (skills). Elaborative rehearsal beats repetition.</a:t>
            </a:r>
            <a:endParaRPr lang="en-US" sz="1450" dirty="0"/>
          </a:p>
        </p:txBody>
      </p:sp>
      <p:sp>
        <p:nvSpPr>
          <p:cNvPr id="6" name="Text 4"/>
          <p:cNvSpPr/>
          <p:nvPr/>
        </p:nvSpPr>
        <p:spPr>
          <a:xfrm>
            <a:off x="640080" y="2971800"/>
            <a:ext cx="7955280" cy="1554480"/>
          </a:xfrm>
          <a:prstGeom prst="rect">
            <a:avLst/>
          </a:prstGeom>
          <a:noFill/>
          <a:ln/>
        </p:spPr>
        <p:txBody>
          <a:bodyPr wrap="square" rtlCol="0" anchor="ctr"/>
          <a:lstStyle/>
          <a:p>
            <a:pPr indent="0" marL="0">
              <a:buNone/>
            </a:pPr>
            <a:r>
              <a:rPr lang="en-US" sz="1500" b="1" dirty="0">
                <a:solidFill>
                  <a:srgbClr val="E0A33E"/>
                </a:solidFill>
                <a:latin typeface="Calibri" pitchFamily="34" charset="0"/>
                <a:ea typeface="Calibri" pitchFamily="34" charset="-122"/>
                <a:cs typeface="Calibri" pitchFamily="34" charset="-120"/>
              </a:rPr>
              <a:t>The headline trap:  </a:t>
            </a:r>
            <a:pPr indent="0" marL="0">
              <a:buNone/>
            </a:pPr>
            <a:r>
              <a:rPr lang="en-US" sz="1500" b="1" dirty="0">
                <a:solidFill>
                  <a:srgbClr val="26235C"/>
                </a:solidFill>
                <a:latin typeface="Calibri" pitchFamily="34" charset="0"/>
                <a:ea typeface="Calibri" pitchFamily="34" charset="-122"/>
                <a:cs typeface="Calibri" pitchFamily="34" charset="-120"/>
              </a:rPr>
              <a:t>memory is NOT a video recording.
</a:t>
            </a:r>
            <a:endParaRPr lang="en-US" sz="1500" dirty="0"/>
          </a:p>
          <a:p>
            <a:pPr indent="0" marL="0">
              <a:buNone/>
            </a:pPr>
            <a:r>
              <a:rPr lang="en-US" sz="1400" dirty="0">
                <a:solidFill>
                  <a:srgbClr val="33324A"/>
                </a:solidFill>
                <a:latin typeface="Calibri" pitchFamily="34" charset="0"/>
                <a:ea typeface="Calibri" pitchFamily="34" charset="-122"/>
                <a:cs typeface="Calibri" pitchFamily="34" charset="-120"/>
              </a:rPr>
              <a:t>It's reconstructive — rebuilt each time, and editable. In Loftus &amp; Palmer's study, "smashed" (vs. "hit") raised speed estimates and made people falsely "remember" broken glass.
</a:t>
            </a:r>
            <a:endParaRPr lang="en-US" sz="1500" dirty="0"/>
          </a:p>
          <a:p>
            <a:pPr indent="0" marL="0">
              <a:buNone/>
            </a:pPr>
            <a:r>
              <a:rPr lang="en-US" sz="1400" b="1" i="1" dirty="0">
                <a:solidFill>
                  <a:srgbClr val="5B53A6"/>
                </a:solidFill>
                <a:latin typeface="Calibri" pitchFamily="34" charset="0"/>
                <a:ea typeface="Calibri" pitchFamily="34" charset="-122"/>
                <a:cs typeface="Calibri" pitchFamily="34" charset="-120"/>
              </a:rPr>
              <a:t>Confidence ≠ accuracy — a vivid memory can be a confidently wrong one.</a:t>
            </a:r>
            <a:endParaRPr lang="en-US" sz="1500" dirty="0"/>
          </a:p>
        </p:txBody>
      </p:sp>
      <p:sp>
        <p:nvSpPr>
          <p:cNvPr id="7" name="Text 5"/>
          <p:cNvSpPr/>
          <p:nvPr/>
        </p:nvSpPr>
        <p:spPr>
          <a:xfrm>
            <a:off x="8549640" y="4754880"/>
            <a:ext cx="457200" cy="274320"/>
          </a:xfrm>
          <a:prstGeom prst="rect">
            <a:avLst/>
          </a:prstGeom>
          <a:noFill/>
          <a:ln/>
        </p:spPr>
        <p:txBody>
          <a:bodyPr wrap="square" rtlCol="0" anchor="ctr"/>
          <a:lstStyle/>
          <a:p>
            <a:pPr algn="r" indent="0" marL="0">
              <a:buNone/>
            </a:pPr>
            <a:r>
              <a:rPr lang="en-US" sz="1000" dirty="0">
                <a:solidFill>
                  <a:srgbClr val="6B6A86"/>
                </a:solidFill>
                <a:latin typeface="Calibri" pitchFamily="34" charset="0"/>
                <a:ea typeface="Calibri" pitchFamily="34" charset="-122"/>
                <a:cs typeface="Calibri" pitchFamily="34" charset="-120"/>
              </a:rPr>
              <a:t>13</a:t>
            </a:r>
            <a:endParaRPr lang="en-US" sz="10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7F7FB"/>
        </a:solidFill>
      </p:bgPr>
    </p:bg>
    <p:spTree>
      <p:nvGrpSpPr>
        <p:cNvPr id="1" name=""/>
        <p:cNvGrpSpPr/>
        <p:nvPr/>
      </p:nvGrpSpPr>
      <p:grpSpPr>
        <a:xfrm>
          <a:off x="0" y="0"/>
          <a:ext cx="0" cy="0"/>
          <a:chOff x="0" y="0"/>
          <a:chExt cx="0" cy="0"/>
        </a:xfrm>
      </p:grpSpPr>
      <p:sp>
        <p:nvSpPr>
          <p:cNvPr id="2" name="Text 0"/>
          <p:cNvSpPr/>
          <p:nvPr/>
        </p:nvSpPr>
        <p:spPr>
          <a:xfrm>
            <a:off x="502920" y="384048"/>
            <a:ext cx="8229600" cy="320040"/>
          </a:xfrm>
          <a:prstGeom prst="rect">
            <a:avLst/>
          </a:prstGeom>
          <a:noFill/>
          <a:ln/>
        </p:spPr>
        <p:txBody>
          <a:bodyPr wrap="square" rtlCol="0" anchor="ctr"/>
          <a:lstStyle/>
          <a:p>
            <a:pPr indent="0" marL="0">
              <a:buNone/>
            </a:pPr>
            <a:r>
              <a:rPr lang="en-US" sz="1300" b="1" spc="200" kern="0" dirty="0">
                <a:solidFill>
                  <a:srgbClr val="5B53A6"/>
                </a:solidFill>
                <a:latin typeface="Calibri" pitchFamily="34" charset="0"/>
                <a:ea typeface="Calibri" pitchFamily="34" charset="-122"/>
                <a:cs typeface="Calibri" pitchFamily="34" charset="-120"/>
              </a:rPr>
              <a:t>ONE LAST AUDIT  ·  THE TOOL DRAFTS, YOU JUDGE</a:t>
            </a:r>
            <a:endParaRPr lang="en-US" sz="1300" dirty="0"/>
          </a:p>
        </p:txBody>
      </p:sp>
      <p:sp>
        <p:nvSpPr>
          <p:cNvPr id="3" name="Text 1"/>
          <p:cNvSpPr/>
          <p:nvPr/>
        </p:nvSpPr>
        <p:spPr>
          <a:xfrm>
            <a:off x="502920" y="713232"/>
            <a:ext cx="8138160" cy="822960"/>
          </a:xfrm>
          <a:prstGeom prst="rect">
            <a:avLst/>
          </a:prstGeom>
          <a:noFill/>
          <a:ln/>
        </p:spPr>
        <p:txBody>
          <a:bodyPr wrap="square" rtlCol="0" anchor="ctr"/>
          <a:lstStyle/>
          <a:p>
            <a:pPr indent="0" marL="0">
              <a:buNone/>
            </a:pPr>
            <a:r>
              <a:rPr lang="en-US" sz="3000" b="1" dirty="0">
                <a:solidFill>
                  <a:srgbClr val="26235C"/>
                </a:solidFill>
                <a:latin typeface="Cambria" pitchFamily="34" charset="0"/>
                <a:ea typeface="Cambria" pitchFamily="34" charset="-122"/>
                <a:cs typeface="Cambria" pitchFamily="34" charset="-120"/>
              </a:rPr>
              <a:t>Audit the AI</a:t>
            </a:r>
            <a:endParaRPr lang="en-US" sz="3000" dirty="0"/>
          </a:p>
        </p:txBody>
      </p:sp>
      <p:sp>
        <p:nvSpPr>
          <p:cNvPr id="4" name="Shape 2"/>
          <p:cNvSpPr/>
          <p:nvPr/>
        </p:nvSpPr>
        <p:spPr>
          <a:xfrm>
            <a:off x="502920" y="1783080"/>
            <a:ext cx="8138160" cy="1143000"/>
          </a:xfrm>
          <a:prstGeom prst="roundRect">
            <a:avLst>
              <a:gd name="adj" fmla="val 7200"/>
            </a:avLst>
          </a:prstGeom>
          <a:solidFill>
            <a:srgbClr val="EEF6F4"/>
          </a:solidFill>
          <a:ln/>
          <a:effectLst>
            <a:outerShdw sx="100000" sy="100000" kx="0" ky="0" algn="bl" rotWithShape="0" blurRad="88900" dist="38100" dir="5400000">
              <a:srgbClr val="000000">
                <a:alpha val="10000"/>
              </a:srgbClr>
            </a:outerShdw>
          </a:effectLst>
        </p:spPr>
      </p:sp>
      <p:sp>
        <p:nvSpPr>
          <p:cNvPr id="5" name="Text 3"/>
          <p:cNvSpPr/>
          <p:nvPr/>
        </p:nvSpPr>
        <p:spPr>
          <a:xfrm>
            <a:off x="777240" y="2011680"/>
            <a:ext cx="7589520" cy="731520"/>
          </a:xfrm>
          <a:prstGeom prst="rect">
            <a:avLst/>
          </a:prstGeom>
          <a:noFill/>
          <a:ln/>
        </p:spPr>
        <p:txBody>
          <a:bodyPr wrap="square" rtlCol="0" anchor="ctr"/>
          <a:lstStyle/>
          <a:p>
            <a:pPr indent="0" marL="0">
              <a:buNone/>
            </a:pPr>
            <a:r>
              <a:rPr lang="en-US" sz="1500" b="1" dirty="0">
                <a:solidFill>
                  <a:srgbClr val="26235C"/>
                </a:solidFill>
                <a:latin typeface="Calibri" pitchFamily="34" charset="0"/>
                <a:ea typeface="Calibri" pitchFamily="34" charset="-122"/>
                <a:cs typeface="Calibri" pitchFamily="34" charset="-120"/>
              </a:rPr>
              <a:t>Ask a chatbot:  </a:t>
            </a:r>
            <a:pPr indent="0" marL="0">
              <a:buNone/>
            </a:pPr>
            <a:r>
              <a:rPr lang="en-US" sz="1500" i="1" dirty="0">
                <a:solidFill>
                  <a:srgbClr val="33324A"/>
                </a:solidFill>
                <a:latin typeface="Calibri" pitchFamily="34" charset="0"/>
                <a:ea typeface="Calibri" pitchFamily="34" charset="-122"/>
                <a:cs typeface="Calibri" pitchFamily="34" charset="-120"/>
              </a:rPr>
              <a:t>"Is negative reinforcement the same as punishment? And do rods let us see color?"</a:t>
            </a:r>
            <a:endParaRPr lang="en-US" sz="1500" dirty="0"/>
          </a:p>
        </p:txBody>
      </p:sp>
      <p:sp>
        <p:nvSpPr>
          <p:cNvPr id="6" name="Text 4"/>
          <p:cNvSpPr/>
          <p:nvPr/>
        </p:nvSpPr>
        <p:spPr>
          <a:xfrm>
            <a:off x="777240" y="3200400"/>
            <a:ext cx="7680960" cy="731520"/>
          </a:xfrm>
          <a:prstGeom prst="rect">
            <a:avLst/>
          </a:prstGeom>
          <a:noFill/>
          <a:ln/>
        </p:spPr>
        <p:txBody>
          <a:bodyPr wrap="square" rtlCol="0" anchor="ctr"/>
          <a:lstStyle/>
          <a:p>
            <a:pPr indent="0" marL="0">
              <a:buNone/>
            </a:pPr>
            <a:r>
              <a:rPr lang="en-US" sz="1500" b="1" dirty="0">
                <a:solidFill>
                  <a:srgbClr val="E0A33E"/>
                </a:solidFill>
                <a:latin typeface="Calibri" pitchFamily="34" charset="0"/>
                <a:ea typeface="Calibri" pitchFamily="34" charset="-122"/>
                <a:cs typeface="Calibri" pitchFamily="34" charset="-120"/>
              </a:rPr>
              <a:t>Models often slip on exactly our traps</a:t>
            </a:r>
            <a:endParaRPr lang="en-US" sz="1500" dirty="0"/>
          </a:p>
          <a:p>
            <a:pPr indent="0" marL="0">
              <a:buNone/>
            </a:pPr>
            <a:r>
              <a:rPr lang="en-US" sz="1450" dirty="0">
                <a:solidFill>
                  <a:srgbClr val="33324A"/>
                </a:solidFill>
                <a:latin typeface="Calibri" pitchFamily="34" charset="0"/>
                <a:ea typeface="Calibri" pitchFamily="34" charset="-122"/>
                <a:cs typeface="Calibri" pitchFamily="34" charset="-120"/>
              </a:rPr>
              <a:t>— blurring negative reinforcement with punishment (it INCREASES behavior), or getting rods/cones backwards (cones = color).</a:t>
            </a:r>
            <a:endParaRPr lang="en-US" sz="1500" dirty="0"/>
          </a:p>
        </p:txBody>
      </p:sp>
      <p:sp>
        <p:nvSpPr>
          <p:cNvPr id="7" name="Text 5"/>
          <p:cNvSpPr/>
          <p:nvPr/>
        </p:nvSpPr>
        <p:spPr>
          <a:xfrm>
            <a:off x="502920" y="4206240"/>
            <a:ext cx="8138160" cy="365760"/>
          </a:xfrm>
          <a:prstGeom prst="rect">
            <a:avLst/>
          </a:prstGeom>
          <a:noFill/>
          <a:ln/>
        </p:spPr>
        <p:txBody>
          <a:bodyPr wrap="square" rtlCol="0" anchor="ctr"/>
          <a:lstStyle/>
          <a:p>
            <a:pPr algn="ctr" indent="0" marL="0">
              <a:buNone/>
            </a:pPr>
            <a:r>
              <a:rPr lang="en-US" sz="1400" b="1" i="1" dirty="0">
                <a:solidFill>
                  <a:srgbClr val="26235C"/>
                </a:solidFill>
                <a:latin typeface="Calibri" pitchFamily="34" charset="0"/>
                <a:ea typeface="Calibri" pitchFamily="34" charset="-122"/>
                <a:cs typeface="Calibri" pitchFamily="34" charset="-120"/>
              </a:rPr>
              <a:t>If you can catch the model here, you're ready. That's been the whole job, all semester.</a:t>
            </a:r>
            <a:endParaRPr lang="en-US" sz="1400" dirty="0"/>
          </a:p>
        </p:txBody>
      </p:sp>
      <p:sp>
        <p:nvSpPr>
          <p:cNvPr id="8" name="Text 6"/>
          <p:cNvSpPr/>
          <p:nvPr/>
        </p:nvSpPr>
        <p:spPr>
          <a:xfrm>
            <a:off x="8549640" y="4754880"/>
            <a:ext cx="457200" cy="274320"/>
          </a:xfrm>
          <a:prstGeom prst="rect">
            <a:avLst/>
          </a:prstGeom>
          <a:noFill/>
          <a:ln/>
        </p:spPr>
        <p:txBody>
          <a:bodyPr wrap="square" rtlCol="0" anchor="ctr"/>
          <a:lstStyle/>
          <a:p>
            <a:pPr algn="r" indent="0" marL="0">
              <a:buNone/>
            </a:pPr>
            <a:r>
              <a:rPr lang="en-US" sz="1000" dirty="0">
                <a:solidFill>
                  <a:srgbClr val="6B6A86"/>
                </a:solidFill>
                <a:latin typeface="Calibri" pitchFamily="34" charset="0"/>
                <a:ea typeface="Calibri" pitchFamily="34" charset="-122"/>
                <a:cs typeface="Calibri" pitchFamily="34" charset="-120"/>
              </a:rPr>
              <a:t>14</a:t>
            </a:r>
            <a:endParaRPr lang="en-US" sz="10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26235C"/>
        </a:solidFill>
      </p:bgPr>
    </p:bg>
    <p:spTree>
      <p:nvGrpSpPr>
        <p:cNvPr id="1" name=""/>
        <p:cNvGrpSpPr/>
        <p:nvPr/>
      </p:nvGrpSpPr>
      <p:grpSpPr>
        <a:xfrm>
          <a:off x="0" y="0"/>
          <a:ext cx="0" cy="0"/>
          <a:chOff x="0" y="0"/>
          <a:chExt cx="0" cy="0"/>
        </a:xfrm>
      </p:grpSpPr>
      <p:sp>
        <p:nvSpPr>
          <p:cNvPr id="2" name="Text 0"/>
          <p:cNvSpPr/>
          <p:nvPr/>
        </p:nvSpPr>
        <p:spPr>
          <a:xfrm>
            <a:off x="548640" y="502920"/>
            <a:ext cx="8046720" cy="365760"/>
          </a:xfrm>
          <a:prstGeom prst="rect">
            <a:avLst/>
          </a:prstGeom>
          <a:noFill/>
          <a:ln/>
        </p:spPr>
        <p:txBody>
          <a:bodyPr wrap="square" rtlCol="0" anchor="ctr"/>
          <a:lstStyle/>
          <a:p>
            <a:pPr indent="0" marL="0">
              <a:buNone/>
            </a:pPr>
            <a:r>
              <a:rPr lang="en-US" sz="1400" b="1" spc="200" kern="0" dirty="0">
                <a:solidFill>
                  <a:srgbClr val="CFCBEC"/>
                </a:solidFill>
                <a:latin typeface="Calibri" pitchFamily="34" charset="0"/>
                <a:ea typeface="Calibri" pitchFamily="34" charset="-122"/>
                <a:cs typeface="Calibri" pitchFamily="34" charset="-120"/>
              </a:rPr>
              <a:t>THE MIDTERM  ·  WHAT'S ON IT &amp; HOW TO PREP</a:t>
            </a:r>
            <a:endParaRPr lang="en-US" sz="1400" dirty="0"/>
          </a:p>
        </p:txBody>
      </p:sp>
      <p:sp>
        <p:nvSpPr>
          <p:cNvPr id="3" name="Text 1"/>
          <p:cNvSpPr/>
          <p:nvPr/>
        </p:nvSpPr>
        <p:spPr>
          <a:xfrm>
            <a:off x="548640" y="914400"/>
            <a:ext cx="8046720" cy="548640"/>
          </a:xfrm>
          <a:prstGeom prst="rect">
            <a:avLst/>
          </a:prstGeom>
          <a:noFill/>
          <a:ln/>
        </p:spPr>
        <p:txBody>
          <a:bodyPr wrap="square" rtlCol="0" anchor="ctr"/>
          <a:lstStyle/>
          <a:p>
            <a:pPr indent="0" marL="0">
              <a:buNone/>
            </a:pPr>
            <a:r>
              <a:rPr lang="en-US" sz="2600" b="1" dirty="0">
                <a:solidFill>
                  <a:srgbClr val="FFFFFF"/>
                </a:solidFill>
                <a:latin typeface="Cambria" pitchFamily="34" charset="0"/>
                <a:ea typeface="Cambria" pitchFamily="34" charset="-122"/>
                <a:cs typeface="Cambria" pitchFamily="34" charset="-120"/>
              </a:rPr>
              <a:t>Objectives 1–5</a:t>
            </a:r>
            <a:endParaRPr lang="en-US" sz="2600" dirty="0"/>
          </a:p>
        </p:txBody>
      </p:sp>
      <p:sp>
        <p:nvSpPr>
          <p:cNvPr id="4" name="Text 2"/>
          <p:cNvSpPr/>
          <p:nvPr/>
        </p:nvSpPr>
        <p:spPr>
          <a:xfrm>
            <a:off x="548640" y="1481328"/>
            <a:ext cx="8046720" cy="365760"/>
          </a:xfrm>
          <a:prstGeom prst="rect">
            <a:avLst/>
          </a:prstGeom>
          <a:noFill/>
          <a:ln/>
        </p:spPr>
        <p:txBody>
          <a:bodyPr wrap="square" rtlCol="0" anchor="ctr"/>
          <a:lstStyle/>
          <a:p>
            <a:pPr indent="0" marL="0">
              <a:buNone/>
            </a:pPr>
            <a:r>
              <a:rPr lang="en-US" sz="1400" i="1" dirty="0">
                <a:solidFill>
                  <a:srgbClr val="E0A33E"/>
                </a:solidFill>
                <a:latin typeface="Calibri" pitchFamily="34" charset="0"/>
                <a:ea typeface="Calibri" pitchFamily="34" charset="-122"/>
                <a:cs typeface="Calibri" pitchFamily="34" charset="-120"/>
              </a:rPr>
              <a:t>Cumulative over Weeks 1–7 · 20 items, 100 pts (no arithmetic) · 20% of the grade · due Sun Oct 25</a:t>
            </a:r>
            <a:endParaRPr lang="en-US" sz="1400" dirty="0"/>
          </a:p>
        </p:txBody>
      </p:sp>
      <p:sp>
        <p:nvSpPr>
          <p:cNvPr id="5" name="Text 3"/>
          <p:cNvSpPr/>
          <p:nvPr/>
        </p:nvSpPr>
        <p:spPr>
          <a:xfrm>
            <a:off x="640080" y="2103120"/>
            <a:ext cx="7863840" cy="384048"/>
          </a:xfrm>
          <a:prstGeom prst="rect">
            <a:avLst/>
          </a:prstGeom>
          <a:noFill/>
          <a:ln/>
        </p:spPr>
        <p:txBody>
          <a:bodyPr wrap="square" rtlCol="0" anchor="ctr"/>
          <a:lstStyle/>
          <a:p>
            <a:pPr indent="0" marL="0">
              <a:buNone/>
            </a:pPr>
            <a:r>
              <a:rPr lang="en-US" sz="1450" b="1" dirty="0">
                <a:solidFill>
                  <a:srgbClr val="E0A33E"/>
                </a:solidFill>
                <a:latin typeface="Calibri" pitchFamily="34" charset="0"/>
                <a:ea typeface="Calibri" pitchFamily="34" charset="-122"/>
                <a:cs typeface="Calibri" pitchFamily="34" charset="-120"/>
              </a:rPr>
              <a:t>STUDY GUIDE   </a:t>
            </a:r>
            <a:pPr indent="0" marL="0">
              <a:buNone/>
            </a:pPr>
            <a:r>
              <a:rPr lang="en-US" sz="1350" dirty="0">
                <a:solidFill>
                  <a:srgbClr val="CFCBEC"/>
                </a:solidFill>
                <a:latin typeface="Calibri" pitchFamily="34" charset="0"/>
                <a:ea typeface="Calibri" pitchFamily="34" charset="-122"/>
                <a:cs typeface="Calibri" pitchFamily="34" charset="-120"/>
              </a:rPr>
              <a:t>the checklist of every move across Objectives 1–5 — do it first</a:t>
            </a:r>
            <a:endParaRPr lang="en-US" sz="1450" dirty="0"/>
          </a:p>
        </p:txBody>
      </p:sp>
      <p:sp>
        <p:nvSpPr>
          <p:cNvPr id="6" name="Text 4"/>
          <p:cNvSpPr/>
          <p:nvPr/>
        </p:nvSpPr>
        <p:spPr>
          <a:xfrm>
            <a:off x="640080" y="2606040"/>
            <a:ext cx="7863840" cy="384048"/>
          </a:xfrm>
          <a:prstGeom prst="rect">
            <a:avLst/>
          </a:prstGeom>
          <a:noFill/>
          <a:ln/>
        </p:spPr>
        <p:txBody>
          <a:bodyPr wrap="square" rtlCol="0" anchor="ctr"/>
          <a:lstStyle/>
          <a:p>
            <a:pPr indent="0" marL="0">
              <a:buNone/>
            </a:pPr>
            <a:r>
              <a:rPr lang="en-US" sz="1450" b="1" dirty="0">
                <a:solidFill>
                  <a:srgbClr val="E0A33E"/>
                </a:solidFill>
                <a:latin typeface="Calibri" pitchFamily="34" charset="0"/>
                <a:ea typeface="Calibri" pitchFamily="34" charset="-122"/>
                <a:cs typeface="Calibri" pitchFamily="34" charset="-120"/>
              </a:rPr>
              <a:t>EXAM-PREP TUTORIAL   </a:t>
            </a:r>
            <a:pPr indent="0" marL="0">
              <a:buNone/>
            </a:pPr>
            <a:r>
              <a:rPr lang="en-US" sz="1350" dirty="0">
                <a:solidFill>
                  <a:srgbClr val="CFCBEC"/>
                </a:solidFill>
                <a:latin typeface="Calibri" pitchFamily="34" charset="0"/>
                <a:ea typeface="Calibri" pitchFamily="34" charset="-122"/>
                <a:cs typeface="Calibri" pitchFamily="34" charset="-120"/>
              </a:rPr>
              <a:t>adaptive AI review — diagnoses &amp; drills your gaps; submit the share link</a:t>
            </a:r>
            <a:endParaRPr lang="en-US" sz="1450" dirty="0"/>
          </a:p>
        </p:txBody>
      </p:sp>
      <p:sp>
        <p:nvSpPr>
          <p:cNvPr id="7" name="Text 5"/>
          <p:cNvSpPr/>
          <p:nvPr/>
        </p:nvSpPr>
        <p:spPr>
          <a:xfrm>
            <a:off x="640080" y="3108960"/>
            <a:ext cx="7863840" cy="384048"/>
          </a:xfrm>
          <a:prstGeom prst="rect">
            <a:avLst/>
          </a:prstGeom>
          <a:noFill/>
          <a:ln/>
        </p:spPr>
        <p:txBody>
          <a:bodyPr wrap="square" rtlCol="0" anchor="ctr"/>
          <a:lstStyle/>
          <a:p>
            <a:pPr indent="0" marL="0">
              <a:buNone/>
            </a:pPr>
            <a:r>
              <a:rPr lang="en-US" sz="1450" b="1" dirty="0">
                <a:solidFill>
                  <a:srgbClr val="E0A33E"/>
                </a:solidFill>
                <a:latin typeface="Calibri" pitchFamily="34" charset="0"/>
                <a:ea typeface="Calibri" pitchFamily="34" charset="-122"/>
                <a:cs typeface="Calibri" pitchFamily="34" charset="-120"/>
              </a:rPr>
              <a:t>PRACTICE EXAM   </a:t>
            </a:r>
            <a:pPr indent="0" marL="0">
              <a:buNone/>
            </a:pPr>
            <a:r>
              <a:rPr lang="en-US" sz="1350" dirty="0">
                <a:solidFill>
                  <a:srgbClr val="CFCBEC"/>
                </a:solidFill>
                <a:latin typeface="Calibri" pitchFamily="34" charset="0"/>
                <a:ea typeface="Calibri" pitchFamily="34" charset="-122"/>
                <a:cs typeface="Calibri" pitchFamily="34" charset="-120"/>
              </a:rPr>
              <a:t>sit it timed, then review every miss against the Study Guide</a:t>
            </a:r>
            <a:endParaRPr lang="en-US" sz="1450" dirty="0"/>
          </a:p>
        </p:txBody>
      </p:sp>
      <p:sp>
        <p:nvSpPr>
          <p:cNvPr id="8" name="Text 6"/>
          <p:cNvSpPr/>
          <p:nvPr/>
        </p:nvSpPr>
        <p:spPr>
          <a:xfrm>
            <a:off x="640080" y="3611880"/>
            <a:ext cx="7863840" cy="384048"/>
          </a:xfrm>
          <a:prstGeom prst="rect">
            <a:avLst/>
          </a:prstGeom>
          <a:noFill/>
          <a:ln/>
        </p:spPr>
        <p:txBody>
          <a:bodyPr wrap="square" rtlCol="0" anchor="ctr"/>
          <a:lstStyle/>
          <a:p>
            <a:pPr indent="0" marL="0">
              <a:buNone/>
            </a:pPr>
            <a:r>
              <a:rPr lang="en-US" sz="1450" b="1" dirty="0">
                <a:solidFill>
                  <a:srgbClr val="E0A33E"/>
                </a:solidFill>
                <a:latin typeface="Calibri" pitchFamily="34" charset="0"/>
                <a:ea typeface="Calibri" pitchFamily="34" charset="-122"/>
                <a:cs typeface="Calibri" pitchFamily="34" charset="-120"/>
              </a:rPr>
              <a:t>DISCUSSION 8   </a:t>
            </a:r>
            <a:pPr indent="0" marL="0">
              <a:buNone/>
            </a:pPr>
            <a:r>
              <a:rPr lang="en-US" sz="1350" dirty="0">
                <a:solidFill>
                  <a:srgbClr val="CFCBEC"/>
                </a:solidFill>
                <a:latin typeface="Calibri" pitchFamily="34" charset="0"/>
                <a:ea typeface="Calibri" pitchFamily="34" charset="-122"/>
                <a:cs typeface="Calibri" pitchFamily="34" charset="-120"/>
              </a:rPr>
              <a:t>the midterm debrief — what worked, your gaps, your plan (after the exam)</a:t>
            </a:r>
            <a:endParaRPr lang="en-US" sz="1450" dirty="0"/>
          </a:p>
        </p:txBody>
      </p:sp>
      <p:sp>
        <p:nvSpPr>
          <p:cNvPr id="9" name="Text 7"/>
          <p:cNvSpPr/>
          <p:nvPr/>
        </p:nvSpPr>
        <p:spPr>
          <a:xfrm>
            <a:off x="548640" y="4206240"/>
            <a:ext cx="8046720" cy="365760"/>
          </a:xfrm>
          <a:prstGeom prst="rect">
            <a:avLst/>
          </a:prstGeom>
          <a:noFill/>
          <a:ln/>
        </p:spPr>
        <p:txBody>
          <a:bodyPr wrap="square" rtlCol="0" anchor="ctr"/>
          <a:lstStyle/>
          <a:p>
            <a:pPr indent="0" marL="0">
              <a:buNone/>
            </a:pPr>
            <a:r>
              <a:rPr lang="en-US" sz="1350" i="1" dirty="0">
                <a:solidFill>
                  <a:srgbClr val="FFFFFF"/>
                </a:solidFill>
                <a:latin typeface="Calibri" pitchFamily="34" charset="0"/>
                <a:ea typeface="Calibri" pitchFamily="34" charset="-122"/>
                <a:cs typeface="Calibri" pitchFamily="34" charset="-120"/>
              </a:rPr>
              <a:t>No Quiz 8 / Assignment 8 — the midterm replaces both. Next: Week 9 — cognition, language &amp; intelligence.</a:t>
            </a:r>
            <a:endParaRPr lang="en-US" sz="1350" dirty="0"/>
          </a:p>
        </p:txBody>
      </p:sp>
      <p:sp>
        <p:nvSpPr>
          <p:cNvPr id="10" name="Text 8"/>
          <p:cNvSpPr/>
          <p:nvPr/>
        </p:nvSpPr>
        <p:spPr>
          <a:xfrm>
            <a:off x="548640" y="4617720"/>
            <a:ext cx="8046720" cy="274320"/>
          </a:xfrm>
          <a:prstGeom prst="rect">
            <a:avLst/>
          </a:prstGeom>
          <a:noFill/>
          <a:ln/>
        </p:spPr>
        <p:txBody>
          <a:bodyPr wrap="square" rtlCol="0" anchor="ctr"/>
          <a:lstStyle/>
          <a:p>
            <a:pPr indent="0" marL="0">
              <a:buNone/>
            </a:pPr>
            <a:r>
              <a:rPr lang="en-US" sz="1000" dirty="0">
                <a:solidFill>
                  <a:srgbClr val="8E8BB6"/>
                </a:solidFill>
                <a:latin typeface="Calibri" pitchFamily="34" charset="0"/>
                <a:ea typeface="Calibri" pitchFamily="34" charset="-122"/>
                <a:cs typeface="Calibri" pitchFamily="34" charset="-120"/>
              </a:rPr>
              <a:t>~ Prof. Bennett's edition  ·  Fall 2026  ·  built with thecoursemaker.com</a:t>
            </a:r>
            <a:endParaRPr lang="en-US" sz="1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7F7FB"/>
        </a:solidFill>
      </p:bgPr>
    </p:bg>
    <p:spTree>
      <p:nvGrpSpPr>
        <p:cNvPr id="1" name=""/>
        <p:cNvGrpSpPr/>
        <p:nvPr/>
      </p:nvGrpSpPr>
      <p:grpSpPr>
        <a:xfrm>
          <a:off x="0" y="0"/>
          <a:ext cx="0" cy="0"/>
          <a:chOff x="0" y="0"/>
          <a:chExt cx="0" cy="0"/>
        </a:xfrm>
      </p:grpSpPr>
      <p:sp>
        <p:nvSpPr>
          <p:cNvPr id="2" name="Text 0"/>
          <p:cNvSpPr/>
          <p:nvPr/>
        </p:nvSpPr>
        <p:spPr>
          <a:xfrm>
            <a:off x="502920" y="384048"/>
            <a:ext cx="8229600" cy="320040"/>
          </a:xfrm>
          <a:prstGeom prst="rect">
            <a:avLst/>
          </a:prstGeom>
          <a:noFill/>
          <a:ln/>
        </p:spPr>
        <p:txBody>
          <a:bodyPr wrap="square" rtlCol="0" anchor="ctr"/>
          <a:lstStyle/>
          <a:p>
            <a:pPr indent="0" marL="0">
              <a:buNone/>
            </a:pPr>
            <a:r>
              <a:rPr lang="en-US" sz="1300" b="1" spc="200" kern="0" dirty="0">
                <a:solidFill>
                  <a:srgbClr val="5B53A6"/>
                </a:solidFill>
                <a:latin typeface="Calibri" pitchFamily="34" charset="0"/>
                <a:ea typeface="Calibri" pitchFamily="34" charset="-122"/>
                <a:cs typeface="Calibri" pitchFamily="34" charset="-120"/>
              </a:rPr>
              <a:t>THE FIRST HALF  ·  THE WHOLE MAP</a:t>
            </a:r>
            <a:endParaRPr lang="en-US" sz="1300" dirty="0"/>
          </a:p>
        </p:txBody>
      </p:sp>
      <p:sp>
        <p:nvSpPr>
          <p:cNvPr id="3" name="Text 1"/>
          <p:cNvSpPr/>
          <p:nvPr/>
        </p:nvSpPr>
        <p:spPr>
          <a:xfrm>
            <a:off x="502920" y="713232"/>
            <a:ext cx="8138160" cy="822960"/>
          </a:xfrm>
          <a:prstGeom prst="rect">
            <a:avLst/>
          </a:prstGeom>
          <a:noFill/>
          <a:ln/>
        </p:spPr>
        <p:txBody>
          <a:bodyPr wrap="square" rtlCol="0" anchor="ctr"/>
          <a:lstStyle/>
          <a:p>
            <a:pPr indent="0" marL="0">
              <a:buNone/>
            </a:pPr>
            <a:r>
              <a:rPr lang="en-US" sz="3000" b="1" dirty="0">
                <a:solidFill>
                  <a:srgbClr val="26235C"/>
                </a:solidFill>
                <a:latin typeface="Cambria" pitchFamily="34" charset="0"/>
                <a:ea typeface="Cambria" pitchFamily="34" charset="-122"/>
                <a:cs typeface="Cambria" pitchFamily="34" charset="-120"/>
              </a:rPr>
              <a:t>Five objectives, one arc</a:t>
            </a:r>
            <a:endParaRPr lang="en-US" sz="3000" dirty="0"/>
          </a:p>
        </p:txBody>
      </p:sp>
      <p:sp>
        <p:nvSpPr>
          <p:cNvPr id="4" name="Text 2"/>
          <p:cNvSpPr/>
          <p:nvPr/>
        </p:nvSpPr>
        <p:spPr>
          <a:xfrm>
            <a:off x="640080" y="1874520"/>
            <a:ext cx="1143000" cy="457200"/>
          </a:xfrm>
          <a:prstGeom prst="rect">
            <a:avLst/>
          </a:prstGeom>
          <a:noFill/>
          <a:ln/>
        </p:spPr>
        <p:txBody>
          <a:bodyPr wrap="square" rtlCol="0" anchor="ctr"/>
          <a:lstStyle/>
          <a:p>
            <a:pPr indent="0" marL="0">
              <a:buNone/>
            </a:pPr>
            <a:r>
              <a:rPr lang="en-US" sz="1600" b="1" dirty="0">
                <a:solidFill>
                  <a:srgbClr val="E0A33E"/>
                </a:solidFill>
                <a:latin typeface="Calibri" pitchFamily="34" charset="0"/>
                <a:ea typeface="Calibri" pitchFamily="34" charset="-122"/>
                <a:cs typeface="Calibri" pitchFamily="34" charset="-120"/>
              </a:rPr>
              <a:t>OBJ 1</a:t>
            </a:r>
            <a:endParaRPr lang="en-US" sz="1600" dirty="0"/>
          </a:p>
        </p:txBody>
      </p:sp>
      <p:sp>
        <p:nvSpPr>
          <p:cNvPr id="5" name="Text 3"/>
          <p:cNvSpPr/>
          <p:nvPr/>
        </p:nvSpPr>
        <p:spPr>
          <a:xfrm>
            <a:off x="1874520" y="1874520"/>
            <a:ext cx="6675120" cy="457200"/>
          </a:xfrm>
          <a:prstGeom prst="rect">
            <a:avLst/>
          </a:prstGeom>
          <a:noFill/>
          <a:ln/>
        </p:spPr>
        <p:txBody>
          <a:bodyPr wrap="square" rtlCol="0" anchor="ctr"/>
          <a:lstStyle/>
          <a:p>
            <a:pPr indent="0" marL="0">
              <a:buNone/>
            </a:pPr>
            <a:r>
              <a:rPr lang="en-US" sz="1400" dirty="0">
                <a:solidFill>
                  <a:srgbClr val="33324A"/>
                </a:solidFill>
                <a:latin typeface="Calibri" pitchFamily="34" charset="0"/>
                <a:ea typeface="Calibri" pitchFamily="34" charset="-122"/>
                <a:cs typeface="Calibri" pitchFamily="34" charset="-120"/>
              </a:rPr>
              <a:t>WHAT psychology is — behavior + mental processes; six perspectives; a science</a:t>
            </a:r>
            <a:endParaRPr lang="en-US" sz="1400" dirty="0"/>
          </a:p>
        </p:txBody>
      </p:sp>
      <p:sp>
        <p:nvSpPr>
          <p:cNvPr id="6" name="Text 4"/>
          <p:cNvSpPr/>
          <p:nvPr/>
        </p:nvSpPr>
        <p:spPr>
          <a:xfrm>
            <a:off x="640080" y="2423160"/>
            <a:ext cx="1143000" cy="457200"/>
          </a:xfrm>
          <a:prstGeom prst="rect">
            <a:avLst/>
          </a:prstGeom>
          <a:noFill/>
          <a:ln/>
        </p:spPr>
        <p:txBody>
          <a:bodyPr wrap="square" rtlCol="0" anchor="ctr"/>
          <a:lstStyle/>
          <a:p>
            <a:pPr indent="0" marL="0">
              <a:buNone/>
            </a:pPr>
            <a:r>
              <a:rPr lang="en-US" sz="1600" b="1" dirty="0">
                <a:solidFill>
                  <a:srgbClr val="5B53A6"/>
                </a:solidFill>
                <a:latin typeface="Calibri" pitchFamily="34" charset="0"/>
                <a:ea typeface="Calibri" pitchFamily="34" charset="-122"/>
                <a:cs typeface="Calibri" pitchFamily="34" charset="-120"/>
              </a:rPr>
              <a:t>OBJ 2</a:t>
            </a:r>
            <a:endParaRPr lang="en-US" sz="1600" dirty="0"/>
          </a:p>
        </p:txBody>
      </p:sp>
      <p:sp>
        <p:nvSpPr>
          <p:cNvPr id="7" name="Text 5"/>
          <p:cNvSpPr/>
          <p:nvPr/>
        </p:nvSpPr>
        <p:spPr>
          <a:xfrm>
            <a:off x="1874520" y="2423160"/>
            <a:ext cx="6675120" cy="457200"/>
          </a:xfrm>
          <a:prstGeom prst="rect">
            <a:avLst/>
          </a:prstGeom>
          <a:noFill/>
          <a:ln/>
        </p:spPr>
        <p:txBody>
          <a:bodyPr wrap="square" rtlCol="0" anchor="ctr"/>
          <a:lstStyle/>
          <a:p>
            <a:pPr indent="0" marL="0">
              <a:buNone/>
            </a:pPr>
            <a:r>
              <a:rPr lang="en-US" sz="1400" dirty="0">
                <a:solidFill>
                  <a:srgbClr val="33324A"/>
                </a:solidFill>
                <a:latin typeface="Calibri" pitchFamily="34" charset="0"/>
                <a:ea typeface="Calibri" pitchFamily="34" charset="-122"/>
                <a:cs typeface="Calibri" pitchFamily="34" charset="-120"/>
              </a:rPr>
              <a:t>HOW we study it — descriptive / correlational / experiment; correlation ≠ cause</a:t>
            </a:r>
            <a:endParaRPr lang="en-US" sz="1400" dirty="0"/>
          </a:p>
        </p:txBody>
      </p:sp>
      <p:sp>
        <p:nvSpPr>
          <p:cNvPr id="8" name="Text 6"/>
          <p:cNvSpPr/>
          <p:nvPr/>
        </p:nvSpPr>
        <p:spPr>
          <a:xfrm>
            <a:off x="640080" y="2971800"/>
            <a:ext cx="1143000" cy="457200"/>
          </a:xfrm>
          <a:prstGeom prst="rect">
            <a:avLst/>
          </a:prstGeom>
          <a:noFill/>
          <a:ln/>
        </p:spPr>
        <p:txBody>
          <a:bodyPr wrap="square" rtlCol="0" anchor="ctr"/>
          <a:lstStyle/>
          <a:p>
            <a:pPr indent="0" marL="0">
              <a:buNone/>
            </a:pPr>
            <a:r>
              <a:rPr lang="en-US" sz="1600" b="1" dirty="0">
                <a:solidFill>
                  <a:srgbClr val="2F8F86"/>
                </a:solidFill>
                <a:latin typeface="Calibri" pitchFamily="34" charset="0"/>
                <a:ea typeface="Calibri" pitchFamily="34" charset="-122"/>
                <a:cs typeface="Calibri" pitchFamily="34" charset="-120"/>
              </a:rPr>
              <a:t>OBJ 3</a:t>
            </a:r>
            <a:endParaRPr lang="en-US" sz="1600" dirty="0"/>
          </a:p>
        </p:txBody>
      </p:sp>
      <p:sp>
        <p:nvSpPr>
          <p:cNvPr id="9" name="Text 7"/>
          <p:cNvSpPr/>
          <p:nvPr/>
        </p:nvSpPr>
        <p:spPr>
          <a:xfrm>
            <a:off x="1874520" y="2971800"/>
            <a:ext cx="6675120" cy="457200"/>
          </a:xfrm>
          <a:prstGeom prst="rect">
            <a:avLst/>
          </a:prstGeom>
          <a:noFill/>
          <a:ln/>
        </p:spPr>
        <p:txBody>
          <a:bodyPr wrap="square" rtlCol="0" anchor="ctr"/>
          <a:lstStyle/>
          <a:p>
            <a:pPr indent="0" marL="0">
              <a:buNone/>
            </a:pPr>
            <a:r>
              <a:rPr lang="en-US" sz="1400" dirty="0">
                <a:solidFill>
                  <a:srgbClr val="33324A"/>
                </a:solidFill>
                <a:latin typeface="Calibri" pitchFamily="34" charset="0"/>
                <a:ea typeface="Calibri" pitchFamily="34" charset="-122"/>
                <a:cs typeface="Calibri" pitchFamily="34" charset="-120"/>
              </a:rPr>
              <a:t>the BRAIN behind it — neuron, neurotransmitters, structures</a:t>
            </a:r>
            <a:endParaRPr lang="en-US" sz="1400" dirty="0"/>
          </a:p>
        </p:txBody>
      </p:sp>
      <p:sp>
        <p:nvSpPr>
          <p:cNvPr id="10" name="Text 8"/>
          <p:cNvSpPr/>
          <p:nvPr/>
        </p:nvSpPr>
        <p:spPr>
          <a:xfrm>
            <a:off x="640080" y="3520440"/>
            <a:ext cx="1143000" cy="457200"/>
          </a:xfrm>
          <a:prstGeom prst="rect">
            <a:avLst/>
          </a:prstGeom>
          <a:noFill/>
          <a:ln/>
        </p:spPr>
        <p:txBody>
          <a:bodyPr wrap="square" rtlCol="0" anchor="ctr"/>
          <a:lstStyle/>
          <a:p>
            <a:pPr indent="0" marL="0">
              <a:buNone/>
            </a:pPr>
            <a:r>
              <a:rPr lang="en-US" sz="1600" b="1" dirty="0">
                <a:solidFill>
                  <a:srgbClr val="26235C"/>
                </a:solidFill>
                <a:latin typeface="Calibri" pitchFamily="34" charset="0"/>
                <a:ea typeface="Calibri" pitchFamily="34" charset="-122"/>
                <a:cs typeface="Calibri" pitchFamily="34" charset="-120"/>
              </a:rPr>
              <a:t>OBJ 4</a:t>
            </a:r>
            <a:endParaRPr lang="en-US" sz="1600" dirty="0"/>
          </a:p>
        </p:txBody>
      </p:sp>
      <p:sp>
        <p:nvSpPr>
          <p:cNvPr id="11" name="Text 9"/>
          <p:cNvSpPr/>
          <p:nvPr/>
        </p:nvSpPr>
        <p:spPr>
          <a:xfrm>
            <a:off x="1874520" y="3520440"/>
            <a:ext cx="6675120" cy="457200"/>
          </a:xfrm>
          <a:prstGeom prst="rect">
            <a:avLst/>
          </a:prstGeom>
          <a:noFill/>
          <a:ln/>
        </p:spPr>
        <p:txBody>
          <a:bodyPr wrap="square" rtlCol="0" anchor="ctr"/>
          <a:lstStyle/>
          <a:p>
            <a:pPr indent="0" marL="0">
              <a:buNone/>
            </a:pPr>
            <a:r>
              <a:rPr lang="en-US" sz="1400" dirty="0">
                <a:solidFill>
                  <a:srgbClr val="33324A"/>
                </a:solidFill>
                <a:latin typeface="Calibri" pitchFamily="34" charset="0"/>
                <a:ea typeface="Calibri" pitchFamily="34" charset="-122"/>
                <a:cs typeface="Calibri" pitchFamily="34" charset="-120"/>
              </a:rPr>
              <a:t>SENSING &amp; AWARENESS — sensation vs. perception; sleep &amp; consciousness; drugs</a:t>
            </a:r>
            <a:endParaRPr lang="en-US" sz="1400" dirty="0"/>
          </a:p>
        </p:txBody>
      </p:sp>
      <p:sp>
        <p:nvSpPr>
          <p:cNvPr id="12" name="Text 10"/>
          <p:cNvSpPr/>
          <p:nvPr/>
        </p:nvSpPr>
        <p:spPr>
          <a:xfrm>
            <a:off x="640080" y="4069080"/>
            <a:ext cx="1143000" cy="457200"/>
          </a:xfrm>
          <a:prstGeom prst="rect">
            <a:avLst/>
          </a:prstGeom>
          <a:noFill/>
          <a:ln/>
        </p:spPr>
        <p:txBody>
          <a:bodyPr wrap="square" rtlCol="0" anchor="ctr"/>
          <a:lstStyle/>
          <a:p>
            <a:pPr indent="0" marL="0">
              <a:buNone/>
            </a:pPr>
            <a:r>
              <a:rPr lang="en-US" sz="1600" b="1" dirty="0">
                <a:solidFill>
                  <a:srgbClr val="E0A33E"/>
                </a:solidFill>
                <a:latin typeface="Calibri" pitchFamily="34" charset="0"/>
                <a:ea typeface="Calibri" pitchFamily="34" charset="-122"/>
                <a:cs typeface="Calibri" pitchFamily="34" charset="-120"/>
              </a:rPr>
              <a:t>OBJ 5</a:t>
            </a:r>
            <a:endParaRPr lang="en-US" sz="1600" dirty="0"/>
          </a:p>
        </p:txBody>
      </p:sp>
      <p:sp>
        <p:nvSpPr>
          <p:cNvPr id="13" name="Text 11"/>
          <p:cNvSpPr/>
          <p:nvPr/>
        </p:nvSpPr>
        <p:spPr>
          <a:xfrm>
            <a:off x="1874520" y="4069080"/>
            <a:ext cx="6675120" cy="457200"/>
          </a:xfrm>
          <a:prstGeom prst="rect">
            <a:avLst/>
          </a:prstGeom>
          <a:noFill/>
          <a:ln/>
        </p:spPr>
        <p:txBody>
          <a:bodyPr wrap="square" rtlCol="0" anchor="ctr"/>
          <a:lstStyle/>
          <a:p>
            <a:pPr indent="0" marL="0">
              <a:buNone/>
            </a:pPr>
            <a:r>
              <a:rPr lang="en-US" sz="1400" dirty="0">
                <a:solidFill>
                  <a:srgbClr val="33324A"/>
                </a:solidFill>
                <a:latin typeface="Calibri" pitchFamily="34" charset="0"/>
                <a:ea typeface="Calibri" pitchFamily="34" charset="-122"/>
                <a:cs typeface="Calibri" pitchFamily="34" charset="-120"/>
              </a:rPr>
              <a:t>LEARNING &amp; MEMORY — conditioning; how memory works and fails</a:t>
            </a:r>
            <a:endParaRPr lang="en-US" sz="1400" dirty="0"/>
          </a:p>
        </p:txBody>
      </p:sp>
      <p:sp>
        <p:nvSpPr>
          <p:cNvPr id="14" name="Text 12"/>
          <p:cNvSpPr/>
          <p:nvPr/>
        </p:nvSpPr>
        <p:spPr>
          <a:xfrm>
            <a:off x="8549640" y="4754880"/>
            <a:ext cx="457200" cy="274320"/>
          </a:xfrm>
          <a:prstGeom prst="rect">
            <a:avLst/>
          </a:prstGeom>
          <a:noFill/>
          <a:ln/>
        </p:spPr>
        <p:txBody>
          <a:bodyPr wrap="square" rtlCol="0" anchor="ctr"/>
          <a:lstStyle/>
          <a:p>
            <a:pPr algn="r" indent="0" marL="0">
              <a:buNone/>
            </a:pPr>
            <a:r>
              <a:rPr lang="en-US" sz="1000" dirty="0">
                <a:solidFill>
                  <a:srgbClr val="6B6A86"/>
                </a:solidFill>
                <a:latin typeface="Calibri" pitchFamily="34" charset="0"/>
                <a:ea typeface="Calibri" pitchFamily="34" charset="-122"/>
                <a:cs typeface="Calibri" pitchFamily="34" charset="-120"/>
              </a:rPr>
              <a:t>2</a:t>
            </a:r>
            <a:endParaRPr lang="en-US" sz="10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7F7FB"/>
        </a:solidFill>
      </p:bgPr>
    </p:bg>
    <p:spTree>
      <p:nvGrpSpPr>
        <p:cNvPr id="1" name=""/>
        <p:cNvGrpSpPr/>
        <p:nvPr/>
      </p:nvGrpSpPr>
      <p:grpSpPr>
        <a:xfrm>
          <a:off x="0" y="0"/>
          <a:ext cx="0" cy="0"/>
          <a:chOff x="0" y="0"/>
          <a:chExt cx="0" cy="0"/>
        </a:xfrm>
      </p:grpSpPr>
      <p:sp>
        <p:nvSpPr>
          <p:cNvPr id="2" name="Text 0"/>
          <p:cNvSpPr/>
          <p:nvPr/>
        </p:nvSpPr>
        <p:spPr>
          <a:xfrm>
            <a:off x="502920" y="384048"/>
            <a:ext cx="8229600" cy="320040"/>
          </a:xfrm>
          <a:prstGeom prst="rect">
            <a:avLst/>
          </a:prstGeom>
          <a:noFill/>
          <a:ln/>
        </p:spPr>
        <p:txBody>
          <a:bodyPr wrap="square" rtlCol="0" anchor="ctr"/>
          <a:lstStyle/>
          <a:p>
            <a:pPr indent="0" marL="0">
              <a:buNone/>
            </a:pPr>
            <a:r>
              <a:rPr lang="en-US" sz="1300" b="1" spc="200" kern="0" dirty="0">
                <a:solidFill>
                  <a:srgbClr val="5B53A6"/>
                </a:solidFill>
                <a:latin typeface="Calibri" pitchFamily="34" charset="0"/>
                <a:ea typeface="Calibri" pitchFamily="34" charset="-122"/>
                <a:cs typeface="Calibri" pitchFamily="34" charset="-120"/>
              </a:rPr>
              <a:t>OBJECTIVE 1  ·  WHAT PSYCHOLOGY IS</a:t>
            </a:r>
            <a:endParaRPr lang="en-US" sz="1300" dirty="0"/>
          </a:p>
        </p:txBody>
      </p:sp>
      <p:sp>
        <p:nvSpPr>
          <p:cNvPr id="3" name="Text 1"/>
          <p:cNvSpPr/>
          <p:nvPr/>
        </p:nvSpPr>
        <p:spPr>
          <a:xfrm>
            <a:off x="502920" y="676656"/>
            <a:ext cx="8138160" cy="822960"/>
          </a:xfrm>
          <a:prstGeom prst="rect">
            <a:avLst/>
          </a:prstGeom>
          <a:noFill/>
          <a:ln/>
        </p:spPr>
        <p:txBody>
          <a:bodyPr wrap="square" rtlCol="0" anchor="ctr"/>
          <a:lstStyle/>
          <a:p>
            <a:pPr indent="0" marL="0">
              <a:buNone/>
            </a:pPr>
            <a:r>
              <a:rPr lang="en-US" sz="3000" b="1" dirty="0">
                <a:solidFill>
                  <a:srgbClr val="26235C"/>
                </a:solidFill>
                <a:latin typeface="Cambria" pitchFamily="34" charset="0"/>
                <a:ea typeface="Cambria" pitchFamily="34" charset="-122"/>
                <a:cs typeface="Cambria" pitchFamily="34" charset="-120"/>
              </a:rPr>
              <a:t>Behavior + mental processes,</a:t>
            </a:r>
            <a:endParaRPr lang="en-US" sz="3000" dirty="0"/>
          </a:p>
          <a:p>
            <a:pPr indent="0" marL="0">
              <a:buNone/>
            </a:pPr>
            <a:r>
              <a:rPr lang="en-US" sz="3000" b="1" dirty="0">
                <a:solidFill>
                  <a:srgbClr val="26235C"/>
                </a:solidFill>
                <a:latin typeface="Cambria" pitchFamily="34" charset="0"/>
                <a:ea typeface="Cambria" pitchFamily="34" charset="-122"/>
                <a:cs typeface="Cambria" pitchFamily="34" charset="-120"/>
              </a:rPr>
              <a:t>six lenses</a:t>
            </a:r>
            <a:endParaRPr lang="en-US" sz="3000" dirty="0"/>
          </a:p>
        </p:txBody>
      </p:sp>
      <p:sp>
        <p:nvSpPr>
          <p:cNvPr id="4" name="Shape 2"/>
          <p:cNvSpPr/>
          <p:nvPr/>
        </p:nvSpPr>
        <p:spPr>
          <a:xfrm>
            <a:off x="502920" y="2331720"/>
            <a:ext cx="2679192" cy="868680"/>
          </a:xfrm>
          <a:prstGeom prst="roundRect">
            <a:avLst>
              <a:gd name="adj" fmla="val 9474"/>
            </a:avLst>
          </a:prstGeom>
          <a:solidFill>
            <a:srgbClr val="FFFFFF"/>
          </a:solidFill>
          <a:ln/>
          <a:effectLst>
            <a:outerShdw sx="100000" sy="100000" kx="0" ky="0" algn="bl" rotWithShape="0" blurRad="88900" dist="38100" dir="5400000">
              <a:srgbClr val="000000">
                <a:alpha val="10000"/>
              </a:srgbClr>
            </a:outerShdw>
          </a:effectLst>
        </p:spPr>
      </p:sp>
      <p:sp>
        <p:nvSpPr>
          <p:cNvPr id="5" name="Text 3"/>
          <p:cNvSpPr/>
          <p:nvPr/>
        </p:nvSpPr>
        <p:spPr>
          <a:xfrm>
            <a:off x="649224" y="2423160"/>
            <a:ext cx="2386584" cy="685800"/>
          </a:xfrm>
          <a:prstGeom prst="rect">
            <a:avLst/>
          </a:prstGeom>
          <a:noFill/>
          <a:ln/>
        </p:spPr>
        <p:txBody>
          <a:bodyPr wrap="square" rtlCol="0" anchor="ctr"/>
          <a:lstStyle/>
          <a:p>
            <a:pPr indent="0" marL="0">
              <a:buNone/>
            </a:pPr>
            <a:r>
              <a:rPr lang="en-US" sz="1300" b="1" dirty="0">
                <a:solidFill>
                  <a:srgbClr val="E0A33E"/>
                </a:solidFill>
                <a:latin typeface="Calibri" pitchFamily="34" charset="0"/>
                <a:ea typeface="Calibri" pitchFamily="34" charset="-122"/>
                <a:cs typeface="Calibri" pitchFamily="34" charset="-120"/>
              </a:rPr>
              <a:t>BIOLOGICAL
</a:t>
            </a:r>
            <a:endParaRPr lang="en-US" sz="1300" dirty="0"/>
          </a:p>
          <a:p>
            <a:pPr indent="0" marL="0">
              <a:buNone/>
            </a:pPr>
            <a:r>
              <a:rPr lang="en-US" sz="1150" dirty="0">
                <a:solidFill>
                  <a:srgbClr val="44435C"/>
                </a:solidFill>
                <a:latin typeface="Calibri" pitchFamily="34" charset="0"/>
                <a:ea typeface="Calibri" pitchFamily="34" charset="-122"/>
                <a:cs typeface="Calibri" pitchFamily="34" charset="-120"/>
              </a:rPr>
              <a:t>brain, genes, chemicals</a:t>
            </a:r>
            <a:endParaRPr lang="en-US" sz="1300" dirty="0"/>
          </a:p>
        </p:txBody>
      </p:sp>
      <p:sp>
        <p:nvSpPr>
          <p:cNvPr id="6" name="Shape 4"/>
          <p:cNvSpPr/>
          <p:nvPr/>
        </p:nvSpPr>
        <p:spPr>
          <a:xfrm>
            <a:off x="3246120" y="2331720"/>
            <a:ext cx="2679192" cy="868680"/>
          </a:xfrm>
          <a:prstGeom prst="roundRect">
            <a:avLst>
              <a:gd name="adj" fmla="val 9474"/>
            </a:avLst>
          </a:prstGeom>
          <a:solidFill>
            <a:srgbClr val="FFFFFF"/>
          </a:solidFill>
          <a:ln/>
          <a:effectLst>
            <a:outerShdw sx="100000" sy="100000" kx="0" ky="0" algn="bl" rotWithShape="0" blurRad="88900" dist="38100" dir="5400000">
              <a:srgbClr val="000000">
                <a:alpha val="10000"/>
              </a:srgbClr>
            </a:outerShdw>
          </a:effectLst>
        </p:spPr>
      </p:sp>
      <p:sp>
        <p:nvSpPr>
          <p:cNvPr id="7" name="Text 5"/>
          <p:cNvSpPr/>
          <p:nvPr/>
        </p:nvSpPr>
        <p:spPr>
          <a:xfrm>
            <a:off x="3392424" y="2423160"/>
            <a:ext cx="2386584" cy="685800"/>
          </a:xfrm>
          <a:prstGeom prst="rect">
            <a:avLst/>
          </a:prstGeom>
          <a:noFill/>
          <a:ln/>
        </p:spPr>
        <p:txBody>
          <a:bodyPr wrap="square" rtlCol="0" anchor="ctr"/>
          <a:lstStyle/>
          <a:p>
            <a:pPr indent="0" marL="0">
              <a:buNone/>
            </a:pPr>
            <a:r>
              <a:rPr lang="en-US" sz="1300" b="1" dirty="0">
                <a:solidFill>
                  <a:srgbClr val="5B53A6"/>
                </a:solidFill>
                <a:latin typeface="Calibri" pitchFamily="34" charset="0"/>
                <a:ea typeface="Calibri" pitchFamily="34" charset="-122"/>
                <a:cs typeface="Calibri" pitchFamily="34" charset="-120"/>
              </a:rPr>
              <a:t>PSYCHODYNAMIC
</a:t>
            </a:r>
            <a:endParaRPr lang="en-US" sz="1300" dirty="0"/>
          </a:p>
          <a:p>
            <a:pPr indent="0" marL="0">
              <a:buNone/>
            </a:pPr>
            <a:r>
              <a:rPr lang="en-US" sz="1150" dirty="0">
                <a:solidFill>
                  <a:srgbClr val="44435C"/>
                </a:solidFill>
                <a:latin typeface="Calibri" pitchFamily="34" charset="0"/>
                <a:ea typeface="Calibri" pitchFamily="34" charset="-122"/>
                <a:cs typeface="Calibri" pitchFamily="34" charset="-120"/>
              </a:rPr>
              <a:t>the unconscious</a:t>
            </a:r>
            <a:endParaRPr lang="en-US" sz="1300" dirty="0"/>
          </a:p>
        </p:txBody>
      </p:sp>
      <p:sp>
        <p:nvSpPr>
          <p:cNvPr id="8" name="Shape 6"/>
          <p:cNvSpPr/>
          <p:nvPr/>
        </p:nvSpPr>
        <p:spPr>
          <a:xfrm>
            <a:off x="5989320" y="2331720"/>
            <a:ext cx="2679192" cy="868680"/>
          </a:xfrm>
          <a:prstGeom prst="roundRect">
            <a:avLst>
              <a:gd name="adj" fmla="val 9474"/>
            </a:avLst>
          </a:prstGeom>
          <a:solidFill>
            <a:srgbClr val="FFFFFF"/>
          </a:solidFill>
          <a:ln/>
          <a:effectLst>
            <a:outerShdw sx="100000" sy="100000" kx="0" ky="0" algn="bl" rotWithShape="0" blurRad="88900" dist="38100" dir="5400000">
              <a:srgbClr val="000000">
                <a:alpha val="10000"/>
              </a:srgbClr>
            </a:outerShdw>
          </a:effectLst>
        </p:spPr>
      </p:sp>
      <p:sp>
        <p:nvSpPr>
          <p:cNvPr id="9" name="Text 7"/>
          <p:cNvSpPr/>
          <p:nvPr/>
        </p:nvSpPr>
        <p:spPr>
          <a:xfrm>
            <a:off x="6135624" y="2423160"/>
            <a:ext cx="2386584" cy="685800"/>
          </a:xfrm>
          <a:prstGeom prst="rect">
            <a:avLst/>
          </a:prstGeom>
          <a:noFill/>
          <a:ln/>
        </p:spPr>
        <p:txBody>
          <a:bodyPr wrap="square" rtlCol="0" anchor="ctr"/>
          <a:lstStyle/>
          <a:p>
            <a:pPr indent="0" marL="0">
              <a:buNone/>
            </a:pPr>
            <a:r>
              <a:rPr lang="en-US" sz="1300" b="1" dirty="0">
                <a:solidFill>
                  <a:srgbClr val="2F8F86"/>
                </a:solidFill>
                <a:latin typeface="Calibri" pitchFamily="34" charset="0"/>
                <a:ea typeface="Calibri" pitchFamily="34" charset="-122"/>
                <a:cs typeface="Calibri" pitchFamily="34" charset="-120"/>
              </a:rPr>
              <a:t>BEHAVIORAL
</a:t>
            </a:r>
            <a:endParaRPr lang="en-US" sz="1300" dirty="0"/>
          </a:p>
          <a:p>
            <a:pPr indent="0" marL="0">
              <a:buNone/>
            </a:pPr>
            <a:r>
              <a:rPr lang="en-US" sz="1150" dirty="0">
                <a:solidFill>
                  <a:srgbClr val="44435C"/>
                </a:solidFill>
                <a:latin typeface="Calibri" pitchFamily="34" charset="0"/>
                <a:ea typeface="Calibri" pitchFamily="34" charset="-122"/>
                <a:cs typeface="Calibri" pitchFamily="34" charset="-120"/>
              </a:rPr>
              <a:t>learning &amp; conditioning</a:t>
            </a:r>
            <a:endParaRPr lang="en-US" sz="1300" dirty="0"/>
          </a:p>
        </p:txBody>
      </p:sp>
      <p:sp>
        <p:nvSpPr>
          <p:cNvPr id="10" name="Shape 8"/>
          <p:cNvSpPr/>
          <p:nvPr/>
        </p:nvSpPr>
        <p:spPr>
          <a:xfrm>
            <a:off x="502920" y="3291840"/>
            <a:ext cx="2679192" cy="868680"/>
          </a:xfrm>
          <a:prstGeom prst="roundRect">
            <a:avLst>
              <a:gd name="adj" fmla="val 9474"/>
            </a:avLst>
          </a:prstGeom>
          <a:solidFill>
            <a:srgbClr val="FFFFFF"/>
          </a:solidFill>
          <a:ln/>
          <a:effectLst>
            <a:outerShdw sx="100000" sy="100000" kx="0" ky="0" algn="bl" rotWithShape="0" blurRad="88900" dist="38100" dir="5400000">
              <a:srgbClr val="000000">
                <a:alpha val="10000"/>
              </a:srgbClr>
            </a:outerShdw>
          </a:effectLst>
        </p:spPr>
      </p:sp>
      <p:sp>
        <p:nvSpPr>
          <p:cNvPr id="11" name="Text 9"/>
          <p:cNvSpPr/>
          <p:nvPr/>
        </p:nvSpPr>
        <p:spPr>
          <a:xfrm>
            <a:off x="649224" y="3383280"/>
            <a:ext cx="2386584" cy="685800"/>
          </a:xfrm>
          <a:prstGeom prst="rect">
            <a:avLst/>
          </a:prstGeom>
          <a:noFill/>
          <a:ln/>
        </p:spPr>
        <p:txBody>
          <a:bodyPr wrap="square" rtlCol="0" anchor="ctr"/>
          <a:lstStyle/>
          <a:p>
            <a:pPr indent="0" marL="0">
              <a:buNone/>
            </a:pPr>
            <a:r>
              <a:rPr lang="en-US" sz="1300" b="1" dirty="0">
                <a:solidFill>
                  <a:srgbClr val="26235C"/>
                </a:solidFill>
                <a:latin typeface="Calibri" pitchFamily="34" charset="0"/>
                <a:ea typeface="Calibri" pitchFamily="34" charset="-122"/>
                <a:cs typeface="Calibri" pitchFamily="34" charset="-120"/>
              </a:rPr>
              <a:t>COGNITIVE
</a:t>
            </a:r>
            <a:endParaRPr lang="en-US" sz="1300" dirty="0"/>
          </a:p>
          <a:p>
            <a:pPr indent="0" marL="0">
              <a:buNone/>
            </a:pPr>
            <a:r>
              <a:rPr lang="en-US" sz="1150" dirty="0">
                <a:solidFill>
                  <a:srgbClr val="44435C"/>
                </a:solidFill>
                <a:latin typeface="Calibri" pitchFamily="34" charset="0"/>
                <a:ea typeface="Calibri" pitchFamily="34" charset="-122"/>
                <a:cs typeface="Calibri" pitchFamily="34" charset="-120"/>
              </a:rPr>
              <a:t>how we process information</a:t>
            </a:r>
            <a:endParaRPr lang="en-US" sz="1300" dirty="0"/>
          </a:p>
        </p:txBody>
      </p:sp>
      <p:sp>
        <p:nvSpPr>
          <p:cNvPr id="12" name="Shape 10"/>
          <p:cNvSpPr/>
          <p:nvPr/>
        </p:nvSpPr>
        <p:spPr>
          <a:xfrm>
            <a:off x="3246120" y="3291840"/>
            <a:ext cx="2679192" cy="868680"/>
          </a:xfrm>
          <a:prstGeom prst="roundRect">
            <a:avLst>
              <a:gd name="adj" fmla="val 9474"/>
            </a:avLst>
          </a:prstGeom>
          <a:solidFill>
            <a:srgbClr val="FFFFFF"/>
          </a:solidFill>
          <a:ln/>
          <a:effectLst>
            <a:outerShdw sx="100000" sy="100000" kx="0" ky="0" algn="bl" rotWithShape="0" blurRad="88900" dist="38100" dir="5400000">
              <a:srgbClr val="000000">
                <a:alpha val="10000"/>
              </a:srgbClr>
            </a:outerShdw>
          </a:effectLst>
        </p:spPr>
      </p:sp>
      <p:sp>
        <p:nvSpPr>
          <p:cNvPr id="13" name="Text 11"/>
          <p:cNvSpPr/>
          <p:nvPr/>
        </p:nvSpPr>
        <p:spPr>
          <a:xfrm>
            <a:off x="3392424" y="3383280"/>
            <a:ext cx="2386584" cy="685800"/>
          </a:xfrm>
          <a:prstGeom prst="rect">
            <a:avLst/>
          </a:prstGeom>
          <a:noFill/>
          <a:ln/>
        </p:spPr>
        <p:txBody>
          <a:bodyPr wrap="square" rtlCol="0" anchor="ctr"/>
          <a:lstStyle/>
          <a:p>
            <a:pPr indent="0" marL="0">
              <a:buNone/>
            </a:pPr>
            <a:r>
              <a:rPr lang="en-US" sz="1300" b="1" dirty="0">
                <a:solidFill>
                  <a:srgbClr val="E0A33E"/>
                </a:solidFill>
                <a:latin typeface="Calibri" pitchFamily="34" charset="0"/>
                <a:ea typeface="Calibri" pitchFamily="34" charset="-122"/>
                <a:cs typeface="Calibri" pitchFamily="34" charset="-120"/>
              </a:rPr>
              <a:t>HUMANISTIC
</a:t>
            </a:r>
            <a:endParaRPr lang="en-US" sz="1300" dirty="0"/>
          </a:p>
          <a:p>
            <a:pPr indent="0" marL="0">
              <a:buNone/>
            </a:pPr>
            <a:r>
              <a:rPr lang="en-US" sz="1150" dirty="0">
                <a:solidFill>
                  <a:srgbClr val="44435C"/>
                </a:solidFill>
                <a:latin typeface="Calibri" pitchFamily="34" charset="0"/>
                <a:ea typeface="Calibri" pitchFamily="34" charset="-122"/>
                <a:cs typeface="Calibri" pitchFamily="34" charset="-120"/>
              </a:rPr>
              <a:t>free will &amp; growth</a:t>
            </a:r>
            <a:endParaRPr lang="en-US" sz="1300" dirty="0"/>
          </a:p>
        </p:txBody>
      </p:sp>
      <p:sp>
        <p:nvSpPr>
          <p:cNvPr id="14" name="Shape 12"/>
          <p:cNvSpPr/>
          <p:nvPr/>
        </p:nvSpPr>
        <p:spPr>
          <a:xfrm>
            <a:off x="5989320" y="3291840"/>
            <a:ext cx="2679192" cy="868680"/>
          </a:xfrm>
          <a:prstGeom prst="roundRect">
            <a:avLst>
              <a:gd name="adj" fmla="val 9474"/>
            </a:avLst>
          </a:prstGeom>
          <a:solidFill>
            <a:srgbClr val="FFFFFF"/>
          </a:solidFill>
          <a:ln/>
          <a:effectLst>
            <a:outerShdw sx="100000" sy="100000" kx="0" ky="0" algn="bl" rotWithShape="0" blurRad="88900" dist="38100" dir="5400000">
              <a:srgbClr val="000000">
                <a:alpha val="10000"/>
              </a:srgbClr>
            </a:outerShdw>
          </a:effectLst>
        </p:spPr>
      </p:sp>
      <p:sp>
        <p:nvSpPr>
          <p:cNvPr id="15" name="Text 13"/>
          <p:cNvSpPr/>
          <p:nvPr/>
        </p:nvSpPr>
        <p:spPr>
          <a:xfrm>
            <a:off x="6135624" y="3383280"/>
            <a:ext cx="2386584" cy="685800"/>
          </a:xfrm>
          <a:prstGeom prst="rect">
            <a:avLst/>
          </a:prstGeom>
          <a:noFill/>
          <a:ln/>
        </p:spPr>
        <p:txBody>
          <a:bodyPr wrap="square" rtlCol="0" anchor="ctr"/>
          <a:lstStyle/>
          <a:p>
            <a:pPr indent="0" marL="0">
              <a:buNone/>
            </a:pPr>
            <a:r>
              <a:rPr lang="en-US" sz="1300" b="1" dirty="0">
                <a:solidFill>
                  <a:srgbClr val="5B53A6"/>
                </a:solidFill>
                <a:latin typeface="Calibri" pitchFamily="34" charset="0"/>
                <a:ea typeface="Calibri" pitchFamily="34" charset="-122"/>
                <a:cs typeface="Calibri" pitchFamily="34" charset="-120"/>
              </a:rPr>
              <a:t>SOCIOCULTURAL
</a:t>
            </a:r>
            <a:endParaRPr lang="en-US" sz="1300" dirty="0"/>
          </a:p>
          <a:p>
            <a:pPr indent="0" marL="0">
              <a:buNone/>
            </a:pPr>
            <a:r>
              <a:rPr lang="en-US" sz="1150" dirty="0">
                <a:solidFill>
                  <a:srgbClr val="44435C"/>
                </a:solidFill>
                <a:latin typeface="Calibri" pitchFamily="34" charset="0"/>
                <a:ea typeface="Calibri" pitchFamily="34" charset="-122"/>
                <a:cs typeface="Calibri" pitchFamily="34" charset="-120"/>
              </a:rPr>
              <a:t>culture &amp; the people around us</a:t>
            </a:r>
            <a:endParaRPr lang="en-US" sz="1300" dirty="0"/>
          </a:p>
        </p:txBody>
      </p:sp>
      <p:sp>
        <p:nvSpPr>
          <p:cNvPr id="16" name="Text 14"/>
          <p:cNvSpPr/>
          <p:nvPr/>
        </p:nvSpPr>
        <p:spPr>
          <a:xfrm>
            <a:off x="502920" y="4343400"/>
            <a:ext cx="8138160" cy="365760"/>
          </a:xfrm>
          <a:prstGeom prst="rect">
            <a:avLst/>
          </a:prstGeom>
          <a:noFill/>
          <a:ln/>
        </p:spPr>
        <p:txBody>
          <a:bodyPr wrap="square" rtlCol="0" anchor="ctr"/>
          <a:lstStyle/>
          <a:p>
            <a:pPr algn="ctr" indent="0" marL="0">
              <a:buNone/>
            </a:pPr>
            <a:r>
              <a:rPr lang="en-US" sz="1400" b="1" i="1" dirty="0">
                <a:solidFill>
                  <a:srgbClr val="26235C"/>
                </a:solidFill>
                <a:latin typeface="Calibri" pitchFamily="34" charset="0"/>
                <a:ea typeface="Calibri" pitchFamily="34" charset="-122"/>
                <a:cs typeface="Calibri" pitchFamily="34" charset="-120"/>
              </a:rPr>
              <a:t>Group them: BIO · PSYCHO · SOCIAL — complementary, not rivals.</a:t>
            </a:r>
            <a:endParaRPr lang="en-US" sz="1400" dirty="0"/>
          </a:p>
        </p:txBody>
      </p:sp>
      <p:sp>
        <p:nvSpPr>
          <p:cNvPr id="17" name="Text 15"/>
          <p:cNvSpPr/>
          <p:nvPr/>
        </p:nvSpPr>
        <p:spPr>
          <a:xfrm>
            <a:off x="8549640" y="4754880"/>
            <a:ext cx="457200" cy="274320"/>
          </a:xfrm>
          <a:prstGeom prst="rect">
            <a:avLst/>
          </a:prstGeom>
          <a:noFill/>
          <a:ln/>
        </p:spPr>
        <p:txBody>
          <a:bodyPr wrap="square" rtlCol="0" anchor="ctr"/>
          <a:lstStyle/>
          <a:p>
            <a:pPr algn="r" indent="0" marL="0">
              <a:buNone/>
            </a:pPr>
            <a:r>
              <a:rPr lang="en-US" sz="1000" dirty="0">
                <a:solidFill>
                  <a:srgbClr val="6B6A86"/>
                </a:solidFill>
                <a:latin typeface="Calibri" pitchFamily="34" charset="0"/>
                <a:ea typeface="Calibri" pitchFamily="34" charset="-122"/>
                <a:cs typeface="Calibri" pitchFamily="34" charset="-120"/>
              </a:rPr>
              <a:t>3</a:t>
            </a:r>
            <a:endParaRPr lang="en-US" sz="10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7F7FB"/>
        </a:solidFill>
      </p:bgPr>
    </p:bg>
    <p:spTree>
      <p:nvGrpSpPr>
        <p:cNvPr id="1" name=""/>
        <p:cNvGrpSpPr/>
        <p:nvPr/>
      </p:nvGrpSpPr>
      <p:grpSpPr>
        <a:xfrm>
          <a:off x="0" y="0"/>
          <a:ext cx="0" cy="0"/>
          <a:chOff x="0" y="0"/>
          <a:chExt cx="0" cy="0"/>
        </a:xfrm>
      </p:grpSpPr>
      <p:sp>
        <p:nvSpPr>
          <p:cNvPr id="2" name="Text 0"/>
          <p:cNvSpPr/>
          <p:nvPr/>
        </p:nvSpPr>
        <p:spPr>
          <a:xfrm>
            <a:off x="502920" y="384048"/>
            <a:ext cx="8229600" cy="320040"/>
          </a:xfrm>
          <a:prstGeom prst="rect">
            <a:avLst/>
          </a:prstGeom>
          <a:noFill/>
          <a:ln/>
        </p:spPr>
        <p:txBody>
          <a:bodyPr wrap="square" rtlCol="0" anchor="ctr"/>
          <a:lstStyle/>
          <a:p>
            <a:pPr indent="0" marL="0">
              <a:buNone/>
            </a:pPr>
            <a:r>
              <a:rPr lang="en-US" sz="1300" b="1" spc="200" kern="0" dirty="0">
                <a:solidFill>
                  <a:srgbClr val="5B53A6"/>
                </a:solidFill>
                <a:latin typeface="Calibri" pitchFamily="34" charset="0"/>
                <a:ea typeface="Calibri" pitchFamily="34" charset="-122"/>
                <a:cs typeface="Calibri" pitchFamily="34" charset="-120"/>
              </a:rPr>
              <a:t>OBJECTIVE 1  ·  THE TRAP THAT COSTS POINTS</a:t>
            </a:r>
            <a:endParaRPr lang="en-US" sz="1300" dirty="0"/>
          </a:p>
        </p:txBody>
      </p:sp>
      <p:sp>
        <p:nvSpPr>
          <p:cNvPr id="3" name="Text 1"/>
          <p:cNvSpPr/>
          <p:nvPr/>
        </p:nvSpPr>
        <p:spPr>
          <a:xfrm>
            <a:off x="502920" y="713232"/>
            <a:ext cx="8138160" cy="822960"/>
          </a:xfrm>
          <a:prstGeom prst="rect">
            <a:avLst/>
          </a:prstGeom>
          <a:noFill/>
          <a:ln/>
        </p:spPr>
        <p:txBody>
          <a:bodyPr wrap="square" rtlCol="0" anchor="ctr"/>
          <a:lstStyle/>
          <a:p>
            <a:pPr indent="0" marL="0">
              <a:buNone/>
            </a:pPr>
            <a:r>
              <a:rPr lang="en-US" sz="3000" b="1" dirty="0">
                <a:solidFill>
                  <a:srgbClr val="26235C"/>
                </a:solidFill>
                <a:latin typeface="Cambria" pitchFamily="34" charset="0"/>
                <a:ea typeface="Cambria" pitchFamily="34" charset="-122"/>
                <a:cs typeface="Cambria" pitchFamily="34" charset="-120"/>
              </a:rPr>
              <a:t>Get the history (and 'theory') right</a:t>
            </a:r>
            <a:endParaRPr lang="en-US" sz="3000" dirty="0"/>
          </a:p>
        </p:txBody>
      </p:sp>
      <p:sp>
        <p:nvSpPr>
          <p:cNvPr id="4" name="Shape 2"/>
          <p:cNvSpPr/>
          <p:nvPr/>
        </p:nvSpPr>
        <p:spPr>
          <a:xfrm>
            <a:off x="502920" y="1783080"/>
            <a:ext cx="8138160" cy="1051560"/>
          </a:xfrm>
          <a:prstGeom prst="roundRect">
            <a:avLst>
              <a:gd name="adj" fmla="val 7826"/>
            </a:avLst>
          </a:prstGeom>
          <a:solidFill>
            <a:srgbClr val="FFFFFF"/>
          </a:solidFill>
          <a:ln/>
          <a:effectLst>
            <a:outerShdw sx="100000" sy="100000" kx="0" ky="0" algn="bl" rotWithShape="0" blurRad="88900" dist="38100" dir="5400000">
              <a:srgbClr val="000000">
                <a:alpha val="10000"/>
              </a:srgbClr>
            </a:outerShdw>
          </a:effectLst>
        </p:spPr>
      </p:sp>
      <p:sp>
        <p:nvSpPr>
          <p:cNvPr id="5" name="Text 3"/>
          <p:cNvSpPr/>
          <p:nvPr/>
        </p:nvSpPr>
        <p:spPr>
          <a:xfrm>
            <a:off x="777240" y="1965960"/>
            <a:ext cx="7589520" cy="731520"/>
          </a:xfrm>
          <a:prstGeom prst="rect">
            <a:avLst/>
          </a:prstGeom>
          <a:noFill/>
          <a:ln/>
        </p:spPr>
        <p:txBody>
          <a:bodyPr wrap="square" rtlCol="0" anchor="ctr"/>
          <a:lstStyle/>
          <a:p>
            <a:pPr indent="0" marL="0">
              <a:buNone/>
            </a:pPr>
            <a:r>
              <a:rPr lang="en-US" sz="1700" b="1" dirty="0">
                <a:solidFill>
                  <a:srgbClr val="E0A33E"/>
                </a:solidFill>
                <a:latin typeface="Calibri" pitchFamily="34" charset="0"/>
                <a:ea typeface="Calibri" pitchFamily="34" charset="-122"/>
                <a:cs typeface="Calibri" pitchFamily="34" charset="-120"/>
              </a:rPr>
              <a:t>1879  </a:t>
            </a:r>
            <a:pPr indent="0" marL="0">
              <a:buNone/>
            </a:pPr>
            <a:r>
              <a:rPr lang="en-US" sz="1500" dirty="0">
                <a:solidFill>
                  <a:srgbClr val="33324A"/>
                </a:solidFill>
                <a:latin typeface="Calibri" pitchFamily="34" charset="0"/>
                <a:ea typeface="Calibri" pitchFamily="34" charset="-122"/>
                <a:cs typeface="Calibri" pitchFamily="34" charset="-120"/>
              </a:rPr>
              <a:t>Wundt opens the first lab — the birth of scientific psychology (introspection).</a:t>
            </a:r>
            <a:endParaRPr lang="en-US" sz="1700" dirty="0"/>
          </a:p>
        </p:txBody>
      </p:sp>
      <p:sp>
        <p:nvSpPr>
          <p:cNvPr id="6" name="Text 4"/>
          <p:cNvSpPr/>
          <p:nvPr/>
        </p:nvSpPr>
        <p:spPr>
          <a:xfrm>
            <a:off x="640080" y="3063240"/>
            <a:ext cx="7955280" cy="1463040"/>
          </a:xfrm>
          <a:prstGeom prst="rect">
            <a:avLst/>
          </a:prstGeom>
          <a:noFill/>
          <a:ln/>
        </p:spPr>
        <p:txBody>
          <a:bodyPr wrap="square" rtlCol="0" anchor="ctr"/>
          <a:lstStyle/>
          <a:p>
            <a:pPr indent="0" marL="0">
              <a:buNone/>
            </a:pPr>
            <a:r>
              <a:rPr lang="en-US" sz="1500" b="1" dirty="0">
                <a:solidFill>
                  <a:srgbClr val="5B53A6"/>
                </a:solidFill>
                <a:latin typeface="Calibri" pitchFamily="34" charset="0"/>
                <a:ea typeface="Calibri" pitchFamily="34" charset="-122"/>
                <a:cs typeface="Calibri" pitchFamily="34" charset="-120"/>
              </a:rPr>
              <a:t>Models (and students) often slip here:
</a:t>
            </a:r>
            <a:endParaRPr lang="en-US" sz="1500" dirty="0"/>
          </a:p>
          <a:p>
            <a:pPr indent="0" marL="0">
              <a:buNone/>
            </a:pPr>
            <a:r>
              <a:rPr lang="en-US" sz="1400" dirty="0">
                <a:solidFill>
                  <a:srgbClr val="33324A"/>
                </a:solidFill>
                <a:latin typeface="Calibri" pitchFamily="34" charset="0"/>
                <a:ea typeface="Calibri" pitchFamily="34" charset="-122"/>
                <a:cs typeface="Calibri" pitchFamily="34" charset="-120"/>
              </a:rPr>
              <a:t>• Structuralism (Wundt/Titchener) named the PARTS; Functionalism (William James) asked the PURPOSE — don't credit functionalism to Wundt.
</a:t>
            </a:r>
            <a:endParaRPr lang="en-US" sz="1500" dirty="0"/>
          </a:p>
          <a:p>
            <a:pPr indent="0" marL="0">
              <a:buNone/>
            </a:pPr>
            <a:r>
              <a:rPr lang="en-US" sz="1400" dirty="0">
                <a:solidFill>
                  <a:srgbClr val="33324A"/>
                </a:solidFill>
                <a:latin typeface="Calibri" pitchFamily="34" charset="0"/>
                <a:ea typeface="Calibri" pitchFamily="34" charset="-122"/>
                <a:cs typeface="Calibri" pitchFamily="34" charset="-120"/>
              </a:rPr>
              <a:t>• Freud did NOT found scientific psychology (that's Wundt, 1879) — he gave us the psychodynamic lens.
</a:t>
            </a:r>
            <a:endParaRPr lang="en-US" sz="1500" dirty="0"/>
          </a:p>
          <a:p>
            <a:pPr indent="0" marL="0">
              <a:buNone/>
            </a:pPr>
            <a:r>
              <a:rPr lang="en-US" sz="1400" dirty="0">
                <a:solidFill>
                  <a:srgbClr val="33324A"/>
                </a:solidFill>
                <a:latin typeface="Calibri" pitchFamily="34" charset="0"/>
                <a:ea typeface="Calibri" pitchFamily="34" charset="-122"/>
                <a:cs typeface="Calibri" pitchFamily="34" charset="-120"/>
              </a:rPr>
              <a:t>• "It's just a theory" is wrong — a theory ties together findings and makes a testable hypothesis.</a:t>
            </a:r>
            <a:endParaRPr lang="en-US" sz="1500" dirty="0"/>
          </a:p>
        </p:txBody>
      </p:sp>
      <p:sp>
        <p:nvSpPr>
          <p:cNvPr id="7" name="Text 5"/>
          <p:cNvSpPr/>
          <p:nvPr/>
        </p:nvSpPr>
        <p:spPr>
          <a:xfrm>
            <a:off x="8549640" y="4754880"/>
            <a:ext cx="457200" cy="274320"/>
          </a:xfrm>
          <a:prstGeom prst="rect">
            <a:avLst/>
          </a:prstGeom>
          <a:noFill/>
          <a:ln/>
        </p:spPr>
        <p:txBody>
          <a:bodyPr wrap="square" rtlCol="0" anchor="ctr"/>
          <a:lstStyle/>
          <a:p>
            <a:pPr algn="r" indent="0" marL="0">
              <a:buNone/>
            </a:pPr>
            <a:r>
              <a:rPr lang="en-US" sz="1000" dirty="0">
                <a:solidFill>
                  <a:srgbClr val="6B6A86"/>
                </a:solidFill>
                <a:latin typeface="Calibri" pitchFamily="34" charset="0"/>
                <a:ea typeface="Calibri" pitchFamily="34" charset="-122"/>
                <a:cs typeface="Calibri" pitchFamily="34" charset="-120"/>
              </a:rPr>
              <a:t>4</a:t>
            </a:r>
            <a:endParaRPr lang="en-US" sz="10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7F7FB"/>
        </a:solidFill>
      </p:bgPr>
    </p:bg>
    <p:spTree>
      <p:nvGrpSpPr>
        <p:cNvPr id="1" name=""/>
        <p:cNvGrpSpPr/>
        <p:nvPr/>
      </p:nvGrpSpPr>
      <p:grpSpPr>
        <a:xfrm>
          <a:off x="0" y="0"/>
          <a:ext cx="0" cy="0"/>
          <a:chOff x="0" y="0"/>
          <a:chExt cx="0" cy="0"/>
        </a:xfrm>
      </p:grpSpPr>
      <p:sp>
        <p:nvSpPr>
          <p:cNvPr id="2" name="Text 0"/>
          <p:cNvSpPr/>
          <p:nvPr/>
        </p:nvSpPr>
        <p:spPr>
          <a:xfrm>
            <a:off x="502920" y="384048"/>
            <a:ext cx="8229600" cy="320040"/>
          </a:xfrm>
          <a:prstGeom prst="rect">
            <a:avLst/>
          </a:prstGeom>
          <a:noFill/>
          <a:ln/>
        </p:spPr>
        <p:txBody>
          <a:bodyPr wrap="square" rtlCol="0" anchor="ctr"/>
          <a:lstStyle/>
          <a:p>
            <a:pPr indent="0" marL="0">
              <a:buNone/>
            </a:pPr>
            <a:r>
              <a:rPr lang="en-US" sz="1300" b="1" spc="200" kern="0" dirty="0">
                <a:solidFill>
                  <a:srgbClr val="5B53A6"/>
                </a:solidFill>
                <a:latin typeface="Calibri" pitchFamily="34" charset="0"/>
                <a:ea typeface="Calibri" pitchFamily="34" charset="-122"/>
                <a:cs typeface="Calibri" pitchFamily="34" charset="-120"/>
              </a:rPr>
              <a:t>OBJECTIVE 2  ·  HOW WE KNOW</a:t>
            </a:r>
            <a:endParaRPr lang="en-US" sz="1300" dirty="0"/>
          </a:p>
        </p:txBody>
      </p:sp>
      <p:sp>
        <p:nvSpPr>
          <p:cNvPr id="3" name="Text 1"/>
          <p:cNvSpPr/>
          <p:nvPr/>
        </p:nvSpPr>
        <p:spPr>
          <a:xfrm>
            <a:off x="502920" y="713232"/>
            <a:ext cx="8138160" cy="822960"/>
          </a:xfrm>
          <a:prstGeom prst="rect">
            <a:avLst/>
          </a:prstGeom>
          <a:noFill/>
          <a:ln/>
        </p:spPr>
        <p:txBody>
          <a:bodyPr wrap="square" rtlCol="0" anchor="ctr"/>
          <a:lstStyle/>
          <a:p>
            <a:pPr indent="0" marL="0">
              <a:buNone/>
            </a:pPr>
            <a:r>
              <a:rPr lang="en-US" sz="3000" b="1" dirty="0">
                <a:solidFill>
                  <a:srgbClr val="26235C"/>
                </a:solidFill>
                <a:latin typeface="Cambria" pitchFamily="34" charset="0"/>
                <a:ea typeface="Cambria" pitchFamily="34" charset="-122"/>
                <a:cs typeface="Cambria" pitchFamily="34" charset="-120"/>
              </a:rPr>
              <a:t>Three designs, one earns 'cause'</a:t>
            </a:r>
            <a:endParaRPr lang="en-US" sz="3000" dirty="0"/>
          </a:p>
        </p:txBody>
      </p:sp>
      <p:sp>
        <p:nvSpPr>
          <p:cNvPr id="4" name="Shape 2"/>
          <p:cNvSpPr/>
          <p:nvPr/>
        </p:nvSpPr>
        <p:spPr>
          <a:xfrm>
            <a:off x="502920" y="1874520"/>
            <a:ext cx="2679192" cy="1691640"/>
          </a:xfrm>
          <a:prstGeom prst="roundRect">
            <a:avLst>
              <a:gd name="adj" fmla="val 4865"/>
            </a:avLst>
          </a:prstGeom>
          <a:solidFill>
            <a:srgbClr val="FFFFFF"/>
          </a:solidFill>
          <a:ln/>
          <a:effectLst>
            <a:outerShdw sx="100000" sy="100000" kx="0" ky="0" algn="bl" rotWithShape="0" blurRad="88900" dist="38100" dir="5400000">
              <a:srgbClr val="000000">
                <a:alpha val="10000"/>
              </a:srgbClr>
            </a:outerShdw>
          </a:effectLst>
        </p:spPr>
      </p:sp>
      <p:sp>
        <p:nvSpPr>
          <p:cNvPr id="5" name="Text 3"/>
          <p:cNvSpPr/>
          <p:nvPr/>
        </p:nvSpPr>
        <p:spPr>
          <a:xfrm>
            <a:off x="502920" y="2103120"/>
            <a:ext cx="2679192" cy="411480"/>
          </a:xfrm>
          <a:prstGeom prst="rect">
            <a:avLst/>
          </a:prstGeom>
          <a:noFill/>
          <a:ln/>
        </p:spPr>
        <p:txBody>
          <a:bodyPr wrap="square" rtlCol="0" anchor="ctr"/>
          <a:lstStyle/>
          <a:p>
            <a:pPr algn="ctr" indent="0" marL="0">
              <a:buNone/>
            </a:pPr>
            <a:r>
              <a:rPr lang="en-US" sz="1800" b="1" dirty="0">
                <a:solidFill>
                  <a:srgbClr val="2F8F86"/>
                </a:solidFill>
                <a:latin typeface="Cambria" pitchFamily="34" charset="0"/>
                <a:ea typeface="Cambria" pitchFamily="34" charset="-122"/>
                <a:cs typeface="Cambria" pitchFamily="34" charset="-120"/>
              </a:rPr>
              <a:t>DESCRIBE</a:t>
            </a:r>
            <a:endParaRPr lang="en-US" sz="1800" dirty="0"/>
          </a:p>
        </p:txBody>
      </p:sp>
      <p:sp>
        <p:nvSpPr>
          <p:cNvPr id="6" name="Text 4"/>
          <p:cNvSpPr/>
          <p:nvPr/>
        </p:nvSpPr>
        <p:spPr>
          <a:xfrm>
            <a:off x="685800" y="2606040"/>
            <a:ext cx="2313432" cy="868680"/>
          </a:xfrm>
          <a:prstGeom prst="rect">
            <a:avLst/>
          </a:prstGeom>
          <a:noFill/>
          <a:ln/>
        </p:spPr>
        <p:txBody>
          <a:bodyPr wrap="square" rtlCol="0" anchor="t"/>
          <a:lstStyle/>
          <a:p>
            <a:pPr algn="ctr" indent="0" marL="0">
              <a:buNone/>
            </a:pPr>
            <a:r>
              <a:rPr lang="en-US" sz="1300" dirty="0">
                <a:solidFill>
                  <a:srgbClr val="33324A"/>
                </a:solidFill>
                <a:latin typeface="Calibri" pitchFamily="34" charset="0"/>
                <a:ea typeface="Calibri" pitchFamily="34" charset="-122"/>
                <a:cs typeface="Calibri" pitchFamily="34" charset="-120"/>
              </a:rPr>
              <a:t>watch &amp; report — case study, observation, survey</a:t>
            </a:r>
            <a:endParaRPr lang="en-US" sz="1300" dirty="0"/>
          </a:p>
        </p:txBody>
      </p:sp>
      <p:sp>
        <p:nvSpPr>
          <p:cNvPr id="7" name="Shape 5"/>
          <p:cNvSpPr/>
          <p:nvPr/>
        </p:nvSpPr>
        <p:spPr>
          <a:xfrm>
            <a:off x="3246120" y="1874520"/>
            <a:ext cx="2679192" cy="1691640"/>
          </a:xfrm>
          <a:prstGeom prst="roundRect">
            <a:avLst>
              <a:gd name="adj" fmla="val 4865"/>
            </a:avLst>
          </a:prstGeom>
          <a:solidFill>
            <a:srgbClr val="FFFFFF"/>
          </a:solidFill>
          <a:ln/>
          <a:effectLst>
            <a:outerShdw sx="100000" sy="100000" kx="0" ky="0" algn="bl" rotWithShape="0" blurRad="88900" dist="38100" dir="5400000">
              <a:srgbClr val="000000">
                <a:alpha val="10000"/>
              </a:srgbClr>
            </a:outerShdw>
          </a:effectLst>
        </p:spPr>
      </p:sp>
      <p:sp>
        <p:nvSpPr>
          <p:cNvPr id="8" name="Text 6"/>
          <p:cNvSpPr/>
          <p:nvPr/>
        </p:nvSpPr>
        <p:spPr>
          <a:xfrm>
            <a:off x="3246120" y="2103120"/>
            <a:ext cx="2679192" cy="411480"/>
          </a:xfrm>
          <a:prstGeom prst="rect">
            <a:avLst/>
          </a:prstGeom>
          <a:noFill/>
          <a:ln/>
        </p:spPr>
        <p:txBody>
          <a:bodyPr wrap="square" rtlCol="0" anchor="ctr"/>
          <a:lstStyle/>
          <a:p>
            <a:pPr algn="ctr" indent="0" marL="0">
              <a:buNone/>
            </a:pPr>
            <a:r>
              <a:rPr lang="en-US" sz="1800" b="1" dirty="0">
                <a:solidFill>
                  <a:srgbClr val="E0A33E"/>
                </a:solidFill>
                <a:latin typeface="Cambria" pitchFamily="34" charset="0"/>
                <a:ea typeface="Cambria" pitchFamily="34" charset="-122"/>
                <a:cs typeface="Cambria" pitchFamily="34" charset="-120"/>
              </a:rPr>
              <a:t>CORRELATE</a:t>
            </a:r>
            <a:endParaRPr lang="en-US" sz="1800" dirty="0"/>
          </a:p>
        </p:txBody>
      </p:sp>
      <p:sp>
        <p:nvSpPr>
          <p:cNvPr id="9" name="Text 7"/>
          <p:cNvSpPr/>
          <p:nvPr/>
        </p:nvSpPr>
        <p:spPr>
          <a:xfrm>
            <a:off x="3429000" y="2606040"/>
            <a:ext cx="2313432" cy="868680"/>
          </a:xfrm>
          <a:prstGeom prst="rect">
            <a:avLst/>
          </a:prstGeom>
          <a:noFill/>
          <a:ln/>
        </p:spPr>
        <p:txBody>
          <a:bodyPr wrap="square" rtlCol="0" anchor="t"/>
          <a:lstStyle/>
          <a:p>
            <a:pPr algn="ctr" indent="0" marL="0">
              <a:buNone/>
            </a:pPr>
            <a:r>
              <a:rPr lang="en-US" sz="1300" dirty="0">
                <a:solidFill>
                  <a:srgbClr val="33324A"/>
                </a:solidFill>
                <a:latin typeface="Calibri" pitchFamily="34" charset="0"/>
                <a:ea typeface="Calibri" pitchFamily="34" charset="-122"/>
                <a:cs typeface="Calibri" pitchFamily="34" charset="-120"/>
              </a:rPr>
              <a:t>measure two variables — a LINK, not a cause</a:t>
            </a:r>
            <a:endParaRPr lang="en-US" sz="1300" dirty="0"/>
          </a:p>
        </p:txBody>
      </p:sp>
      <p:sp>
        <p:nvSpPr>
          <p:cNvPr id="10" name="Shape 8"/>
          <p:cNvSpPr/>
          <p:nvPr/>
        </p:nvSpPr>
        <p:spPr>
          <a:xfrm>
            <a:off x="5989320" y="1874520"/>
            <a:ext cx="2679192" cy="1691640"/>
          </a:xfrm>
          <a:prstGeom prst="roundRect">
            <a:avLst>
              <a:gd name="adj" fmla="val 4865"/>
            </a:avLst>
          </a:prstGeom>
          <a:solidFill>
            <a:srgbClr val="FFFFFF"/>
          </a:solidFill>
          <a:ln/>
          <a:effectLst>
            <a:outerShdw sx="100000" sy="100000" kx="0" ky="0" algn="bl" rotWithShape="0" blurRad="88900" dist="38100" dir="5400000">
              <a:srgbClr val="000000">
                <a:alpha val="10000"/>
              </a:srgbClr>
            </a:outerShdw>
          </a:effectLst>
        </p:spPr>
      </p:sp>
      <p:sp>
        <p:nvSpPr>
          <p:cNvPr id="11" name="Text 9"/>
          <p:cNvSpPr/>
          <p:nvPr/>
        </p:nvSpPr>
        <p:spPr>
          <a:xfrm>
            <a:off x="5989320" y="2103120"/>
            <a:ext cx="2679192" cy="411480"/>
          </a:xfrm>
          <a:prstGeom prst="rect">
            <a:avLst/>
          </a:prstGeom>
          <a:noFill/>
          <a:ln/>
        </p:spPr>
        <p:txBody>
          <a:bodyPr wrap="square" rtlCol="0" anchor="ctr"/>
          <a:lstStyle/>
          <a:p>
            <a:pPr algn="ctr" indent="0" marL="0">
              <a:buNone/>
            </a:pPr>
            <a:r>
              <a:rPr lang="en-US" sz="1800" b="1" dirty="0">
                <a:solidFill>
                  <a:srgbClr val="5B53A6"/>
                </a:solidFill>
                <a:latin typeface="Cambria" pitchFamily="34" charset="0"/>
                <a:ea typeface="Cambria" pitchFamily="34" charset="-122"/>
                <a:cs typeface="Cambria" pitchFamily="34" charset="-120"/>
              </a:rPr>
              <a:t>EXPERIMENT</a:t>
            </a:r>
            <a:endParaRPr lang="en-US" sz="1800" dirty="0"/>
          </a:p>
        </p:txBody>
      </p:sp>
      <p:sp>
        <p:nvSpPr>
          <p:cNvPr id="12" name="Text 10"/>
          <p:cNvSpPr/>
          <p:nvPr/>
        </p:nvSpPr>
        <p:spPr>
          <a:xfrm>
            <a:off x="6172200" y="2606040"/>
            <a:ext cx="2313432" cy="868680"/>
          </a:xfrm>
          <a:prstGeom prst="rect">
            <a:avLst/>
          </a:prstGeom>
          <a:noFill/>
          <a:ln/>
        </p:spPr>
        <p:txBody>
          <a:bodyPr wrap="square" rtlCol="0" anchor="t"/>
          <a:lstStyle/>
          <a:p>
            <a:pPr algn="ctr" indent="0" marL="0">
              <a:buNone/>
            </a:pPr>
            <a:r>
              <a:rPr lang="en-US" sz="1300" dirty="0">
                <a:solidFill>
                  <a:srgbClr val="33324A"/>
                </a:solidFill>
                <a:latin typeface="Calibri" pitchFamily="34" charset="0"/>
                <a:ea typeface="Calibri" pitchFamily="34" charset="-122"/>
                <a:cs typeface="Calibri" pitchFamily="34" charset="-120"/>
              </a:rPr>
              <a:t>manipulate the IV, measure the DV — earns CAUSE</a:t>
            </a:r>
            <a:endParaRPr lang="en-US" sz="1300" dirty="0"/>
          </a:p>
        </p:txBody>
      </p:sp>
      <p:sp>
        <p:nvSpPr>
          <p:cNvPr id="13" name="Text 11"/>
          <p:cNvSpPr/>
          <p:nvPr/>
        </p:nvSpPr>
        <p:spPr>
          <a:xfrm>
            <a:off x="502920" y="3886200"/>
            <a:ext cx="8138160" cy="365760"/>
          </a:xfrm>
          <a:prstGeom prst="rect">
            <a:avLst/>
          </a:prstGeom>
          <a:noFill/>
          <a:ln/>
        </p:spPr>
        <p:txBody>
          <a:bodyPr wrap="square" rtlCol="0" anchor="ctr"/>
          <a:lstStyle/>
          <a:p>
            <a:pPr algn="ctr" indent="0" marL="0">
              <a:buNone/>
            </a:pPr>
            <a:r>
              <a:rPr lang="en-US" sz="1400" i="1" dirty="0">
                <a:solidFill>
                  <a:srgbClr val="26235C"/>
                </a:solidFill>
                <a:latin typeface="Calibri" pitchFamily="34" charset="0"/>
                <a:ea typeface="Calibri" pitchFamily="34" charset="-122"/>
                <a:cs typeface="Calibri" pitchFamily="34" charset="-120"/>
              </a:rPr>
              <a:t>IV = what the researcher CHANGES (the cause)   ·   DV = what they MEASURE (the outcome)</a:t>
            </a:r>
            <a:endParaRPr lang="en-US" sz="1400" dirty="0"/>
          </a:p>
        </p:txBody>
      </p:sp>
      <p:sp>
        <p:nvSpPr>
          <p:cNvPr id="14" name="Text 12"/>
          <p:cNvSpPr/>
          <p:nvPr/>
        </p:nvSpPr>
        <p:spPr>
          <a:xfrm>
            <a:off x="502920" y="4343400"/>
            <a:ext cx="8138160" cy="365760"/>
          </a:xfrm>
          <a:prstGeom prst="rect">
            <a:avLst/>
          </a:prstGeom>
          <a:noFill/>
          <a:ln/>
        </p:spPr>
        <p:txBody>
          <a:bodyPr wrap="square" rtlCol="0" anchor="ctr"/>
          <a:lstStyle/>
          <a:p>
            <a:pPr algn="ctr" indent="0" marL="0">
              <a:buNone/>
            </a:pPr>
            <a:r>
              <a:rPr lang="en-US" sz="1300" i="1" dirty="0">
                <a:solidFill>
                  <a:srgbClr val="6B6A86"/>
                </a:solidFill>
                <a:latin typeface="Calibri" pitchFamily="34" charset="0"/>
                <a:ea typeface="Calibri" pitchFamily="34" charset="-122"/>
                <a:cs typeface="Calibri" pitchFamily="34" charset="-120"/>
              </a:rPr>
              <a:t>"Describe = watch · Correlate = measure a link · Experiment = manipulate and compare."</a:t>
            </a:r>
            <a:endParaRPr lang="en-US" sz="1300" dirty="0"/>
          </a:p>
        </p:txBody>
      </p:sp>
      <p:sp>
        <p:nvSpPr>
          <p:cNvPr id="15" name="Text 13"/>
          <p:cNvSpPr/>
          <p:nvPr/>
        </p:nvSpPr>
        <p:spPr>
          <a:xfrm>
            <a:off x="8549640" y="4754880"/>
            <a:ext cx="457200" cy="274320"/>
          </a:xfrm>
          <a:prstGeom prst="rect">
            <a:avLst/>
          </a:prstGeom>
          <a:noFill/>
          <a:ln/>
        </p:spPr>
        <p:txBody>
          <a:bodyPr wrap="square" rtlCol="0" anchor="ctr"/>
          <a:lstStyle/>
          <a:p>
            <a:pPr algn="r" indent="0" marL="0">
              <a:buNone/>
            </a:pPr>
            <a:r>
              <a:rPr lang="en-US" sz="1000" dirty="0">
                <a:solidFill>
                  <a:srgbClr val="6B6A86"/>
                </a:solidFill>
                <a:latin typeface="Calibri" pitchFamily="34" charset="0"/>
                <a:ea typeface="Calibri" pitchFamily="34" charset="-122"/>
                <a:cs typeface="Calibri" pitchFamily="34" charset="-120"/>
              </a:rPr>
              <a:t>5</a:t>
            </a:r>
            <a:endParaRPr lang="en-US" sz="10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7F7FB"/>
        </a:solidFill>
      </p:bgPr>
    </p:bg>
    <p:spTree>
      <p:nvGrpSpPr>
        <p:cNvPr id="1" name=""/>
        <p:cNvGrpSpPr/>
        <p:nvPr/>
      </p:nvGrpSpPr>
      <p:grpSpPr>
        <a:xfrm>
          <a:off x="0" y="0"/>
          <a:ext cx="0" cy="0"/>
          <a:chOff x="0" y="0"/>
          <a:chExt cx="0" cy="0"/>
        </a:xfrm>
      </p:grpSpPr>
      <p:sp>
        <p:nvSpPr>
          <p:cNvPr id="2" name="Text 0"/>
          <p:cNvSpPr/>
          <p:nvPr/>
        </p:nvSpPr>
        <p:spPr>
          <a:xfrm>
            <a:off x="502920" y="384048"/>
            <a:ext cx="8229600" cy="320040"/>
          </a:xfrm>
          <a:prstGeom prst="rect">
            <a:avLst/>
          </a:prstGeom>
          <a:noFill/>
          <a:ln/>
        </p:spPr>
        <p:txBody>
          <a:bodyPr wrap="square" rtlCol="0" anchor="ctr"/>
          <a:lstStyle/>
          <a:p>
            <a:pPr indent="0" marL="0">
              <a:buNone/>
            </a:pPr>
            <a:r>
              <a:rPr lang="en-US" sz="1300" b="1" spc="200" kern="0" dirty="0">
                <a:solidFill>
                  <a:srgbClr val="5B53A6"/>
                </a:solidFill>
                <a:latin typeface="Calibri" pitchFamily="34" charset="0"/>
                <a:ea typeface="Calibri" pitchFamily="34" charset="-122"/>
                <a:cs typeface="Calibri" pitchFamily="34" charset="-120"/>
              </a:rPr>
              <a:t>OBJECTIVE 2  ·  THE MOST EXPENSIVE MISTAKE IN RESEARCH</a:t>
            </a:r>
            <a:endParaRPr lang="en-US" sz="1300" dirty="0"/>
          </a:p>
        </p:txBody>
      </p:sp>
      <p:sp>
        <p:nvSpPr>
          <p:cNvPr id="3" name="Text 1"/>
          <p:cNvSpPr/>
          <p:nvPr/>
        </p:nvSpPr>
        <p:spPr>
          <a:xfrm>
            <a:off x="502920" y="713232"/>
            <a:ext cx="8138160" cy="822960"/>
          </a:xfrm>
          <a:prstGeom prst="rect">
            <a:avLst/>
          </a:prstGeom>
          <a:noFill/>
          <a:ln/>
        </p:spPr>
        <p:txBody>
          <a:bodyPr wrap="square" rtlCol="0" anchor="ctr"/>
          <a:lstStyle/>
          <a:p>
            <a:pPr indent="0" marL="0">
              <a:buNone/>
            </a:pPr>
            <a:r>
              <a:rPr lang="en-US" sz="3000" b="1" dirty="0">
                <a:solidFill>
                  <a:srgbClr val="26235C"/>
                </a:solidFill>
                <a:latin typeface="Cambria" pitchFamily="34" charset="0"/>
                <a:ea typeface="Cambria" pitchFamily="34" charset="-122"/>
                <a:cs typeface="Cambria" pitchFamily="34" charset="-120"/>
              </a:rPr>
              <a:t>Correlation ≠ Causation</a:t>
            </a:r>
            <a:endParaRPr lang="en-US" sz="3000" dirty="0"/>
          </a:p>
        </p:txBody>
      </p:sp>
      <p:sp>
        <p:nvSpPr>
          <p:cNvPr id="4" name="Shape 2"/>
          <p:cNvSpPr/>
          <p:nvPr/>
        </p:nvSpPr>
        <p:spPr>
          <a:xfrm>
            <a:off x="502920" y="1737360"/>
            <a:ext cx="8138160" cy="1097280"/>
          </a:xfrm>
          <a:prstGeom prst="roundRect">
            <a:avLst>
              <a:gd name="adj" fmla="val 7500"/>
            </a:avLst>
          </a:prstGeom>
          <a:solidFill>
            <a:srgbClr val="EEF6F4"/>
          </a:solidFill>
          <a:ln/>
          <a:effectLst>
            <a:outerShdw sx="100000" sy="100000" kx="0" ky="0" algn="bl" rotWithShape="0" blurRad="88900" dist="38100" dir="5400000">
              <a:srgbClr val="000000">
                <a:alpha val="10000"/>
              </a:srgbClr>
            </a:outerShdw>
          </a:effectLst>
        </p:spPr>
      </p:sp>
      <p:sp>
        <p:nvSpPr>
          <p:cNvPr id="5" name="Text 3"/>
          <p:cNvSpPr/>
          <p:nvPr/>
        </p:nvSpPr>
        <p:spPr>
          <a:xfrm>
            <a:off x="777240" y="1920240"/>
            <a:ext cx="7589520" cy="731520"/>
          </a:xfrm>
          <a:prstGeom prst="rect">
            <a:avLst/>
          </a:prstGeom>
          <a:noFill/>
          <a:ln/>
        </p:spPr>
        <p:txBody>
          <a:bodyPr wrap="square" rtlCol="0" anchor="ctr"/>
          <a:lstStyle/>
          <a:p>
            <a:pPr indent="0" marL="0">
              <a:buNone/>
            </a:pPr>
            <a:r>
              <a:rPr lang="en-US" sz="1600" b="1" dirty="0">
                <a:solidFill>
                  <a:srgbClr val="26235C"/>
                </a:solidFill>
                <a:latin typeface="Calibri" pitchFamily="34" charset="0"/>
                <a:ea typeface="Calibri" pitchFamily="34" charset="-122"/>
                <a:cs typeface="Calibri" pitchFamily="34" charset="-120"/>
              </a:rPr>
              <a:t>Ice-cream sales &amp; drownings rise together</a:t>
            </a:r>
            <a:pPr indent="0" marL="0">
              <a:buNone/>
            </a:pPr>
            <a:r>
              <a:rPr lang="en-US" sz="1500" dirty="0">
                <a:solidFill>
                  <a:srgbClr val="33324A"/>
                </a:solidFill>
                <a:latin typeface="Calibri" pitchFamily="34" charset="0"/>
                <a:ea typeface="Calibri" pitchFamily="34" charset="-122"/>
                <a:cs typeface="Calibri" pitchFamily="34" charset="-120"/>
              </a:rPr>
              <a:t> — but the third variable is hot summer weather, which drives both.</a:t>
            </a:r>
            <a:endParaRPr lang="en-US" sz="1600" dirty="0"/>
          </a:p>
        </p:txBody>
      </p:sp>
      <p:sp>
        <p:nvSpPr>
          <p:cNvPr id="6" name="Text 4"/>
          <p:cNvSpPr/>
          <p:nvPr/>
        </p:nvSpPr>
        <p:spPr>
          <a:xfrm>
            <a:off x="640080" y="3017520"/>
            <a:ext cx="7955280" cy="1371600"/>
          </a:xfrm>
          <a:prstGeom prst="rect">
            <a:avLst/>
          </a:prstGeom>
          <a:noFill/>
          <a:ln/>
        </p:spPr>
        <p:txBody>
          <a:bodyPr wrap="square" rtlCol="0" anchor="ctr"/>
          <a:lstStyle/>
          <a:p>
            <a:pPr indent="0" marL="0">
              <a:buNone/>
            </a:pPr>
            <a:r>
              <a:rPr lang="en-US" sz="1500" b="1" dirty="0">
                <a:solidFill>
                  <a:srgbClr val="5B53A6"/>
                </a:solidFill>
                <a:latin typeface="Calibri" pitchFamily="34" charset="0"/>
                <a:ea typeface="Calibri" pitchFamily="34" charset="-122"/>
                <a:cs typeface="Calibri" pitchFamily="34" charset="-120"/>
              </a:rPr>
              <a:t>Two reasons a link isn't a cause:
</a:t>
            </a:r>
            <a:endParaRPr lang="en-US" sz="1500" dirty="0"/>
          </a:p>
          <a:p>
            <a:pPr indent="0" marL="0">
              <a:buNone/>
            </a:pPr>
            <a:r>
              <a:rPr lang="en-US" sz="1450" dirty="0">
                <a:solidFill>
                  <a:srgbClr val="33324A"/>
                </a:solidFill>
                <a:latin typeface="Calibri" pitchFamily="34" charset="0"/>
                <a:ea typeface="Calibri" pitchFamily="34" charset="-122"/>
                <a:cs typeface="Calibri" pitchFamily="34" charset="-120"/>
              </a:rPr>
              <a:t>• THIRD VARIABLE — something unmeasured drives both.
</a:t>
            </a:r>
            <a:endParaRPr lang="en-US" sz="1500" dirty="0"/>
          </a:p>
          <a:p>
            <a:pPr indent="0" marL="0">
              <a:buNone/>
            </a:pPr>
            <a:r>
              <a:rPr lang="en-US" sz="1450" dirty="0">
                <a:solidFill>
                  <a:srgbClr val="33324A"/>
                </a:solidFill>
                <a:latin typeface="Calibri" pitchFamily="34" charset="0"/>
                <a:ea typeface="Calibri" pitchFamily="34" charset="-122"/>
                <a:cs typeface="Calibri" pitchFamily="34" charset="-120"/>
              </a:rPr>
              <a:t>• DIRECTIONALITY — which way does the arrow point?
</a:t>
            </a:r>
            <a:endParaRPr lang="en-US" sz="1500" dirty="0"/>
          </a:p>
          <a:p>
            <a:pPr indent="0" marL="0">
              <a:buNone/>
            </a:pPr>
            <a:r>
              <a:rPr lang="en-US" sz="1400" dirty="0">
                <a:solidFill>
                  <a:srgbClr val="33324A"/>
                </a:solidFill>
                <a:latin typeface="Calibri" pitchFamily="34" charset="0"/>
                <a:ea typeface="Calibri" pitchFamily="34" charset="-122"/>
                <a:cs typeface="Calibri" pitchFamily="34" charset="-120"/>
              </a:rPr>
              <a:t>And: random SAMPLING → generalize · random ASSIGNMENT → cause. (Strength = |r|: −0.85 beats +0.30.)</a:t>
            </a:r>
            <a:endParaRPr lang="en-US" sz="1500" dirty="0"/>
          </a:p>
        </p:txBody>
      </p:sp>
      <p:sp>
        <p:nvSpPr>
          <p:cNvPr id="7" name="Text 5"/>
          <p:cNvSpPr/>
          <p:nvPr/>
        </p:nvSpPr>
        <p:spPr>
          <a:xfrm>
            <a:off x="8549640" y="4754880"/>
            <a:ext cx="457200" cy="274320"/>
          </a:xfrm>
          <a:prstGeom prst="rect">
            <a:avLst/>
          </a:prstGeom>
          <a:noFill/>
          <a:ln/>
        </p:spPr>
        <p:txBody>
          <a:bodyPr wrap="square" rtlCol="0" anchor="ctr"/>
          <a:lstStyle/>
          <a:p>
            <a:pPr algn="r" indent="0" marL="0">
              <a:buNone/>
            </a:pPr>
            <a:r>
              <a:rPr lang="en-US" sz="1000" dirty="0">
                <a:solidFill>
                  <a:srgbClr val="6B6A86"/>
                </a:solidFill>
                <a:latin typeface="Calibri" pitchFamily="34" charset="0"/>
                <a:ea typeface="Calibri" pitchFamily="34" charset="-122"/>
                <a:cs typeface="Calibri" pitchFamily="34" charset="-120"/>
              </a:rPr>
              <a:t>6</a:t>
            </a:r>
            <a:endParaRPr lang="en-US" sz="10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7F7FB"/>
        </a:solidFill>
      </p:bgPr>
    </p:bg>
    <p:spTree>
      <p:nvGrpSpPr>
        <p:cNvPr id="1" name=""/>
        <p:cNvGrpSpPr/>
        <p:nvPr/>
      </p:nvGrpSpPr>
      <p:grpSpPr>
        <a:xfrm>
          <a:off x="0" y="0"/>
          <a:ext cx="0" cy="0"/>
          <a:chOff x="0" y="0"/>
          <a:chExt cx="0" cy="0"/>
        </a:xfrm>
      </p:grpSpPr>
      <p:sp>
        <p:nvSpPr>
          <p:cNvPr id="2" name="Text 0"/>
          <p:cNvSpPr/>
          <p:nvPr/>
        </p:nvSpPr>
        <p:spPr>
          <a:xfrm>
            <a:off x="502920" y="384048"/>
            <a:ext cx="8229600" cy="320040"/>
          </a:xfrm>
          <a:prstGeom prst="rect">
            <a:avLst/>
          </a:prstGeom>
          <a:noFill/>
          <a:ln/>
        </p:spPr>
        <p:txBody>
          <a:bodyPr wrap="square" rtlCol="0" anchor="ctr"/>
          <a:lstStyle/>
          <a:p>
            <a:pPr indent="0" marL="0">
              <a:buNone/>
            </a:pPr>
            <a:r>
              <a:rPr lang="en-US" sz="1300" b="1" spc="200" kern="0" dirty="0">
                <a:solidFill>
                  <a:srgbClr val="5B53A6"/>
                </a:solidFill>
                <a:latin typeface="Calibri" pitchFamily="34" charset="0"/>
                <a:ea typeface="Calibri" pitchFamily="34" charset="-122"/>
                <a:cs typeface="Calibri" pitchFamily="34" charset="-120"/>
              </a:rPr>
              <a:t>OBJECTIVE 3  ·  THE BRAIN BEHIND BEHAVIOR</a:t>
            </a:r>
            <a:endParaRPr lang="en-US" sz="1300" dirty="0"/>
          </a:p>
        </p:txBody>
      </p:sp>
      <p:sp>
        <p:nvSpPr>
          <p:cNvPr id="3" name="Text 1"/>
          <p:cNvSpPr/>
          <p:nvPr/>
        </p:nvSpPr>
        <p:spPr>
          <a:xfrm>
            <a:off x="502920" y="713232"/>
            <a:ext cx="8138160" cy="822960"/>
          </a:xfrm>
          <a:prstGeom prst="rect">
            <a:avLst/>
          </a:prstGeom>
          <a:noFill/>
          <a:ln/>
        </p:spPr>
        <p:txBody>
          <a:bodyPr wrap="square" rtlCol="0" anchor="ctr"/>
          <a:lstStyle/>
          <a:p>
            <a:pPr indent="0" marL="0">
              <a:buNone/>
            </a:pPr>
            <a:r>
              <a:rPr lang="en-US" sz="3000" b="1" dirty="0">
                <a:solidFill>
                  <a:srgbClr val="26235C"/>
                </a:solidFill>
                <a:latin typeface="Cambria" pitchFamily="34" charset="0"/>
                <a:ea typeface="Cambria" pitchFamily="34" charset="-122"/>
                <a:cs typeface="Cambria" pitchFamily="34" charset="-120"/>
              </a:rPr>
              <a:t>One neuron, then a chemical handoff</a:t>
            </a:r>
            <a:endParaRPr lang="en-US" sz="3000" dirty="0"/>
          </a:p>
        </p:txBody>
      </p:sp>
      <p:sp>
        <p:nvSpPr>
          <p:cNvPr id="4" name="Text 2"/>
          <p:cNvSpPr/>
          <p:nvPr/>
        </p:nvSpPr>
        <p:spPr>
          <a:xfrm>
            <a:off x="640080" y="1828800"/>
            <a:ext cx="2468880" cy="384048"/>
          </a:xfrm>
          <a:prstGeom prst="rect">
            <a:avLst/>
          </a:prstGeom>
          <a:noFill/>
          <a:ln/>
        </p:spPr>
        <p:txBody>
          <a:bodyPr wrap="square" rtlCol="0" anchor="ctr"/>
          <a:lstStyle/>
          <a:p>
            <a:pPr indent="0" marL="0">
              <a:buNone/>
            </a:pPr>
            <a:r>
              <a:rPr lang="en-US" sz="1450" b="1" dirty="0">
                <a:solidFill>
                  <a:srgbClr val="2F8F86"/>
                </a:solidFill>
                <a:latin typeface="Calibri" pitchFamily="34" charset="0"/>
                <a:ea typeface="Calibri" pitchFamily="34" charset="-122"/>
                <a:cs typeface="Calibri" pitchFamily="34" charset="-120"/>
              </a:rPr>
              <a:t>DENDRITES</a:t>
            </a:r>
            <a:endParaRPr lang="en-US" sz="1450" dirty="0"/>
          </a:p>
        </p:txBody>
      </p:sp>
      <p:sp>
        <p:nvSpPr>
          <p:cNvPr id="5" name="Text 3"/>
          <p:cNvSpPr/>
          <p:nvPr/>
        </p:nvSpPr>
        <p:spPr>
          <a:xfrm>
            <a:off x="3154680" y="1828800"/>
            <a:ext cx="5394960" cy="384048"/>
          </a:xfrm>
          <a:prstGeom prst="rect">
            <a:avLst/>
          </a:prstGeom>
          <a:noFill/>
          <a:ln/>
        </p:spPr>
        <p:txBody>
          <a:bodyPr wrap="square" rtlCol="0" anchor="ctr"/>
          <a:lstStyle/>
          <a:p>
            <a:pPr indent="0" marL="0">
              <a:buNone/>
            </a:pPr>
            <a:r>
              <a:rPr lang="en-US" sz="1400" dirty="0">
                <a:solidFill>
                  <a:srgbClr val="33324A"/>
                </a:solidFill>
                <a:latin typeface="Calibri" pitchFamily="34" charset="0"/>
                <a:ea typeface="Calibri" pitchFamily="34" charset="-122"/>
                <a:cs typeface="Calibri" pitchFamily="34" charset="-120"/>
              </a:rPr>
              <a:t>receive the signal</a:t>
            </a:r>
            <a:endParaRPr lang="en-US" sz="1400" dirty="0"/>
          </a:p>
        </p:txBody>
      </p:sp>
      <p:sp>
        <p:nvSpPr>
          <p:cNvPr id="6" name="Text 4"/>
          <p:cNvSpPr/>
          <p:nvPr/>
        </p:nvSpPr>
        <p:spPr>
          <a:xfrm>
            <a:off x="640080" y="2286000"/>
            <a:ext cx="2468880" cy="384048"/>
          </a:xfrm>
          <a:prstGeom prst="rect">
            <a:avLst/>
          </a:prstGeom>
          <a:noFill/>
          <a:ln/>
        </p:spPr>
        <p:txBody>
          <a:bodyPr wrap="square" rtlCol="0" anchor="ctr"/>
          <a:lstStyle/>
          <a:p>
            <a:pPr indent="0" marL="0">
              <a:buNone/>
            </a:pPr>
            <a:r>
              <a:rPr lang="en-US" sz="1450" b="1" dirty="0">
                <a:solidFill>
                  <a:srgbClr val="5B53A6"/>
                </a:solidFill>
                <a:latin typeface="Calibri" pitchFamily="34" charset="0"/>
                <a:ea typeface="Calibri" pitchFamily="34" charset="-122"/>
                <a:cs typeface="Calibri" pitchFamily="34" charset="-120"/>
              </a:rPr>
              <a:t>SOMA</a:t>
            </a:r>
            <a:endParaRPr lang="en-US" sz="1450" dirty="0"/>
          </a:p>
        </p:txBody>
      </p:sp>
      <p:sp>
        <p:nvSpPr>
          <p:cNvPr id="7" name="Text 5"/>
          <p:cNvSpPr/>
          <p:nvPr/>
        </p:nvSpPr>
        <p:spPr>
          <a:xfrm>
            <a:off x="3154680" y="2286000"/>
            <a:ext cx="5394960" cy="384048"/>
          </a:xfrm>
          <a:prstGeom prst="rect">
            <a:avLst/>
          </a:prstGeom>
          <a:noFill/>
          <a:ln/>
        </p:spPr>
        <p:txBody>
          <a:bodyPr wrap="square" rtlCol="0" anchor="ctr"/>
          <a:lstStyle/>
          <a:p>
            <a:pPr indent="0" marL="0">
              <a:buNone/>
            </a:pPr>
            <a:r>
              <a:rPr lang="en-US" sz="1400" dirty="0">
                <a:solidFill>
                  <a:srgbClr val="33324A"/>
                </a:solidFill>
                <a:latin typeface="Calibri" pitchFamily="34" charset="0"/>
                <a:ea typeface="Calibri" pitchFamily="34" charset="-122"/>
                <a:cs typeface="Calibri" pitchFamily="34" charset="-120"/>
              </a:rPr>
              <a:t>decides — crosses threshold, fires ALL-OR-NONE</a:t>
            </a:r>
            <a:endParaRPr lang="en-US" sz="1400" dirty="0"/>
          </a:p>
        </p:txBody>
      </p:sp>
      <p:sp>
        <p:nvSpPr>
          <p:cNvPr id="8" name="Text 6"/>
          <p:cNvSpPr/>
          <p:nvPr/>
        </p:nvSpPr>
        <p:spPr>
          <a:xfrm>
            <a:off x="640080" y="2743200"/>
            <a:ext cx="2468880" cy="384048"/>
          </a:xfrm>
          <a:prstGeom prst="rect">
            <a:avLst/>
          </a:prstGeom>
          <a:noFill/>
          <a:ln/>
        </p:spPr>
        <p:txBody>
          <a:bodyPr wrap="square" rtlCol="0" anchor="ctr"/>
          <a:lstStyle/>
          <a:p>
            <a:pPr indent="0" marL="0">
              <a:buNone/>
            </a:pPr>
            <a:r>
              <a:rPr lang="en-US" sz="1450" b="1" dirty="0">
                <a:solidFill>
                  <a:srgbClr val="E0A33E"/>
                </a:solidFill>
                <a:latin typeface="Calibri" pitchFamily="34" charset="0"/>
                <a:ea typeface="Calibri" pitchFamily="34" charset="-122"/>
                <a:cs typeface="Calibri" pitchFamily="34" charset="-120"/>
              </a:rPr>
              <a:t>AXON (+ myelin)</a:t>
            </a:r>
            <a:endParaRPr lang="en-US" sz="1450" dirty="0"/>
          </a:p>
        </p:txBody>
      </p:sp>
      <p:sp>
        <p:nvSpPr>
          <p:cNvPr id="9" name="Text 7"/>
          <p:cNvSpPr/>
          <p:nvPr/>
        </p:nvSpPr>
        <p:spPr>
          <a:xfrm>
            <a:off x="3154680" y="2743200"/>
            <a:ext cx="5394960" cy="384048"/>
          </a:xfrm>
          <a:prstGeom prst="rect">
            <a:avLst/>
          </a:prstGeom>
          <a:noFill/>
          <a:ln/>
        </p:spPr>
        <p:txBody>
          <a:bodyPr wrap="square" rtlCol="0" anchor="ctr"/>
          <a:lstStyle/>
          <a:p>
            <a:pPr indent="0" marL="0">
              <a:buNone/>
            </a:pPr>
            <a:r>
              <a:rPr lang="en-US" sz="1400" dirty="0">
                <a:solidFill>
                  <a:srgbClr val="33324A"/>
                </a:solidFill>
                <a:latin typeface="Calibri" pitchFamily="34" charset="0"/>
                <a:ea typeface="Calibri" pitchFamily="34" charset="-122"/>
                <a:cs typeface="Calibri" pitchFamily="34" charset="-120"/>
              </a:rPr>
              <a:t>delivers the pulse, fast</a:t>
            </a:r>
            <a:endParaRPr lang="en-US" sz="1400" dirty="0"/>
          </a:p>
        </p:txBody>
      </p:sp>
      <p:sp>
        <p:nvSpPr>
          <p:cNvPr id="10" name="Text 8"/>
          <p:cNvSpPr/>
          <p:nvPr/>
        </p:nvSpPr>
        <p:spPr>
          <a:xfrm>
            <a:off x="640080" y="3200400"/>
            <a:ext cx="2468880" cy="384048"/>
          </a:xfrm>
          <a:prstGeom prst="rect">
            <a:avLst/>
          </a:prstGeom>
          <a:noFill/>
          <a:ln/>
        </p:spPr>
        <p:txBody>
          <a:bodyPr wrap="square" rtlCol="0" anchor="ctr"/>
          <a:lstStyle/>
          <a:p>
            <a:pPr indent="0" marL="0">
              <a:buNone/>
            </a:pPr>
            <a:r>
              <a:rPr lang="en-US" sz="1450" b="1" dirty="0">
                <a:solidFill>
                  <a:srgbClr val="26235C"/>
                </a:solidFill>
                <a:latin typeface="Calibri" pitchFamily="34" charset="0"/>
                <a:ea typeface="Calibri" pitchFamily="34" charset="-122"/>
                <a:cs typeface="Calibri" pitchFamily="34" charset="-120"/>
              </a:rPr>
              <a:t>TERMINALS</a:t>
            </a:r>
            <a:endParaRPr lang="en-US" sz="1450" dirty="0"/>
          </a:p>
        </p:txBody>
      </p:sp>
      <p:sp>
        <p:nvSpPr>
          <p:cNvPr id="11" name="Text 9"/>
          <p:cNvSpPr/>
          <p:nvPr/>
        </p:nvSpPr>
        <p:spPr>
          <a:xfrm>
            <a:off x="3154680" y="3200400"/>
            <a:ext cx="5394960" cy="384048"/>
          </a:xfrm>
          <a:prstGeom prst="rect">
            <a:avLst/>
          </a:prstGeom>
          <a:noFill/>
          <a:ln/>
        </p:spPr>
        <p:txBody>
          <a:bodyPr wrap="square" rtlCol="0" anchor="ctr"/>
          <a:lstStyle/>
          <a:p>
            <a:pPr indent="0" marL="0">
              <a:buNone/>
            </a:pPr>
            <a:r>
              <a:rPr lang="en-US" sz="1400" dirty="0">
                <a:solidFill>
                  <a:srgbClr val="33324A"/>
                </a:solidFill>
                <a:latin typeface="Calibri" pitchFamily="34" charset="0"/>
                <a:ea typeface="Calibri" pitchFamily="34" charset="-122"/>
                <a:cs typeface="Calibri" pitchFamily="34" charset="-120"/>
              </a:rPr>
              <a:t>release neurotransmitters across the SYNAPTIC GAP</a:t>
            </a:r>
            <a:endParaRPr lang="en-US" sz="1400" dirty="0"/>
          </a:p>
        </p:txBody>
      </p:sp>
      <p:sp>
        <p:nvSpPr>
          <p:cNvPr id="12" name="Text 10"/>
          <p:cNvSpPr/>
          <p:nvPr/>
        </p:nvSpPr>
        <p:spPr>
          <a:xfrm>
            <a:off x="502920" y="3840480"/>
            <a:ext cx="8138160" cy="457200"/>
          </a:xfrm>
          <a:prstGeom prst="rect">
            <a:avLst/>
          </a:prstGeom>
          <a:noFill/>
          <a:ln/>
        </p:spPr>
        <p:txBody>
          <a:bodyPr wrap="square" rtlCol="0" anchor="ctr"/>
          <a:lstStyle/>
          <a:p>
            <a:pPr algn="ctr" indent="0" marL="0">
              <a:buNone/>
            </a:pPr>
            <a:r>
              <a:rPr lang="en-US" sz="1350" i="1" dirty="0">
                <a:solidFill>
                  <a:srgbClr val="6B6A86"/>
                </a:solidFill>
                <a:latin typeface="Calibri" pitchFamily="34" charset="0"/>
                <a:ea typeface="Calibri" pitchFamily="34" charset="-122"/>
                <a:cs typeface="Calibri" pitchFamily="34" charset="-120"/>
              </a:rPr>
              <a:t>"Dendrites receive, the soma decides, the axon delivers, the terminals release — neurons never touch, they text."</a:t>
            </a:r>
            <a:endParaRPr lang="en-US" sz="1350" dirty="0"/>
          </a:p>
        </p:txBody>
      </p:sp>
      <p:sp>
        <p:nvSpPr>
          <p:cNvPr id="13" name="Text 11"/>
          <p:cNvSpPr/>
          <p:nvPr/>
        </p:nvSpPr>
        <p:spPr>
          <a:xfrm>
            <a:off x="502920" y="4343400"/>
            <a:ext cx="8138160" cy="365760"/>
          </a:xfrm>
          <a:prstGeom prst="rect">
            <a:avLst/>
          </a:prstGeom>
          <a:noFill/>
          <a:ln/>
        </p:spPr>
        <p:txBody>
          <a:bodyPr wrap="square" rtlCol="0" anchor="ctr"/>
          <a:lstStyle/>
          <a:p>
            <a:pPr algn="ctr" indent="0" marL="0">
              <a:buNone/>
            </a:pPr>
            <a:r>
              <a:rPr lang="en-US" sz="1300" dirty="0">
                <a:solidFill>
                  <a:srgbClr val="26235C"/>
                </a:solidFill>
                <a:latin typeface="Calibri" pitchFamily="34" charset="0"/>
                <a:ea typeface="Calibri" pitchFamily="34" charset="-122"/>
                <a:cs typeface="Calibri" pitchFamily="34" charset="-120"/>
              </a:rPr>
              <a:t>Neurotransmitters:  dopamine = reward/movement · serotonin = mood/sleep · GABA = brakes · glutamate = gas</a:t>
            </a:r>
            <a:endParaRPr lang="en-US" sz="1300" dirty="0"/>
          </a:p>
        </p:txBody>
      </p:sp>
      <p:sp>
        <p:nvSpPr>
          <p:cNvPr id="14" name="Text 12"/>
          <p:cNvSpPr/>
          <p:nvPr/>
        </p:nvSpPr>
        <p:spPr>
          <a:xfrm>
            <a:off x="8549640" y="4754880"/>
            <a:ext cx="457200" cy="274320"/>
          </a:xfrm>
          <a:prstGeom prst="rect">
            <a:avLst/>
          </a:prstGeom>
          <a:noFill/>
          <a:ln/>
        </p:spPr>
        <p:txBody>
          <a:bodyPr wrap="square" rtlCol="0" anchor="ctr"/>
          <a:lstStyle/>
          <a:p>
            <a:pPr algn="r" indent="0" marL="0">
              <a:buNone/>
            </a:pPr>
            <a:r>
              <a:rPr lang="en-US" sz="1000" dirty="0">
                <a:solidFill>
                  <a:srgbClr val="6B6A86"/>
                </a:solidFill>
                <a:latin typeface="Calibri" pitchFamily="34" charset="0"/>
                <a:ea typeface="Calibri" pitchFamily="34" charset="-122"/>
                <a:cs typeface="Calibri" pitchFamily="34" charset="-120"/>
              </a:rPr>
              <a:t>7</a:t>
            </a:r>
            <a:endParaRPr lang="en-US" sz="10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7F7FB"/>
        </a:solidFill>
      </p:bgPr>
    </p:bg>
    <p:spTree>
      <p:nvGrpSpPr>
        <p:cNvPr id="1" name=""/>
        <p:cNvGrpSpPr/>
        <p:nvPr/>
      </p:nvGrpSpPr>
      <p:grpSpPr>
        <a:xfrm>
          <a:off x="0" y="0"/>
          <a:ext cx="0" cy="0"/>
          <a:chOff x="0" y="0"/>
          <a:chExt cx="0" cy="0"/>
        </a:xfrm>
      </p:grpSpPr>
      <p:sp>
        <p:nvSpPr>
          <p:cNvPr id="2" name="Text 0"/>
          <p:cNvSpPr/>
          <p:nvPr/>
        </p:nvSpPr>
        <p:spPr>
          <a:xfrm>
            <a:off x="502920" y="384048"/>
            <a:ext cx="8229600" cy="320040"/>
          </a:xfrm>
          <a:prstGeom prst="rect">
            <a:avLst/>
          </a:prstGeom>
          <a:noFill/>
          <a:ln/>
        </p:spPr>
        <p:txBody>
          <a:bodyPr wrap="square" rtlCol="0" anchor="ctr"/>
          <a:lstStyle/>
          <a:p>
            <a:pPr indent="0" marL="0">
              <a:buNone/>
            </a:pPr>
            <a:r>
              <a:rPr lang="en-US" sz="1300" b="1" spc="200" kern="0" dirty="0">
                <a:solidFill>
                  <a:srgbClr val="5B53A6"/>
                </a:solidFill>
                <a:latin typeface="Calibri" pitchFamily="34" charset="0"/>
                <a:ea typeface="Calibri" pitchFamily="34" charset="-122"/>
                <a:cs typeface="Calibri" pitchFamily="34" charset="-120"/>
              </a:rPr>
              <a:t>OBJECTIVE 3  ·  STRUCTURES &amp; THE TRAP</a:t>
            </a:r>
            <a:endParaRPr lang="en-US" sz="1300" dirty="0"/>
          </a:p>
        </p:txBody>
      </p:sp>
      <p:sp>
        <p:nvSpPr>
          <p:cNvPr id="3" name="Text 1"/>
          <p:cNvSpPr/>
          <p:nvPr/>
        </p:nvSpPr>
        <p:spPr>
          <a:xfrm>
            <a:off x="502920" y="713232"/>
            <a:ext cx="8138160" cy="822960"/>
          </a:xfrm>
          <a:prstGeom prst="rect">
            <a:avLst/>
          </a:prstGeom>
          <a:noFill/>
          <a:ln/>
        </p:spPr>
        <p:txBody>
          <a:bodyPr wrap="square" rtlCol="0" anchor="ctr"/>
          <a:lstStyle/>
          <a:p>
            <a:pPr indent="0" marL="0">
              <a:buNone/>
            </a:pPr>
            <a:r>
              <a:rPr lang="en-US" sz="3000" b="1" dirty="0">
                <a:solidFill>
                  <a:srgbClr val="26235C"/>
                </a:solidFill>
                <a:latin typeface="Cambria" pitchFamily="34" charset="0"/>
                <a:ea typeface="Cambria" pitchFamily="34" charset="-122"/>
                <a:cs typeface="Cambria" pitchFamily="34" charset="-120"/>
              </a:rPr>
              <a:t>Match the structure — and bust two myths</a:t>
            </a:r>
            <a:endParaRPr lang="en-US" sz="3000" dirty="0"/>
          </a:p>
        </p:txBody>
      </p:sp>
      <p:sp>
        <p:nvSpPr>
          <p:cNvPr id="4" name="Shape 2"/>
          <p:cNvSpPr/>
          <p:nvPr/>
        </p:nvSpPr>
        <p:spPr>
          <a:xfrm>
            <a:off x="502920" y="1737360"/>
            <a:ext cx="3931920" cy="2331720"/>
          </a:xfrm>
          <a:prstGeom prst="roundRect">
            <a:avLst>
              <a:gd name="adj" fmla="val 3529"/>
            </a:avLst>
          </a:prstGeom>
          <a:solidFill>
            <a:srgbClr val="FFFFFF"/>
          </a:solidFill>
          <a:ln/>
          <a:effectLst>
            <a:outerShdw sx="100000" sy="100000" kx="0" ky="0" algn="bl" rotWithShape="0" blurRad="88900" dist="38100" dir="5400000">
              <a:srgbClr val="000000">
                <a:alpha val="10000"/>
              </a:srgbClr>
            </a:outerShdw>
          </a:effectLst>
        </p:spPr>
      </p:sp>
      <p:sp>
        <p:nvSpPr>
          <p:cNvPr id="5" name="Text 3"/>
          <p:cNvSpPr/>
          <p:nvPr/>
        </p:nvSpPr>
        <p:spPr>
          <a:xfrm>
            <a:off x="731520" y="1920240"/>
            <a:ext cx="3520440" cy="2103120"/>
          </a:xfrm>
          <a:prstGeom prst="rect">
            <a:avLst/>
          </a:prstGeom>
          <a:noFill/>
          <a:ln/>
        </p:spPr>
        <p:txBody>
          <a:bodyPr wrap="square" rtlCol="0" anchor="t"/>
          <a:lstStyle/>
          <a:p>
            <a:pPr indent="0" marL="0">
              <a:buNone/>
            </a:pPr>
            <a:r>
              <a:rPr lang="en-US" sz="1400" b="1" dirty="0">
                <a:solidFill>
                  <a:srgbClr val="5B53A6"/>
                </a:solidFill>
                <a:latin typeface="Calibri" pitchFamily="34" charset="0"/>
                <a:ea typeface="Calibri" pitchFamily="34" charset="-122"/>
                <a:cs typeface="Calibri" pitchFamily="34" charset="-120"/>
              </a:rPr>
              <a:t>STRUCTURE → JOB
</a:t>
            </a:r>
            <a:endParaRPr lang="en-US" sz="1400" dirty="0"/>
          </a:p>
          <a:p>
            <a:pPr indent="0" marL="0">
              <a:buNone/>
            </a:pPr>
            <a:r>
              <a:rPr lang="en-US" sz="1350" dirty="0">
                <a:solidFill>
                  <a:srgbClr val="33324A"/>
                </a:solidFill>
                <a:latin typeface="Calibri" pitchFamily="34" charset="0"/>
                <a:ea typeface="Calibri" pitchFamily="34" charset="-122"/>
                <a:cs typeface="Calibri" pitchFamily="34" charset="-120"/>
              </a:rPr>
              <a:t>Hippocampus — forms new memories</a:t>
            </a:r>
            <a:endParaRPr lang="en-US" sz="1400" dirty="0"/>
          </a:p>
          <a:p>
            <a:pPr indent="0" marL="0">
              <a:buNone/>
            </a:pPr>
            <a:r>
              <a:rPr lang="en-US" sz="1350" dirty="0">
                <a:solidFill>
                  <a:srgbClr val="33324A"/>
                </a:solidFill>
                <a:latin typeface="Calibri" pitchFamily="34" charset="0"/>
                <a:ea typeface="Calibri" pitchFamily="34" charset="-122"/>
                <a:cs typeface="Calibri" pitchFamily="34" charset="-120"/>
              </a:rPr>
              <a:t>Amygdala — fear &amp; emotion</a:t>
            </a:r>
            <a:endParaRPr lang="en-US" sz="1400" dirty="0"/>
          </a:p>
          <a:p>
            <a:pPr indent="0" marL="0">
              <a:buNone/>
            </a:pPr>
            <a:r>
              <a:rPr lang="en-US" sz="1350" dirty="0">
                <a:solidFill>
                  <a:srgbClr val="33324A"/>
                </a:solidFill>
                <a:latin typeface="Calibri" pitchFamily="34" charset="0"/>
                <a:ea typeface="Calibri" pitchFamily="34" charset="-122"/>
                <a:cs typeface="Calibri" pitchFamily="34" charset="-120"/>
              </a:rPr>
              <a:t>Cerebellum — coordination, balance</a:t>
            </a:r>
            <a:endParaRPr lang="en-US" sz="1400" dirty="0"/>
          </a:p>
          <a:p>
            <a:pPr indent="0" marL="0">
              <a:buNone/>
            </a:pPr>
            <a:r>
              <a:rPr lang="en-US" sz="1350" dirty="0">
                <a:solidFill>
                  <a:srgbClr val="33324A"/>
                </a:solidFill>
                <a:latin typeface="Calibri" pitchFamily="34" charset="0"/>
                <a:ea typeface="Calibri" pitchFamily="34" charset="-122"/>
                <a:cs typeface="Calibri" pitchFamily="34" charset="-120"/>
              </a:rPr>
              <a:t>Front plans · Parietal feels</a:t>
            </a:r>
            <a:endParaRPr lang="en-US" sz="1400" dirty="0"/>
          </a:p>
          <a:p>
            <a:pPr indent="0" marL="0">
              <a:buNone/>
            </a:pPr>
            <a:r>
              <a:rPr lang="en-US" sz="1350" dirty="0">
                <a:solidFill>
                  <a:srgbClr val="33324A"/>
                </a:solidFill>
                <a:latin typeface="Calibri" pitchFamily="34" charset="0"/>
                <a:ea typeface="Calibri" pitchFamily="34" charset="-122"/>
                <a:cs typeface="Calibri" pitchFamily="34" charset="-120"/>
              </a:rPr>
              <a:t>Occipital sees · Temporal hears</a:t>
            </a:r>
            <a:endParaRPr lang="en-US" sz="1400" dirty="0"/>
          </a:p>
        </p:txBody>
      </p:sp>
      <p:sp>
        <p:nvSpPr>
          <p:cNvPr id="6" name="Shape 4"/>
          <p:cNvSpPr/>
          <p:nvPr/>
        </p:nvSpPr>
        <p:spPr>
          <a:xfrm>
            <a:off x="4709160" y="1737360"/>
            <a:ext cx="3931920" cy="2331720"/>
          </a:xfrm>
          <a:prstGeom prst="roundRect">
            <a:avLst>
              <a:gd name="adj" fmla="val 3529"/>
            </a:avLst>
          </a:prstGeom>
          <a:solidFill>
            <a:srgbClr val="FFFFFF"/>
          </a:solidFill>
          <a:ln/>
          <a:effectLst>
            <a:outerShdw sx="100000" sy="100000" kx="0" ky="0" algn="bl" rotWithShape="0" blurRad="88900" dist="38100" dir="5400000">
              <a:srgbClr val="000000">
                <a:alpha val="10000"/>
              </a:srgbClr>
            </a:outerShdw>
          </a:effectLst>
        </p:spPr>
      </p:sp>
      <p:sp>
        <p:nvSpPr>
          <p:cNvPr id="7" name="Text 5"/>
          <p:cNvSpPr/>
          <p:nvPr/>
        </p:nvSpPr>
        <p:spPr>
          <a:xfrm>
            <a:off x="4937760" y="1920240"/>
            <a:ext cx="3520440" cy="2103120"/>
          </a:xfrm>
          <a:prstGeom prst="rect">
            <a:avLst/>
          </a:prstGeom>
          <a:noFill/>
          <a:ln/>
        </p:spPr>
        <p:txBody>
          <a:bodyPr wrap="square" rtlCol="0" anchor="t"/>
          <a:lstStyle/>
          <a:p>
            <a:pPr indent="0" marL="0">
              <a:buNone/>
            </a:pPr>
            <a:r>
              <a:rPr lang="en-US" sz="1400" b="1" dirty="0">
                <a:solidFill>
                  <a:srgbClr val="E0A33E"/>
                </a:solidFill>
                <a:latin typeface="Calibri" pitchFamily="34" charset="0"/>
                <a:ea typeface="Calibri" pitchFamily="34" charset="-122"/>
                <a:cs typeface="Calibri" pitchFamily="34" charset="-120"/>
              </a:rPr>
              <a:t>THE TRAPS
</a:t>
            </a:r>
            <a:endParaRPr lang="en-US" sz="1400" dirty="0"/>
          </a:p>
          <a:p>
            <a:pPr indent="0" marL="0">
              <a:buNone/>
            </a:pPr>
            <a:r>
              <a:rPr lang="en-US" sz="1350" dirty="0">
                <a:solidFill>
                  <a:srgbClr val="33324A"/>
                </a:solidFill>
                <a:latin typeface="Calibri" pitchFamily="34" charset="0"/>
                <a:ea typeface="Calibri" pitchFamily="34" charset="-122"/>
                <a:cs typeface="Calibri" pitchFamily="34" charset="-120"/>
              </a:rPr>
              <a:t>✗ "We use only 10% of our brains" — imaging shows whole-brain activity.
</a:t>
            </a:r>
            <a:endParaRPr lang="en-US" sz="1400" dirty="0"/>
          </a:p>
          <a:p>
            <a:pPr indent="0" marL="0">
              <a:buNone/>
            </a:pPr>
            <a:r>
              <a:rPr lang="en-US" sz="1350" dirty="0">
                <a:solidFill>
                  <a:srgbClr val="33324A"/>
                </a:solidFill>
                <a:latin typeface="Calibri" pitchFamily="34" charset="0"/>
                <a:ea typeface="Calibri" pitchFamily="34" charset="-122"/>
                <a:cs typeface="Calibri" pitchFamily="34" charset="-120"/>
              </a:rPr>
              <a:t>✗ "Neurons touch" / "a bigger stimulus = a bigger firing" — there's a synaptic gap, and firing is ALL-OR-NONE (more often, not bigger).</a:t>
            </a:r>
            <a:endParaRPr lang="en-US" sz="1400" dirty="0"/>
          </a:p>
        </p:txBody>
      </p:sp>
      <p:sp>
        <p:nvSpPr>
          <p:cNvPr id="8" name="Text 6"/>
          <p:cNvSpPr/>
          <p:nvPr/>
        </p:nvSpPr>
        <p:spPr>
          <a:xfrm>
            <a:off x="502920" y="4206240"/>
            <a:ext cx="8138160" cy="365760"/>
          </a:xfrm>
          <a:prstGeom prst="rect">
            <a:avLst/>
          </a:prstGeom>
          <a:noFill/>
          <a:ln/>
        </p:spPr>
        <p:txBody>
          <a:bodyPr wrap="square" rtlCol="0" anchor="ctr"/>
          <a:lstStyle/>
          <a:p>
            <a:pPr algn="ctr" indent="0" marL="0">
              <a:buNone/>
            </a:pPr>
            <a:r>
              <a:rPr lang="en-US" sz="1400" b="1" i="1" dirty="0">
                <a:solidFill>
                  <a:srgbClr val="26235C"/>
                </a:solidFill>
                <a:latin typeface="Calibri" pitchFamily="34" charset="0"/>
                <a:ea typeface="Calibri" pitchFamily="34" charset="-122"/>
                <a:cs typeface="Calibri" pitchFamily="34" charset="-120"/>
              </a:rPr>
              <a:t>Zoom out:  Sympathetic = GAS (fight-or-flight)   ·   Parasympathetic = BRAKE (rest-and-digest).</a:t>
            </a:r>
            <a:endParaRPr lang="en-US" sz="1400" dirty="0"/>
          </a:p>
        </p:txBody>
      </p:sp>
      <p:sp>
        <p:nvSpPr>
          <p:cNvPr id="9" name="Text 7"/>
          <p:cNvSpPr/>
          <p:nvPr/>
        </p:nvSpPr>
        <p:spPr>
          <a:xfrm>
            <a:off x="8549640" y="4754880"/>
            <a:ext cx="457200" cy="274320"/>
          </a:xfrm>
          <a:prstGeom prst="rect">
            <a:avLst/>
          </a:prstGeom>
          <a:noFill/>
          <a:ln/>
        </p:spPr>
        <p:txBody>
          <a:bodyPr wrap="square" rtlCol="0" anchor="ctr"/>
          <a:lstStyle/>
          <a:p>
            <a:pPr algn="r" indent="0" marL="0">
              <a:buNone/>
            </a:pPr>
            <a:r>
              <a:rPr lang="en-US" sz="1000" dirty="0">
                <a:solidFill>
                  <a:srgbClr val="6B6A86"/>
                </a:solidFill>
                <a:latin typeface="Calibri" pitchFamily="34" charset="0"/>
                <a:ea typeface="Calibri" pitchFamily="34" charset="-122"/>
                <a:cs typeface="Calibri" pitchFamily="34" charset="-120"/>
              </a:rPr>
              <a:t>8</a:t>
            </a:r>
            <a:endParaRPr lang="en-US" sz="10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7F7FB"/>
        </a:solidFill>
      </p:bgPr>
    </p:bg>
    <p:spTree>
      <p:nvGrpSpPr>
        <p:cNvPr id="1" name=""/>
        <p:cNvGrpSpPr/>
        <p:nvPr/>
      </p:nvGrpSpPr>
      <p:grpSpPr>
        <a:xfrm>
          <a:off x="0" y="0"/>
          <a:ext cx="0" cy="0"/>
          <a:chOff x="0" y="0"/>
          <a:chExt cx="0" cy="0"/>
        </a:xfrm>
      </p:grpSpPr>
      <p:sp>
        <p:nvSpPr>
          <p:cNvPr id="2" name="Text 0"/>
          <p:cNvSpPr/>
          <p:nvPr/>
        </p:nvSpPr>
        <p:spPr>
          <a:xfrm>
            <a:off x="502920" y="384048"/>
            <a:ext cx="8229600" cy="320040"/>
          </a:xfrm>
          <a:prstGeom prst="rect">
            <a:avLst/>
          </a:prstGeom>
          <a:noFill/>
          <a:ln/>
        </p:spPr>
        <p:txBody>
          <a:bodyPr wrap="square" rtlCol="0" anchor="ctr"/>
          <a:lstStyle/>
          <a:p>
            <a:pPr indent="0" marL="0">
              <a:buNone/>
            </a:pPr>
            <a:r>
              <a:rPr lang="en-US" sz="1300" b="1" spc="200" kern="0" dirty="0">
                <a:solidFill>
                  <a:srgbClr val="5B53A6"/>
                </a:solidFill>
                <a:latin typeface="Calibri" pitchFamily="34" charset="0"/>
                <a:ea typeface="Calibri" pitchFamily="34" charset="-122"/>
                <a:cs typeface="Calibri" pitchFamily="34" charset="-120"/>
              </a:rPr>
              <a:t>OBJECTIVE 4  ·  SENSING THE WORLD</a:t>
            </a:r>
            <a:endParaRPr lang="en-US" sz="1300" dirty="0"/>
          </a:p>
        </p:txBody>
      </p:sp>
      <p:sp>
        <p:nvSpPr>
          <p:cNvPr id="3" name="Text 1"/>
          <p:cNvSpPr/>
          <p:nvPr/>
        </p:nvSpPr>
        <p:spPr>
          <a:xfrm>
            <a:off x="502920" y="713232"/>
            <a:ext cx="8138160" cy="822960"/>
          </a:xfrm>
          <a:prstGeom prst="rect">
            <a:avLst/>
          </a:prstGeom>
          <a:noFill/>
          <a:ln/>
        </p:spPr>
        <p:txBody>
          <a:bodyPr wrap="square" rtlCol="0" anchor="ctr"/>
          <a:lstStyle/>
          <a:p>
            <a:pPr indent="0" marL="0">
              <a:buNone/>
            </a:pPr>
            <a:r>
              <a:rPr lang="en-US" sz="3000" b="1" dirty="0">
                <a:solidFill>
                  <a:srgbClr val="26235C"/>
                </a:solidFill>
                <a:latin typeface="Cambria" pitchFamily="34" charset="0"/>
                <a:ea typeface="Cambria" pitchFamily="34" charset="-122"/>
                <a:cs typeface="Cambria" pitchFamily="34" charset="-120"/>
              </a:rPr>
              <a:t>Sensation → Transduction → Perception</a:t>
            </a:r>
            <a:endParaRPr lang="en-US" sz="3000" dirty="0"/>
          </a:p>
        </p:txBody>
      </p:sp>
      <p:sp>
        <p:nvSpPr>
          <p:cNvPr id="4" name="Shape 2"/>
          <p:cNvSpPr/>
          <p:nvPr/>
        </p:nvSpPr>
        <p:spPr>
          <a:xfrm>
            <a:off x="502920" y="1828800"/>
            <a:ext cx="2679192" cy="1737360"/>
          </a:xfrm>
          <a:prstGeom prst="roundRect">
            <a:avLst>
              <a:gd name="adj" fmla="val 4737"/>
            </a:avLst>
          </a:prstGeom>
          <a:solidFill>
            <a:srgbClr val="FFFFFF"/>
          </a:solidFill>
          <a:ln/>
          <a:effectLst>
            <a:outerShdw sx="100000" sy="100000" kx="0" ky="0" algn="bl" rotWithShape="0" blurRad="88900" dist="38100" dir="5400000">
              <a:srgbClr val="000000">
                <a:alpha val="10000"/>
              </a:srgbClr>
            </a:outerShdw>
          </a:effectLst>
        </p:spPr>
      </p:sp>
      <p:sp>
        <p:nvSpPr>
          <p:cNvPr id="5" name="Shape 3"/>
          <p:cNvSpPr/>
          <p:nvPr/>
        </p:nvSpPr>
        <p:spPr>
          <a:xfrm>
            <a:off x="3246120" y="1828800"/>
            <a:ext cx="2679192" cy="1737360"/>
          </a:xfrm>
          <a:prstGeom prst="roundRect">
            <a:avLst>
              <a:gd name="adj" fmla="val 4737"/>
            </a:avLst>
          </a:prstGeom>
          <a:solidFill>
            <a:srgbClr val="FFFFFF"/>
          </a:solidFill>
          <a:ln/>
          <a:effectLst>
            <a:outerShdw sx="100000" sy="100000" kx="0" ky="0" algn="bl" rotWithShape="0" blurRad="88900" dist="38100" dir="5400000">
              <a:srgbClr val="000000">
                <a:alpha val="10000"/>
              </a:srgbClr>
            </a:outerShdw>
          </a:effectLst>
        </p:spPr>
      </p:sp>
      <p:sp>
        <p:nvSpPr>
          <p:cNvPr id="6" name="Shape 4"/>
          <p:cNvSpPr/>
          <p:nvPr/>
        </p:nvSpPr>
        <p:spPr>
          <a:xfrm>
            <a:off x="5989320" y="1828800"/>
            <a:ext cx="2679192" cy="1737360"/>
          </a:xfrm>
          <a:prstGeom prst="roundRect">
            <a:avLst>
              <a:gd name="adj" fmla="val 4737"/>
            </a:avLst>
          </a:prstGeom>
          <a:solidFill>
            <a:srgbClr val="FFFFFF"/>
          </a:solidFill>
          <a:ln/>
          <a:effectLst>
            <a:outerShdw sx="100000" sy="100000" kx="0" ky="0" algn="bl" rotWithShape="0" blurRad="88900" dist="38100" dir="5400000">
              <a:srgbClr val="000000">
                <a:alpha val="10000"/>
              </a:srgbClr>
            </a:outerShdw>
          </a:effectLst>
        </p:spPr>
      </p:sp>
      <p:sp>
        <p:nvSpPr>
          <p:cNvPr id="7" name="Text 5"/>
          <p:cNvSpPr/>
          <p:nvPr/>
        </p:nvSpPr>
        <p:spPr>
          <a:xfrm>
            <a:off x="685800" y="2057400"/>
            <a:ext cx="2331720" cy="1371600"/>
          </a:xfrm>
          <a:prstGeom prst="rect">
            <a:avLst/>
          </a:prstGeom>
          <a:noFill/>
          <a:ln/>
        </p:spPr>
        <p:txBody>
          <a:bodyPr wrap="square" rtlCol="0" anchor="t"/>
          <a:lstStyle/>
          <a:p>
            <a:pPr indent="0" marL="0">
              <a:buNone/>
            </a:pPr>
            <a:r>
              <a:rPr lang="en-US" sz="1600" b="1" dirty="0">
                <a:solidFill>
                  <a:srgbClr val="2F8F86"/>
                </a:solidFill>
                <a:latin typeface="Calibri" pitchFamily="34" charset="0"/>
                <a:ea typeface="Calibri" pitchFamily="34" charset="-122"/>
                <a:cs typeface="Calibri" pitchFamily="34" charset="-120"/>
              </a:rPr>
              <a:t>SENSATION
</a:t>
            </a:r>
            <a:endParaRPr lang="en-US" sz="1600" dirty="0"/>
          </a:p>
          <a:p>
            <a:pPr indent="0" marL="0">
              <a:buNone/>
            </a:pPr>
            <a:r>
              <a:rPr lang="en-US" sz="1350" dirty="0">
                <a:solidFill>
                  <a:srgbClr val="33324A"/>
                </a:solidFill>
                <a:latin typeface="Calibri" pitchFamily="34" charset="0"/>
                <a:ea typeface="Calibri" pitchFamily="34" charset="-122"/>
                <a:cs typeface="Calibri" pitchFamily="34" charset="-120"/>
              </a:rPr>
              <a:t>detect physical energy (light, sound)</a:t>
            </a:r>
            <a:endParaRPr lang="en-US" sz="1600" dirty="0"/>
          </a:p>
        </p:txBody>
      </p:sp>
      <p:sp>
        <p:nvSpPr>
          <p:cNvPr id="8" name="Text 6"/>
          <p:cNvSpPr/>
          <p:nvPr/>
        </p:nvSpPr>
        <p:spPr>
          <a:xfrm>
            <a:off x="3429000" y="2057400"/>
            <a:ext cx="2331720" cy="1371600"/>
          </a:xfrm>
          <a:prstGeom prst="rect">
            <a:avLst/>
          </a:prstGeom>
          <a:noFill/>
          <a:ln/>
        </p:spPr>
        <p:txBody>
          <a:bodyPr wrap="square" rtlCol="0" anchor="t"/>
          <a:lstStyle/>
          <a:p>
            <a:pPr indent="0" marL="0">
              <a:buNone/>
            </a:pPr>
            <a:r>
              <a:rPr lang="en-US" sz="1600" b="1" dirty="0">
                <a:solidFill>
                  <a:srgbClr val="E0A33E"/>
                </a:solidFill>
                <a:latin typeface="Calibri" pitchFamily="34" charset="0"/>
                <a:ea typeface="Calibri" pitchFamily="34" charset="-122"/>
                <a:cs typeface="Calibri" pitchFamily="34" charset="-120"/>
              </a:rPr>
              <a:t>TRANSDUCTION
</a:t>
            </a:r>
            <a:endParaRPr lang="en-US" sz="1600" dirty="0"/>
          </a:p>
          <a:p>
            <a:pPr indent="0" marL="0">
              <a:buNone/>
            </a:pPr>
            <a:r>
              <a:rPr lang="en-US" sz="1350" dirty="0">
                <a:solidFill>
                  <a:srgbClr val="33324A"/>
                </a:solidFill>
                <a:latin typeface="Calibri" pitchFamily="34" charset="0"/>
                <a:ea typeface="Calibri" pitchFamily="34" charset="-122"/>
                <a:cs typeface="Calibri" pitchFamily="34" charset="-120"/>
              </a:rPr>
              <a:t>convert energy into neural signals</a:t>
            </a:r>
            <a:endParaRPr lang="en-US" sz="1600" dirty="0"/>
          </a:p>
        </p:txBody>
      </p:sp>
      <p:sp>
        <p:nvSpPr>
          <p:cNvPr id="9" name="Text 7"/>
          <p:cNvSpPr/>
          <p:nvPr/>
        </p:nvSpPr>
        <p:spPr>
          <a:xfrm>
            <a:off x="6172200" y="2057400"/>
            <a:ext cx="2331720" cy="1371600"/>
          </a:xfrm>
          <a:prstGeom prst="rect">
            <a:avLst/>
          </a:prstGeom>
          <a:noFill/>
          <a:ln/>
        </p:spPr>
        <p:txBody>
          <a:bodyPr wrap="square" rtlCol="0" anchor="t"/>
          <a:lstStyle/>
          <a:p>
            <a:pPr indent="0" marL="0">
              <a:buNone/>
            </a:pPr>
            <a:r>
              <a:rPr lang="en-US" sz="1600" b="1" dirty="0">
                <a:solidFill>
                  <a:srgbClr val="5B53A6"/>
                </a:solidFill>
                <a:latin typeface="Calibri" pitchFamily="34" charset="0"/>
                <a:ea typeface="Calibri" pitchFamily="34" charset="-122"/>
                <a:cs typeface="Calibri" pitchFamily="34" charset="-120"/>
              </a:rPr>
              <a:t>PERCEPTION
</a:t>
            </a:r>
            <a:endParaRPr lang="en-US" sz="1600" dirty="0"/>
          </a:p>
          <a:p>
            <a:pPr indent="0" marL="0">
              <a:buNone/>
            </a:pPr>
            <a:r>
              <a:rPr lang="en-US" sz="1350" dirty="0">
                <a:solidFill>
                  <a:srgbClr val="33324A"/>
                </a:solidFill>
                <a:latin typeface="Calibri" pitchFamily="34" charset="0"/>
                <a:ea typeface="Calibri" pitchFamily="34" charset="-122"/>
                <a:cs typeface="Calibri" pitchFamily="34" charset="-120"/>
              </a:rPr>
              <a:t>organize &amp; interpret into meaning</a:t>
            </a:r>
            <a:endParaRPr lang="en-US" sz="1600" dirty="0"/>
          </a:p>
        </p:txBody>
      </p:sp>
      <p:sp>
        <p:nvSpPr>
          <p:cNvPr id="10" name="Text 8"/>
          <p:cNvSpPr/>
          <p:nvPr/>
        </p:nvSpPr>
        <p:spPr>
          <a:xfrm>
            <a:off x="502920" y="4023360"/>
            <a:ext cx="8138160" cy="457200"/>
          </a:xfrm>
          <a:prstGeom prst="rect">
            <a:avLst/>
          </a:prstGeom>
          <a:noFill/>
          <a:ln/>
        </p:spPr>
        <p:txBody>
          <a:bodyPr wrap="square" rtlCol="0" anchor="ctr"/>
          <a:lstStyle/>
          <a:p>
            <a:pPr algn="ctr" indent="0" marL="0">
              <a:buNone/>
            </a:pPr>
            <a:r>
              <a:rPr lang="en-US" sz="1350" i="1" dirty="0">
                <a:solidFill>
                  <a:srgbClr val="26235C"/>
                </a:solidFill>
                <a:latin typeface="Calibri" pitchFamily="34" charset="0"/>
                <a:ea typeface="Calibri" pitchFamily="34" charset="-122"/>
                <a:cs typeface="Calibri" pitchFamily="34" charset="-120"/>
              </a:rPr>
              <a:t>Bottom-up = the world pushing in   ·   Top-down = your mind reaching out   ·   "Cones for Color" (rods = dim light).</a:t>
            </a:r>
            <a:endParaRPr lang="en-US" sz="1350" dirty="0"/>
          </a:p>
        </p:txBody>
      </p:sp>
      <p:sp>
        <p:nvSpPr>
          <p:cNvPr id="11" name="Text 9"/>
          <p:cNvSpPr/>
          <p:nvPr/>
        </p:nvSpPr>
        <p:spPr>
          <a:xfrm>
            <a:off x="8549640" y="4754880"/>
            <a:ext cx="457200" cy="274320"/>
          </a:xfrm>
          <a:prstGeom prst="rect">
            <a:avLst/>
          </a:prstGeom>
          <a:noFill/>
          <a:ln/>
        </p:spPr>
        <p:txBody>
          <a:bodyPr wrap="square" rtlCol="0" anchor="ctr"/>
          <a:lstStyle/>
          <a:p>
            <a:pPr algn="r" indent="0" marL="0">
              <a:buNone/>
            </a:pPr>
            <a:r>
              <a:rPr lang="en-US" sz="1000" dirty="0">
                <a:solidFill>
                  <a:srgbClr val="6B6A86"/>
                </a:solidFill>
                <a:latin typeface="Calibri" pitchFamily="34" charset="0"/>
                <a:ea typeface="Calibri" pitchFamily="34" charset="-122"/>
                <a:cs typeface="Calibri" pitchFamily="34" charset="-120"/>
              </a:rPr>
              <a:t>9</a:t>
            </a:r>
            <a:endParaRPr lang="en-US" sz="10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15</Slides>
  <Notes>15</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15</vt:i4>
      </vt:variant>
    </vt:vector>
  </HeadingPairs>
  <TitlesOfParts>
    <vt:vector size="18"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to Psychology - Week 8 (Midterm Review)</dc:title>
  <dc:subject>PptxGenJS Presentation</dc:subject>
  <dc:creator>Prof. Bennett</dc:creator>
  <cp:lastModifiedBy>Prof. Bennett</cp:lastModifiedBy>
  <cp:revision>1</cp:revision>
  <dcterms:created xsi:type="dcterms:W3CDTF">2026-06-27T01:46:58Z</dcterms:created>
  <dcterms:modified xsi:type="dcterms:W3CDTF">2026-06-27T01:46:58Z</dcterms:modified>
</cp:coreProperties>
</file>