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back to Introduction to Psychology. I'm Prof. Bennett, and this is Week 9 — Cognition, Language, and Intelligence, the first week of our higher-mental-processes unit. We just finished memory and the midterm; this week we watch the mind USE what it knows: how you think, solve problems, take shortcuts, build sentences, and what it even means to call someone intelligent. The hook that runs through the whole week: your brain is fast because it cheats. It swaps hard questions for easy ones and leans on rules of thumb — and most of the time that works beautifully. This week is about the times it doesn't, and why being smart or educated doesn't make you immune. By Friday you'll name the shortcuts your brain runs all day, catch them in real decisions, and say what an IQ score does and doesn't mean.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the system that lets you share a thought at all — language — built from the smallest pieces up. PHONEMES are the smallest distinct units of SOUND; English has about 40. The difference between the b in 'bat' and the p in 'pat' is one phoneme. Stress this: phonemes are SOUNDS, not letters. MORPHEMES are the smallest units of MEANING. 'Cats' has two morphemes: 'cat,' an animal, plus '-s,' meaning plural. 'Unhappy' is 'un-' meaning not, plus 'happy.' A morpheme can be a whole word or a meaningful piece of one. GRAMMAR, and especially SYNTAX, is the set of rules for combining words: word order carries meaning, so 'the dog bit the man' is not 'the man bit the dog.' Memory hook: sound to meaning to sentence — phonemes make morphemes, morphemes carry meaning, grammar arranges it all. The phoneme-versus-morpheme distinction — sound versus meaning — is the one students most often blur, and it's on the quiz.</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Children acquire language in a remarkably consistent order, with almost no formal lessons. Around 4 months: the BABBLING stage — spontaneous sounds, ba-ba-ba, and strikingly, sounds from ALL languages, not just the one the baby hears. Around 12 months: the ONE-WORD stage — single words standing in for whole ideas, 'milk!' meaning 'I want milk.' Around 24 months: the TWO-WORD stage — 'want cookie,' 'big truck.' And from about two years on: TELEGRAPHIC SPEECH — short strings of mostly nouns and verbs, like an old telegram, dropping the small connecting words: 'go car,' 'Mommy sock.' Here's my favorite piece of evidence that kids build grammar rather than just memorize phrases: a two-year-old says 'goed' instead of 'went.' That's overregularization — the child has LEARNED the rule, add '-ed' for past tense, and is applying it everywhere, even to irregular verbs. The error actually proves rule-learning is happening underneath.</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the loaded question: what IS intelligence, and can one number capture it? Three answers. SPEARMAN argued for general intelligence — a single underlying factor he called g — because people who do well on one kind of mental task tend to do well on others. One general engine. GARDNER pushed back: intelligence isn't one thing but several relatively independent kinds — linguistic, logical-mathematical, spatial, musical, bodily-kinesthetic, interpersonal, intrapersonal, naturalistic. Many separate talents. STERNBERG's triarchic theory names three that matter for real life: analytical, the academic problem-solving schools measure; creative, handling novelty; and practical, everyday street smarts. Worked comparison: picture a student who aces written exams but freezes on a messy, open-ended real-world problem. Spearman is puzzled — strong should predict strong everywhere. Gardner says a different, independent ability is being tapped. Sternberg names it precisely: high analytical, lower creative and practical. Same student, three explanations — and the debate shapes what an IQ test can even claim to measure.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test only earns trust if it's built and checked carefully. IQ — the intelligence quotient — is a standardized score, set so the average is 100. STANDARDIZATION means giving the test to a large, representative sample to set the norms, so any one score can be compared to everyone else's. Those scores fall on a NORMAL CURVE — a symmetric bell shape: most people cluster near 100, about two-thirds within 15 points, with progressively fewer at the extremes. A score's meaning is RELATIVE to that curve — '100' means 'right in the middle,' not a fixed quantity of worth. RELIABILITY: the test gives consistent results on retaking. VALIDITY: it actually measures what it claims — and a reliable test can still be invalid, like a scale that's always ten pounds off. Now teach the care explicitly: intelligence reflects BOTH genes AND environment interacting; IQ is not fixed and not a measure of worth. A child's score can rise with better schooling and nutrition. And handle group-difference claims very carefully — average gaps between groups are driven by unequal environments and the test itself, and say nothing deterministic about any individual or about innate group ability. The honest stance is non-deterministic: a score is one snapshot of one kind of performance.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the move that defines how you use AI in this course — and this week it's especially fitting, because the thing you're checking FOR is the week's own content. DO: have students paste this to an approved chatbot — Gemini, Claude, or ChatGPT — 'What's the difference between the availability and representativeness heuristics? Give one everyday example of each.' Then check the answer against today's definitions: availability is ease of recall; representativeness is resemblance to a type. Chatbots frequently SWAP the two, or relabel plain confirmation bias or framing as 'availability.' For a tougher test, paste a framed scenario — 'a treatment has a 90% survival rate' versus 'a 10% mortality rate' — and ask the bot to identify the bias; watch whether it notices the two are identical facts. The point isn't to dunk on the model; it's the working relationship — the tool drafts, you judge — which is exactly how the weekly Lecture Tutorial works.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land the week. It reduces to three moves. First, your mind takes SHORTCUTS — concepts and prototypes to categorize, heuristics to decide — and they're efficient but predictably biased: availability, representativeness, confirmation bias, framing, overconfidence. Second, LANGUAGE is built from phonemes to morphemes to grammar, and children crack it in a fixed order from babbling to telegraphic speech. Third, INTELLIGENCE is genuinely contested — one general factor or many kinds — and an IQ score is one carefully-built measure on a normal curve, not a fixed measure of worth. The headline: smart, educated people fall for these shortcuts because that's how a fast mind works; the skill is noticing. Here's the graded work. Lecture Tutorial 9 with an approved chatbot — submit the share link, about 30 to 45 minutes. Quiz 9 covers concepts, the biases, language, and intelligence. Discussion 9, 'When Your Brain Takes Shortcuts,' has you catch a bias in your own life. And Assignment 9, 'Caught in the Act,' is AI-coached and self-scored. Tease next week: we've covered how you think; next week is what DRIVES you to act at all — hunger, achievement, belonging — and where emotions come from.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cold with the gut check. In a typical year, U.S. car crashes kill tens of thousands of people; commercial-airline deaths are a tiny fraction of that. Everyone KNOWS cars are deadlier — yet many of us are more anxious boarding a plane. Then the second question: in English, are there more words that start with the letter K, or words with K as the THIRD letter? Most people say 'starts with K.' It's the opposite — third-position K words are far more numerous; they're just harder to call to mind. Hold onto that gap. Your brain answered a hard question by substituting an easier one — how easily do examples come to mind? — and got it predictably wrong. Write the promise: by Friday you'll name the shortcuts your brain runs all day, catch them in real decisions, and explain why being smart or educated doesn't make you immune. The why-it-matters line: your brain is fast because it cheats — and most of the time the cheating works. This week is about the times it doesn't.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use what it knows, the mind has to organize it. COGNITION is the umbrella term — all the mental activity of thinking, knowing, remembering, and communicating. To handle a flood of information, the mind groups things into CONCEPTS — mental categories of objects, events, or ideas that share features. 'Chair,' 'bird,' and 'fairness' are all concepts; they save us from treating every new thing as totally novel. And we usually anchor a concept to a PROTOTYPE — the best, most typical example. For most students here, a robin is a prototypical bird; a penguin or ostrich is a poor match, so we're slower to even count it as a bird. Memory hook: a concept is the mental folder; the prototype is the photo on the front of the folder. Prototypes make categorizing fast — but they bias us against the atypical members, which is our first hint of the week's theme: the mind trades precision for speed.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how prototypes quietly steer us. Ask anyone: is a tomato a fruit? Botanically, yes — it develops from the flower and contains seeds. But our PROTOTYPE for 'fruit' is sweet: apples, oranges, berries. A tomato doesn't match that best-example, so it FEELS like a vegetable, and that's the answer most people blurt. The point: the prototype, not the formal definition, is doing the fast categorizing. DO: ask the class for another one — is a penguin a 'good' bird? Is a chair with no back still a chair? Notice how a poor match to the prototype slows you down or trips you up. Prototypes are efficient, but they bias us against the atypical members of a category — exactly the speed-for-accuracy trade we'll see again and again this week.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we solve a problem, we have two very different tools. An ALGORITHM is a step-by-step procedure GUARANTEED to find the solution if you follow it — but it can be painfully slow. Trying every one of the 10,000 combinations on a 4-digit lock will open it eventually. A HEURISTIC is a mental shortcut, a rule of thumb that's FAST but not guaranteed: 'the code is probably a birthday — try those first.' Heuristics usually work and save enormous time; occasionally they fail. Memory hook: algorithm equals certain but slow; heuristic equals fast but fallible; and crucially, brains run on heuristics — we almost never have time to brute-force life. That efficiency is exactly why the shortcuts are worth having — and why their predictable failures are so interesting. DO: ask the class when an algorithm is worth the slow, careful effort — high-stakes, one-shot decisions — versus when a heuristic is the sensible call.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Three things block problem-solving: FIXATION (stuck on one approach), MENTAL SET (clinging to a strategy that worked before), and the star of this slide, FUNCTIONAL FIXEDNESS — only seeing an object's usual function. The classic demonstration is Duncker's candle problem. You're given a candle, a box of thumbtacks, and matches, and asked to attach the candle to the wall so it burns without dripping wax on the floor. Most people struggle, because they see the box as ONLY a container for the tacks. The solution: empty the box, tack the BOX itself to the wall, and stand the candle inside it — the box becomes a shelf. Functional fixedness hides that second use. The key teaching point: the block isn't missing information — you have everything you need — it's a fixed idea about what the object is FOR. And note: this is NOT a sign of low intelligence. It's an efficient mind taking the familiar path. DO: connect it forward — naming the block is most of the cure, which is exactly what the assignment asks.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we judge how likely something is, or make a snap decision, we lean on a handful of shortcuts. AVAILABILITY: judge likelihood by how easily examples come to mind — vivid, recent, emotional events feel more common (plane crashes, shark attacks, lottery winners). REPRESENTATIVENESS: judge by how much something resembles your prototype, ignoring base rates — 'quiet, reads poetry, must be a librarian,' even though salespeople vastly outnumber librarians. CONFIRMATION BIAS: seek and favor evidence that fits what we already believe. FRAMING: the wording of a choice changes the decision — '90% survival' and '10% mortality' are identical facts, but the first is far more persuasive. OVERCONFIDENCE: we're more certain than we are correct. The common thread, and the line I want students to leave with: these are useful shortcuts that usually work, but each produces a predictable, repeatable error. They're not random mistakes — they're the price of a fast mind.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run the availability heuristic all the way through — this is the example I want students to own. THE FACTS: in a typical year, U.S. car crashes kill tens of thousands of people, while commercial-airline fatalities are a tiny fraction of that. THE FEELING: yet many people are far more anxious boarding a plane than getting in a car. Why does the RARER risk feel BIGGER? THE SHORTCUT: plane crashes are rare, vivid, and saturate the news; a fatal car crash the same day rarely makes national headlines. So crash images are EASY to recall. THE ERROR: the brain takes 'easy to recall' as a stand-in for 'common,' so it ranks the risks backwards. Land it: the shortcut — judge by what comes to mind — is usually a decent guess; recent and memorable events often ARE worth weighting. Here it produces a confident, predictable, and wrong fear ranking. That's the whole pattern of the week in one example: a useful shortcut with a built-in, repeatable failure.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two heuristics are the most-confused pair of the week, so let's separate them cleanly. AVAILABILITY is about EASE OF RECALL: you judge how likely or common something is by how easily examples spring to mind. 'I keep seeing news stories about it, so it must be common.' REPRESENTATIVENESS is about RESEMBLANCE: you judge how likely something is by how closely it matches your prototype of the category, and you ignore the base rates — how common each category actually is. 'She's quiet and reads poetry, so she's probably a librarian' — even though there are vastly more salespeople than librarians. The one-line discriminator I want students to memorize: availability is 'easy to recall'; representativeness is 'looks like the type.' DO: this exact distinction is the AI-critique test at the end of the week — chatbots routinely swap these two. We'll catch them on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960120"/>
            <a:ext cx="8046720" cy="365760"/>
          </a:xfrm>
          <a:prstGeom prst="rect">
            <a:avLst/>
          </a:prstGeom>
          <a:noFill/>
          <a:ln/>
        </p:spPr>
        <p:txBody>
          <a:bodyPr wrap="square" rtlCol="0" anchor="ctr"/>
          <a:lstStyle/>
          <a:p>
            <a:pPr indent="0" marL="0">
              <a:buNone/>
            </a:pPr>
            <a:r>
              <a:rPr lang="en-US" sz="1400" spc="200" kern="0" dirty="0">
                <a:solidFill>
                  <a:srgbClr val="CFCBEC"/>
                </a:solidFill>
                <a:latin typeface="Calibri" pitchFamily="34" charset="0"/>
                <a:ea typeface="Calibri" pitchFamily="34" charset="-122"/>
                <a:cs typeface="Calibri" pitchFamily="34" charset="-120"/>
              </a:rPr>
              <a:t>INTRODUCTION TO PSYCHOLOGY  ·  PSYC 1  ·  WEEK 9</a:t>
            </a:r>
            <a:endParaRPr lang="en-US" sz="1400" dirty="0"/>
          </a:p>
        </p:txBody>
      </p:sp>
      <p:sp>
        <p:nvSpPr>
          <p:cNvPr id="3" name="Text 1"/>
          <p:cNvSpPr/>
          <p:nvPr/>
        </p:nvSpPr>
        <p:spPr>
          <a:xfrm>
            <a:off x="548640" y="1417320"/>
            <a:ext cx="8046720" cy="1005840"/>
          </a:xfrm>
          <a:prstGeom prst="rect">
            <a:avLst/>
          </a:prstGeom>
          <a:noFill/>
          <a:ln/>
        </p:spPr>
        <p:txBody>
          <a:bodyPr wrap="square" rtlCol="0" anchor="ctr"/>
          <a:lstStyle/>
          <a:p>
            <a:pPr indent="0" marL="0">
              <a:buNone/>
            </a:pPr>
            <a:r>
              <a:rPr lang="en-US" sz="4400" b="1" dirty="0">
                <a:solidFill>
                  <a:srgbClr val="FFFFFF"/>
                </a:solidFill>
                <a:latin typeface="Cambria" pitchFamily="34" charset="0"/>
                <a:ea typeface="Cambria" pitchFamily="34" charset="-122"/>
                <a:cs typeface="Cambria" pitchFamily="34" charset="-120"/>
              </a:rPr>
              <a:t>Cognition, Language &amp; Intelligence</a:t>
            </a:r>
            <a:endParaRPr lang="en-US" sz="4400" dirty="0"/>
          </a:p>
        </p:txBody>
      </p:sp>
      <p:sp>
        <p:nvSpPr>
          <p:cNvPr id="4" name="Text 2"/>
          <p:cNvSpPr/>
          <p:nvPr/>
        </p:nvSpPr>
        <p:spPr>
          <a:xfrm>
            <a:off x="548640" y="2697480"/>
            <a:ext cx="7772400" cy="822960"/>
          </a:xfrm>
          <a:prstGeom prst="rect">
            <a:avLst/>
          </a:prstGeom>
          <a:noFill/>
          <a:ln/>
        </p:spPr>
        <p:txBody>
          <a:bodyPr wrap="square" rtlCol="0" anchor="ctr"/>
          <a:lstStyle/>
          <a:p>
            <a:pPr indent="0" marL="0">
              <a:buNone/>
            </a:pPr>
            <a:r>
              <a:rPr lang="en-US" sz="1800" i="1" dirty="0">
                <a:solidFill>
                  <a:srgbClr val="E0A33E"/>
                </a:solidFill>
                <a:latin typeface="Calibri" pitchFamily="34" charset="0"/>
                <a:ea typeface="Calibri" pitchFamily="34" charset="-122"/>
                <a:cs typeface="Calibri" pitchFamily="34" charset="-120"/>
              </a:rPr>
              <a:t>If smart, educated people still fall for predictable mental errors, what does that say about how thinking really works?</a:t>
            </a:r>
            <a:endParaRPr lang="en-US" sz="1800" dirty="0"/>
          </a:p>
        </p:txBody>
      </p:sp>
      <p:sp>
        <p:nvSpPr>
          <p:cNvPr id="5" name="Text 3"/>
          <p:cNvSpPr/>
          <p:nvPr/>
        </p:nvSpPr>
        <p:spPr>
          <a:xfrm>
            <a:off x="548640" y="4114800"/>
            <a:ext cx="8046720" cy="320040"/>
          </a:xfrm>
          <a:prstGeom prst="rect">
            <a:avLst/>
          </a:prstGeom>
          <a:noFill/>
          <a:ln/>
        </p:spPr>
        <p:txBody>
          <a:bodyPr wrap="square" rtlCol="0" anchor="ctr"/>
          <a:lstStyle/>
          <a:p>
            <a:pPr indent="0" marL="0">
              <a:buNone/>
            </a:pPr>
            <a:r>
              <a:rPr lang="en-US" sz="1300" dirty="0">
                <a:solidFill>
                  <a:srgbClr val="CFCBEC"/>
                </a:solidFill>
                <a:latin typeface="Calibri" pitchFamily="34" charset="0"/>
                <a:ea typeface="Calibri" pitchFamily="34" charset="-122"/>
                <a:cs typeface="Calibri" pitchFamily="34" charset="-120"/>
              </a:rPr>
              <a:t>Silver Oak University  ·  Department of Psychology</a:t>
            </a:r>
            <a:endParaRPr lang="en-US" sz="1300" dirty="0"/>
          </a:p>
        </p:txBody>
      </p:sp>
      <p:sp>
        <p:nvSpPr>
          <p:cNvPr id="6" name="Text 4"/>
          <p:cNvSpPr/>
          <p:nvPr/>
        </p:nvSpPr>
        <p:spPr>
          <a:xfrm>
            <a:off x="548640" y="4434840"/>
            <a:ext cx="8046720" cy="274320"/>
          </a:xfrm>
          <a:prstGeom prst="rect">
            <a:avLst/>
          </a:prstGeom>
          <a:noFill/>
          <a:ln/>
        </p:spPr>
        <p:txBody>
          <a:bodyPr wrap="square" rtlCol="0" anchor="ctr"/>
          <a:lstStyle/>
          <a:p>
            <a:pPr indent="0" marL="0">
              <a:buNone/>
            </a:pPr>
            <a:r>
              <a:rPr lang="en-US" sz="1050" dirty="0">
                <a:solidFill>
                  <a:srgbClr val="8E8BB6"/>
                </a:solidFill>
                <a:latin typeface="Calibri" pitchFamily="34" charset="0"/>
                <a:ea typeface="Calibri" pitchFamily="34" charset="-122"/>
                <a:cs typeface="Calibri" pitchFamily="34" charset="-120"/>
              </a:rPr>
              <a:t>~ Prof. Bennett's edition  ·  Fall 2026  ·  built with thecoursemaker.com</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LANGUAGE  ·  SMALLEST TO LARGEST</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Sound  →  meaning  →  sentence</a:t>
            </a:r>
            <a:endParaRPr lang="en-US" sz="3000" dirty="0"/>
          </a:p>
        </p:txBody>
      </p:sp>
      <p:sp>
        <p:nvSpPr>
          <p:cNvPr id="4" name="Shape 2"/>
          <p:cNvSpPr/>
          <p:nvPr/>
        </p:nvSpPr>
        <p:spPr>
          <a:xfrm>
            <a:off x="502920" y="1965960"/>
            <a:ext cx="8138160" cy="786384"/>
          </a:xfrm>
          <a:prstGeom prst="roundRect">
            <a:avLst>
              <a:gd name="adj" fmla="val 10465"/>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777240" y="2084832"/>
            <a:ext cx="7589520" cy="548640"/>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PHONEMES   </a:t>
            </a:r>
            <a:pPr indent="0" marL="0">
              <a:buNone/>
            </a:pPr>
            <a:r>
              <a:rPr lang="en-US" sz="1400" dirty="0">
                <a:solidFill>
                  <a:srgbClr val="33324A"/>
                </a:solidFill>
                <a:latin typeface="Calibri" pitchFamily="34" charset="0"/>
                <a:ea typeface="Calibri" pitchFamily="34" charset="-122"/>
                <a:cs typeface="Calibri" pitchFamily="34" charset="-120"/>
              </a:rPr>
              <a:t>the smallest units of SOUND — the b in "bat" vs. the p in "pat" (sounds, not letters)</a:t>
            </a:r>
            <a:endParaRPr lang="en-US" sz="1500" dirty="0"/>
          </a:p>
        </p:txBody>
      </p:sp>
      <p:sp>
        <p:nvSpPr>
          <p:cNvPr id="6" name="Shape 4"/>
          <p:cNvSpPr/>
          <p:nvPr/>
        </p:nvSpPr>
        <p:spPr>
          <a:xfrm>
            <a:off x="502920" y="2862072"/>
            <a:ext cx="8138160" cy="786384"/>
          </a:xfrm>
          <a:prstGeom prst="roundRect">
            <a:avLst>
              <a:gd name="adj" fmla="val 10465"/>
            </a:avLst>
          </a:prstGeom>
          <a:solidFill>
            <a:srgbClr val="FFFFFF"/>
          </a:solidFill>
          <a:ln/>
          <a:effectLst>
            <a:outerShdw sx="100000" sy="100000" kx="0" ky="0" algn="bl" rotWithShape="0" blurRad="88900" dist="38100" dir="5400000">
              <a:srgbClr val="000000">
                <a:alpha val="10000"/>
              </a:srgbClr>
            </a:outerShdw>
          </a:effectLst>
        </p:spPr>
      </p:sp>
      <p:sp>
        <p:nvSpPr>
          <p:cNvPr id="7" name="Text 5"/>
          <p:cNvSpPr/>
          <p:nvPr/>
        </p:nvSpPr>
        <p:spPr>
          <a:xfrm>
            <a:off x="777240" y="2980944"/>
            <a:ext cx="7589520" cy="548640"/>
          </a:xfrm>
          <a:prstGeom prst="rect">
            <a:avLst/>
          </a:prstGeom>
          <a:noFill/>
          <a:ln/>
        </p:spPr>
        <p:txBody>
          <a:bodyPr wrap="square" rtlCol="0" anchor="ctr"/>
          <a:lstStyle/>
          <a:p>
            <a:pPr indent="0" marL="0">
              <a:buNone/>
            </a:pPr>
            <a:r>
              <a:rPr lang="en-US" sz="1500" b="1" dirty="0">
                <a:solidFill>
                  <a:srgbClr val="5B53A6"/>
                </a:solidFill>
                <a:latin typeface="Calibri" pitchFamily="34" charset="0"/>
                <a:ea typeface="Calibri" pitchFamily="34" charset="-122"/>
                <a:cs typeface="Calibri" pitchFamily="34" charset="-120"/>
              </a:rPr>
              <a:t>MORPHEMES   </a:t>
            </a:r>
            <a:pPr indent="0" marL="0">
              <a:buNone/>
            </a:pPr>
            <a:r>
              <a:rPr lang="en-US" sz="1400" dirty="0">
                <a:solidFill>
                  <a:srgbClr val="33324A"/>
                </a:solidFill>
                <a:latin typeface="Calibri" pitchFamily="34" charset="0"/>
                <a:ea typeface="Calibri" pitchFamily="34" charset="-122"/>
                <a:cs typeface="Calibri" pitchFamily="34" charset="-120"/>
              </a:rPr>
              <a:t>the smallest units of MEANING — "cats" = "cat" + "-s"; "un-" + "happy"</a:t>
            </a:r>
            <a:endParaRPr lang="en-US" sz="1500" dirty="0"/>
          </a:p>
        </p:txBody>
      </p:sp>
      <p:sp>
        <p:nvSpPr>
          <p:cNvPr id="8" name="Shape 6"/>
          <p:cNvSpPr/>
          <p:nvPr/>
        </p:nvSpPr>
        <p:spPr>
          <a:xfrm>
            <a:off x="502920" y="3758184"/>
            <a:ext cx="8138160" cy="786384"/>
          </a:xfrm>
          <a:prstGeom prst="roundRect">
            <a:avLst>
              <a:gd name="adj" fmla="val 10465"/>
            </a:avLst>
          </a:prstGeom>
          <a:solidFill>
            <a:srgbClr val="FFFFFF"/>
          </a:solidFill>
          <a:ln/>
          <a:effectLst>
            <a:outerShdw sx="100000" sy="100000" kx="0" ky="0" algn="bl" rotWithShape="0" blurRad="88900" dist="38100" dir="5400000">
              <a:srgbClr val="000000">
                <a:alpha val="10000"/>
              </a:srgbClr>
            </a:outerShdw>
          </a:effectLst>
        </p:spPr>
      </p:sp>
      <p:sp>
        <p:nvSpPr>
          <p:cNvPr id="9" name="Text 7"/>
          <p:cNvSpPr/>
          <p:nvPr/>
        </p:nvSpPr>
        <p:spPr>
          <a:xfrm>
            <a:off x="777240" y="3877056"/>
            <a:ext cx="7589520" cy="548640"/>
          </a:xfrm>
          <a:prstGeom prst="rect">
            <a:avLst/>
          </a:prstGeom>
          <a:noFill/>
          <a:ln/>
        </p:spPr>
        <p:txBody>
          <a:bodyPr wrap="square" rtlCol="0" anchor="ctr"/>
          <a:lstStyle/>
          <a:p>
            <a:pPr indent="0" marL="0">
              <a:buNone/>
            </a:pPr>
            <a:r>
              <a:rPr lang="en-US" sz="1500" b="1" dirty="0">
                <a:solidFill>
                  <a:srgbClr val="2F8F86"/>
                </a:solidFill>
                <a:latin typeface="Calibri" pitchFamily="34" charset="0"/>
                <a:ea typeface="Calibri" pitchFamily="34" charset="-122"/>
                <a:cs typeface="Calibri" pitchFamily="34" charset="-120"/>
              </a:rPr>
              <a:t>GRAMMAR / SYNTAX   </a:t>
            </a:r>
            <a:pPr indent="0" marL="0">
              <a:buNone/>
            </a:pPr>
            <a:r>
              <a:rPr lang="en-US" sz="1400" dirty="0">
                <a:solidFill>
                  <a:srgbClr val="33324A"/>
                </a:solidFill>
                <a:latin typeface="Calibri" pitchFamily="34" charset="0"/>
                <a:ea typeface="Calibri" pitchFamily="34" charset="-122"/>
                <a:cs typeface="Calibri" pitchFamily="34" charset="-120"/>
              </a:rPr>
              <a:t>the rules for combining words — "dog bites man" ≠ "man bites dog"</a:t>
            </a:r>
            <a:endParaRPr lang="en-US" sz="1500" dirty="0"/>
          </a:p>
        </p:txBody>
      </p:sp>
      <p:sp>
        <p:nvSpPr>
          <p:cNvPr id="10" name="Text 8"/>
          <p:cNvSpPr/>
          <p:nvPr/>
        </p:nvSpPr>
        <p:spPr>
          <a:xfrm>
            <a:off x="502920" y="4572000"/>
            <a:ext cx="8138160" cy="320040"/>
          </a:xfrm>
          <a:prstGeom prst="rect">
            <a:avLst/>
          </a:prstGeom>
          <a:noFill/>
          <a:ln/>
        </p:spPr>
        <p:txBody>
          <a:bodyPr wrap="square" rtlCol="0" anchor="ctr"/>
          <a:lstStyle/>
          <a:p>
            <a:pPr algn="ctr" indent="0" marL="0">
              <a:buNone/>
            </a:pPr>
            <a:r>
              <a:rPr lang="en-US" sz="1300" i="1" dirty="0">
                <a:solidFill>
                  <a:srgbClr val="6B6A86"/>
                </a:solidFill>
                <a:latin typeface="Calibri" pitchFamily="34" charset="0"/>
                <a:ea typeface="Calibri" pitchFamily="34" charset="-122"/>
                <a:cs typeface="Calibri" pitchFamily="34" charset="-120"/>
              </a:rPr>
              <a:t>Phonemes make morphemes, morphemes carry meaning, grammar arranges it all.</a:t>
            </a:r>
            <a:endParaRPr lang="en-US" sz="1300" dirty="0"/>
          </a:p>
        </p:txBody>
      </p:sp>
      <p:sp>
        <p:nvSpPr>
          <p:cNvPr id="11" name="Text 9"/>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10</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HOW CHILDREN CRACK LANGUAGE  ·  ROUGHLY THE SAME ORDER</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From babbling to telegrams</a:t>
            </a:r>
            <a:endParaRPr lang="en-US" sz="3000" dirty="0"/>
          </a:p>
        </p:txBody>
      </p:sp>
      <p:sp>
        <p:nvSpPr>
          <p:cNvPr id="4" name="Text 2"/>
          <p:cNvSpPr/>
          <p:nvPr/>
        </p:nvSpPr>
        <p:spPr>
          <a:xfrm>
            <a:off x="640080" y="2057400"/>
            <a:ext cx="16916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~4 months</a:t>
            </a:r>
            <a:endParaRPr lang="en-US" sz="1450" dirty="0"/>
          </a:p>
        </p:txBody>
      </p:sp>
      <p:sp>
        <p:nvSpPr>
          <p:cNvPr id="5" name="Text 3"/>
          <p:cNvSpPr/>
          <p:nvPr/>
        </p:nvSpPr>
        <p:spPr>
          <a:xfrm>
            <a:off x="2423160" y="2057400"/>
            <a:ext cx="6126480" cy="384048"/>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Babbling — sounds from ALL languages, not just the one heard</a:t>
            </a:r>
            <a:endParaRPr lang="en-US" sz="1400" dirty="0"/>
          </a:p>
        </p:txBody>
      </p:sp>
      <p:sp>
        <p:nvSpPr>
          <p:cNvPr id="6" name="Text 4"/>
          <p:cNvSpPr/>
          <p:nvPr/>
        </p:nvSpPr>
        <p:spPr>
          <a:xfrm>
            <a:off x="640080" y="2560320"/>
            <a:ext cx="1691640" cy="384048"/>
          </a:xfrm>
          <a:prstGeom prst="rect">
            <a:avLst/>
          </a:prstGeom>
          <a:noFill/>
          <a:ln/>
        </p:spPr>
        <p:txBody>
          <a:bodyPr wrap="square" rtlCol="0" anchor="ctr"/>
          <a:lstStyle/>
          <a:p>
            <a:pPr indent="0" marL="0">
              <a:buNone/>
            </a:pPr>
            <a:r>
              <a:rPr lang="en-US" sz="1450" b="1" dirty="0">
                <a:solidFill>
                  <a:srgbClr val="5B53A6"/>
                </a:solidFill>
                <a:latin typeface="Calibri" pitchFamily="34" charset="0"/>
                <a:ea typeface="Calibri" pitchFamily="34" charset="-122"/>
                <a:cs typeface="Calibri" pitchFamily="34" charset="-120"/>
              </a:rPr>
              <a:t>~12 months</a:t>
            </a:r>
            <a:endParaRPr lang="en-US" sz="1450" dirty="0"/>
          </a:p>
        </p:txBody>
      </p:sp>
      <p:sp>
        <p:nvSpPr>
          <p:cNvPr id="7" name="Text 5"/>
          <p:cNvSpPr/>
          <p:nvPr/>
        </p:nvSpPr>
        <p:spPr>
          <a:xfrm>
            <a:off x="2423160" y="2560320"/>
            <a:ext cx="6126480" cy="384048"/>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One-word stage — single words mean whole ideas ("milk!")</a:t>
            </a:r>
            <a:endParaRPr lang="en-US" sz="1400" dirty="0"/>
          </a:p>
        </p:txBody>
      </p:sp>
      <p:sp>
        <p:nvSpPr>
          <p:cNvPr id="8" name="Text 6"/>
          <p:cNvSpPr/>
          <p:nvPr/>
        </p:nvSpPr>
        <p:spPr>
          <a:xfrm>
            <a:off x="640080" y="3063240"/>
            <a:ext cx="1691640" cy="384048"/>
          </a:xfrm>
          <a:prstGeom prst="rect">
            <a:avLst/>
          </a:prstGeom>
          <a:noFill/>
          <a:ln/>
        </p:spPr>
        <p:txBody>
          <a:bodyPr wrap="square" rtlCol="0" anchor="ctr"/>
          <a:lstStyle/>
          <a:p>
            <a:pPr indent="0" marL="0">
              <a:buNone/>
            </a:pPr>
            <a:r>
              <a:rPr lang="en-US" sz="1450" b="1" dirty="0">
                <a:solidFill>
                  <a:srgbClr val="2F8F86"/>
                </a:solidFill>
                <a:latin typeface="Calibri" pitchFamily="34" charset="0"/>
                <a:ea typeface="Calibri" pitchFamily="34" charset="-122"/>
                <a:cs typeface="Calibri" pitchFamily="34" charset="-120"/>
              </a:rPr>
              <a:t>~24 months</a:t>
            </a:r>
            <a:endParaRPr lang="en-US" sz="1450" dirty="0"/>
          </a:p>
        </p:txBody>
      </p:sp>
      <p:sp>
        <p:nvSpPr>
          <p:cNvPr id="9" name="Text 7"/>
          <p:cNvSpPr/>
          <p:nvPr/>
        </p:nvSpPr>
        <p:spPr>
          <a:xfrm>
            <a:off x="2423160" y="3063240"/>
            <a:ext cx="6126480" cy="384048"/>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Two-word stage — two-word combos ("want cookie")</a:t>
            </a:r>
            <a:endParaRPr lang="en-US" sz="1400" dirty="0"/>
          </a:p>
        </p:txBody>
      </p:sp>
      <p:sp>
        <p:nvSpPr>
          <p:cNvPr id="10" name="Text 8"/>
          <p:cNvSpPr/>
          <p:nvPr/>
        </p:nvSpPr>
        <p:spPr>
          <a:xfrm>
            <a:off x="640080" y="3566160"/>
            <a:ext cx="1691640" cy="384048"/>
          </a:xfrm>
          <a:prstGeom prst="rect">
            <a:avLst/>
          </a:prstGeom>
          <a:noFill/>
          <a:ln/>
        </p:spPr>
        <p:txBody>
          <a:bodyPr wrap="square" rtlCol="0" anchor="ctr"/>
          <a:lstStyle/>
          <a:p>
            <a:pPr indent="0" marL="0">
              <a:buNone/>
            </a:pPr>
            <a:r>
              <a:rPr lang="en-US" sz="1450" b="1" dirty="0">
                <a:solidFill>
                  <a:srgbClr val="26235C"/>
                </a:solidFill>
                <a:latin typeface="Calibri" pitchFamily="34" charset="0"/>
                <a:ea typeface="Calibri" pitchFamily="34" charset="-122"/>
                <a:cs typeface="Calibri" pitchFamily="34" charset="-120"/>
              </a:rPr>
              <a:t>~2+ years</a:t>
            </a:r>
            <a:endParaRPr lang="en-US" sz="1450" dirty="0"/>
          </a:p>
        </p:txBody>
      </p:sp>
      <p:sp>
        <p:nvSpPr>
          <p:cNvPr id="11" name="Text 9"/>
          <p:cNvSpPr/>
          <p:nvPr/>
        </p:nvSpPr>
        <p:spPr>
          <a:xfrm>
            <a:off x="2423160" y="3566160"/>
            <a:ext cx="6126480" cy="384048"/>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Telegraphic speech — short noun/verb strings ("go car," "Mommy sock")</a:t>
            </a:r>
            <a:endParaRPr lang="en-US" sz="1400" dirty="0"/>
          </a:p>
        </p:txBody>
      </p:sp>
      <p:sp>
        <p:nvSpPr>
          <p:cNvPr id="12" name="Text 10"/>
          <p:cNvSpPr/>
          <p:nvPr/>
        </p:nvSpPr>
        <p:spPr>
          <a:xfrm>
            <a:off x="502920" y="4251960"/>
            <a:ext cx="8138160" cy="365760"/>
          </a:xfrm>
          <a:prstGeom prst="rect">
            <a:avLst/>
          </a:prstGeom>
          <a:noFill/>
          <a:ln/>
        </p:spPr>
        <p:txBody>
          <a:bodyPr wrap="square" rtlCol="0" anchor="ctr"/>
          <a:lstStyle/>
          <a:p>
            <a:pPr algn="ctr" indent="0" marL="0">
              <a:buNone/>
            </a:pPr>
            <a:r>
              <a:rPr lang="en-US" sz="1350" i="1" dirty="0">
                <a:solidFill>
                  <a:srgbClr val="6B6A86"/>
                </a:solidFill>
                <a:latin typeface="Calibri" pitchFamily="34" charset="0"/>
                <a:ea typeface="Calibri" pitchFamily="34" charset="-122"/>
                <a:cs typeface="Calibri" pitchFamily="34" charset="-120"/>
              </a:rPr>
              <a:t>"Goed" instead of "went" isn't random — the child LEARNED the rule and over-applied it.</a:t>
            </a:r>
            <a:endParaRPr lang="en-US" sz="1350" dirty="0"/>
          </a:p>
        </p:txBody>
      </p:sp>
      <p:sp>
        <p:nvSpPr>
          <p:cNvPr id="13" name="Text 11"/>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11</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WHAT IS INTELLIGENCE  ·  ONE ENGINE, OR MANY?</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Three theories of intelligence</a:t>
            </a:r>
            <a:endParaRPr lang="en-US" sz="3000" dirty="0"/>
          </a:p>
        </p:txBody>
      </p:sp>
      <p:sp>
        <p:nvSpPr>
          <p:cNvPr id="4" name="Shape 2"/>
          <p:cNvSpPr/>
          <p:nvPr/>
        </p:nvSpPr>
        <p:spPr>
          <a:xfrm>
            <a:off x="502920" y="1920240"/>
            <a:ext cx="2679192" cy="2194560"/>
          </a:xfrm>
          <a:prstGeom prst="roundRect">
            <a:avLst>
              <a:gd name="adj" fmla="val 3750"/>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502920" y="2194560"/>
            <a:ext cx="2679192" cy="457200"/>
          </a:xfrm>
          <a:prstGeom prst="rect">
            <a:avLst/>
          </a:prstGeom>
          <a:noFill/>
          <a:ln/>
        </p:spPr>
        <p:txBody>
          <a:bodyPr wrap="square" rtlCol="0" anchor="ctr"/>
          <a:lstStyle/>
          <a:p>
            <a:pPr algn="ctr" indent="0" marL="0">
              <a:buNone/>
            </a:pPr>
            <a:r>
              <a:rPr lang="en-US" sz="1900" b="1" dirty="0">
                <a:solidFill>
                  <a:srgbClr val="E0A33E"/>
                </a:solidFill>
                <a:latin typeface="Cambria" pitchFamily="34" charset="0"/>
                <a:ea typeface="Cambria" pitchFamily="34" charset="-122"/>
                <a:cs typeface="Cambria" pitchFamily="34" charset="-120"/>
              </a:rPr>
              <a:t>SPEARMAN</a:t>
            </a:r>
            <a:endParaRPr lang="en-US" sz="1900" dirty="0"/>
          </a:p>
        </p:txBody>
      </p:sp>
      <p:sp>
        <p:nvSpPr>
          <p:cNvPr id="6" name="Text 4"/>
          <p:cNvSpPr/>
          <p:nvPr/>
        </p:nvSpPr>
        <p:spPr>
          <a:xfrm>
            <a:off x="685800" y="2788920"/>
            <a:ext cx="2313432" cy="1188720"/>
          </a:xfrm>
          <a:prstGeom prst="rect">
            <a:avLst/>
          </a:prstGeom>
          <a:noFill/>
          <a:ln/>
        </p:spPr>
        <p:txBody>
          <a:bodyPr wrap="square" rtlCol="0" anchor="t"/>
          <a:lstStyle/>
          <a:p>
            <a:pPr algn="ctr" indent="0" marL="0">
              <a:buNone/>
            </a:pPr>
            <a:r>
              <a:rPr lang="en-US" sz="1350" dirty="0">
                <a:solidFill>
                  <a:srgbClr val="33324A"/>
                </a:solidFill>
                <a:latin typeface="Calibri" pitchFamily="34" charset="0"/>
                <a:ea typeface="Calibri" pitchFamily="34" charset="-122"/>
                <a:cs typeface="Calibri" pitchFamily="34" charset="-120"/>
              </a:rPr>
              <a:t>one general factor (g) runs through all mental tasks</a:t>
            </a:r>
            <a:endParaRPr lang="en-US" sz="1350" dirty="0"/>
          </a:p>
        </p:txBody>
      </p:sp>
      <p:sp>
        <p:nvSpPr>
          <p:cNvPr id="7" name="Shape 5"/>
          <p:cNvSpPr/>
          <p:nvPr/>
        </p:nvSpPr>
        <p:spPr>
          <a:xfrm>
            <a:off x="3246120" y="1920240"/>
            <a:ext cx="2679192" cy="2194560"/>
          </a:xfrm>
          <a:prstGeom prst="roundRect">
            <a:avLst>
              <a:gd name="adj" fmla="val 3750"/>
            </a:avLst>
          </a:prstGeom>
          <a:solidFill>
            <a:srgbClr val="FFFFFF"/>
          </a:solidFill>
          <a:ln/>
          <a:effectLst>
            <a:outerShdw sx="100000" sy="100000" kx="0" ky="0" algn="bl" rotWithShape="0" blurRad="88900" dist="38100" dir="5400000">
              <a:srgbClr val="000000">
                <a:alpha val="10000"/>
              </a:srgbClr>
            </a:outerShdw>
          </a:effectLst>
        </p:spPr>
      </p:sp>
      <p:sp>
        <p:nvSpPr>
          <p:cNvPr id="8" name="Text 6"/>
          <p:cNvSpPr/>
          <p:nvPr/>
        </p:nvSpPr>
        <p:spPr>
          <a:xfrm>
            <a:off x="3246120" y="2194560"/>
            <a:ext cx="2679192" cy="457200"/>
          </a:xfrm>
          <a:prstGeom prst="rect">
            <a:avLst/>
          </a:prstGeom>
          <a:noFill/>
          <a:ln/>
        </p:spPr>
        <p:txBody>
          <a:bodyPr wrap="square" rtlCol="0" anchor="ctr"/>
          <a:lstStyle/>
          <a:p>
            <a:pPr algn="ctr" indent="0" marL="0">
              <a:buNone/>
            </a:pPr>
            <a:r>
              <a:rPr lang="en-US" sz="1900" b="1" dirty="0">
                <a:solidFill>
                  <a:srgbClr val="5B53A6"/>
                </a:solidFill>
                <a:latin typeface="Cambria" pitchFamily="34" charset="0"/>
                <a:ea typeface="Cambria" pitchFamily="34" charset="-122"/>
                <a:cs typeface="Cambria" pitchFamily="34" charset="-120"/>
              </a:rPr>
              <a:t>GARDNER</a:t>
            </a:r>
            <a:endParaRPr lang="en-US" sz="1900" dirty="0"/>
          </a:p>
        </p:txBody>
      </p:sp>
      <p:sp>
        <p:nvSpPr>
          <p:cNvPr id="9" name="Text 7"/>
          <p:cNvSpPr/>
          <p:nvPr/>
        </p:nvSpPr>
        <p:spPr>
          <a:xfrm>
            <a:off x="3429000" y="2788920"/>
            <a:ext cx="2313432" cy="1188720"/>
          </a:xfrm>
          <a:prstGeom prst="rect">
            <a:avLst/>
          </a:prstGeom>
          <a:noFill/>
          <a:ln/>
        </p:spPr>
        <p:txBody>
          <a:bodyPr wrap="square" rtlCol="0" anchor="t"/>
          <a:lstStyle/>
          <a:p>
            <a:pPr algn="ctr" indent="0" marL="0">
              <a:buNone/>
            </a:pPr>
            <a:r>
              <a:rPr lang="en-US" sz="1350" dirty="0">
                <a:solidFill>
                  <a:srgbClr val="33324A"/>
                </a:solidFill>
                <a:latin typeface="Calibri" pitchFamily="34" charset="0"/>
                <a:ea typeface="Calibri" pitchFamily="34" charset="-122"/>
                <a:cs typeface="Calibri" pitchFamily="34" charset="-120"/>
              </a:rPr>
              <a:t>several independent kinds — musical, spatial, interpersonal…</a:t>
            </a:r>
            <a:endParaRPr lang="en-US" sz="1350" dirty="0"/>
          </a:p>
        </p:txBody>
      </p:sp>
      <p:sp>
        <p:nvSpPr>
          <p:cNvPr id="10" name="Shape 8"/>
          <p:cNvSpPr/>
          <p:nvPr/>
        </p:nvSpPr>
        <p:spPr>
          <a:xfrm>
            <a:off x="5989320" y="1920240"/>
            <a:ext cx="2679192" cy="2194560"/>
          </a:xfrm>
          <a:prstGeom prst="roundRect">
            <a:avLst>
              <a:gd name="adj" fmla="val 3750"/>
            </a:avLst>
          </a:prstGeom>
          <a:solidFill>
            <a:srgbClr val="FFFFFF"/>
          </a:solidFill>
          <a:ln/>
          <a:effectLst>
            <a:outerShdw sx="100000" sy="100000" kx="0" ky="0" algn="bl" rotWithShape="0" blurRad="88900" dist="38100" dir="5400000">
              <a:srgbClr val="000000">
                <a:alpha val="10000"/>
              </a:srgbClr>
            </a:outerShdw>
          </a:effectLst>
        </p:spPr>
      </p:sp>
      <p:sp>
        <p:nvSpPr>
          <p:cNvPr id="11" name="Text 9"/>
          <p:cNvSpPr/>
          <p:nvPr/>
        </p:nvSpPr>
        <p:spPr>
          <a:xfrm>
            <a:off x="5989320" y="2194560"/>
            <a:ext cx="2679192" cy="457200"/>
          </a:xfrm>
          <a:prstGeom prst="rect">
            <a:avLst/>
          </a:prstGeom>
          <a:noFill/>
          <a:ln/>
        </p:spPr>
        <p:txBody>
          <a:bodyPr wrap="square" rtlCol="0" anchor="ctr"/>
          <a:lstStyle/>
          <a:p>
            <a:pPr algn="ctr" indent="0" marL="0">
              <a:buNone/>
            </a:pPr>
            <a:r>
              <a:rPr lang="en-US" sz="1900" b="1" dirty="0">
                <a:solidFill>
                  <a:srgbClr val="2F8F86"/>
                </a:solidFill>
                <a:latin typeface="Cambria" pitchFamily="34" charset="0"/>
                <a:ea typeface="Cambria" pitchFamily="34" charset="-122"/>
                <a:cs typeface="Cambria" pitchFamily="34" charset="-120"/>
              </a:rPr>
              <a:t>STERNBERG</a:t>
            </a:r>
            <a:endParaRPr lang="en-US" sz="1900" dirty="0"/>
          </a:p>
        </p:txBody>
      </p:sp>
      <p:sp>
        <p:nvSpPr>
          <p:cNvPr id="12" name="Text 10"/>
          <p:cNvSpPr/>
          <p:nvPr/>
        </p:nvSpPr>
        <p:spPr>
          <a:xfrm>
            <a:off x="6172200" y="2788920"/>
            <a:ext cx="2313432" cy="1188720"/>
          </a:xfrm>
          <a:prstGeom prst="rect">
            <a:avLst/>
          </a:prstGeom>
          <a:noFill/>
          <a:ln/>
        </p:spPr>
        <p:txBody>
          <a:bodyPr wrap="square" rtlCol="0" anchor="t"/>
          <a:lstStyle/>
          <a:p>
            <a:pPr algn="ctr" indent="0" marL="0">
              <a:buNone/>
            </a:pPr>
            <a:r>
              <a:rPr lang="en-US" sz="1350" dirty="0">
                <a:solidFill>
                  <a:srgbClr val="33324A"/>
                </a:solidFill>
                <a:latin typeface="Calibri" pitchFamily="34" charset="0"/>
                <a:ea typeface="Calibri" pitchFamily="34" charset="-122"/>
                <a:cs typeface="Calibri" pitchFamily="34" charset="-120"/>
              </a:rPr>
              <a:t>three: analytical, creative, practical</a:t>
            </a:r>
            <a:endParaRPr lang="en-US" sz="1350" dirty="0"/>
          </a:p>
        </p:txBody>
      </p:sp>
      <p:sp>
        <p:nvSpPr>
          <p:cNvPr id="13" name="Text 11"/>
          <p:cNvSpPr/>
          <p:nvPr/>
        </p:nvSpPr>
        <p:spPr>
          <a:xfrm>
            <a:off x="502920" y="4297680"/>
            <a:ext cx="8138160" cy="365760"/>
          </a:xfrm>
          <a:prstGeom prst="rect">
            <a:avLst/>
          </a:prstGeom>
          <a:noFill/>
          <a:ln/>
        </p:spPr>
        <p:txBody>
          <a:bodyPr wrap="square" rtlCol="0" anchor="ctr"/>
          <a:lstStyle/>
          <a:p>
            <a:pPr algn="ctr" indent="0" marL="0">
              <a:buNone/>
            </a:pPr>
            <a:r>
              <a:rPr lang="en-US" sz="1350" i="1" dirty="0">
                <a:solidFill>
                  <a:srgbClr val="6B6A86"/>
                </a:solidFill>
                <a:latin typeface="Calibri" pitchFamily="34" charset="0"/>
                <a:ea typeface="Calibri" pitchFamily="34" charset="-122"/>
                <a:cs typeface="Calibri" pitchFamily="34" charset="-120"/>
              </a:rPr>
              <a:t>Book-smart, idea-smart, street-smart — Sternberg names what one number can miss.</a:t>
            </a:r>
            <a:endParaRPr lang="en-US" sz="1350" dirty="0"/>
          </a:p>
        </p:txBody>
      </p:sp>
      <p:sp>
        <p:nvSpPr>
          <p:cNvPr id="14" name="Text 12"/>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12</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MEASURING INTELLIGENCE  ·  WHAT A SCORE DOES AND DOESN'T MEAN</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IQ, the normal curve, and care</a:t>
            </a:r>
            <a:endParaRPr lang="en-US" sz="3000" dirty="0"/>
          </a:p>
        </p:txBody>
      </p:sp>
      <p:sp>
        <p:nvSpPr>
          <p:cNvPr id="4" name="Shape 2"/>
          <p:cNvSpPr/>
          <p:nvPr/>
        </p:nvSpPr>
        <p:spPr>
          <a:xfrm>
            <a:off x="502920" y="1737360"/>
            <a:ext cx="8138160" cy="1371600"/>
          </a:xfrm>
          <a:prstGeom prst="roundRect">
            <a:avLst>
              <a:gd name="adj" fmla="val 6000"/>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777240" y="1920240"/>
            <a:ext cx="7589520" cy="1005840"/>
          </a:xfrm>
          <a:prstGeom prst="rect">
            <a:avLst/>
          </a:prstGeom>
          <a:noFill/>
          <a:ln/>
        </p:spPr>
        <p:txBody>
          <a:bodyPr wrap="square" rtlCol="0" anchor="ctr"/>
          <a:lstStyle/>
          <a:p>
            <a:pPr indent="0" marL="0">
              <a:buNone/>
            </a:pPr>
            <a:r>
              <a:rPr lang="en-US" sz="1400" b="1" dirty="0">
                <a:solidFill>
                  <a:srgbClr val="E0A33E"/>
                </a:solidFill>
                <a:latin typeface="Calibri" pitchFamily="34" charset="0"/>
                <a:ea typeface="Calibri" pitchFamily="34" charset="-122"/>
                <a:cs typeface="Calibri" pitchFamily="34" charset="-120"/>
              </a:rPr>
              <a:t>STANDARDIZE  </a:t>
            </a:r>
            <a:pPr indent="0" marL="0">
              <a:buNone/>
            </a:pPr>
            <a:r>
              <a:rPr lang="en-US" sz="1350" dirty="0">
                <a:solidFill>
                  <a:srgbClr val="33324A"/>
                </a:solidFill>
                <a:latin typeface="Calibri" pitchFamily="34" charset="0"/>
                <a:ea typeface="Calibri" pitchFamily="34" charset="-122"/>
                <a:cs typeface="Calibri" pitchFamily="34" charset="-120"/>
              </a:rPr>
              <a:t>set the norms on a representative sample   ·   </a:t>
            </a:r>
            <a:pPr indent="0" marL="0">
              <a:buNone/>
            </a:pPr>
            <a:r>
              <a:rPr lang="en-US" sz="1400" b="1" dirty="0">
                <a:solidFill>
                  <a:srgbClr val="2F8F86"/>
                </a:solidFill>
                <a:latin typeface="Calibri" pitchFamily="34" charset="0"/>
                <a:ea typeface="Calibri" pitchFamily="34" charset="-122"/>
                <a:cs typeface="Calibri" pitchFamily="34" charset="-120"/>
              </a:rPr>
              <a:t>RELIABLE  </a:t>
            </a:r>
            <a:pPr indent="0" marL="0">
              <a:buNone/>
            </a:pPr>
            <a:r>
              <a:rPr lang="en-US" sz="1350" dirty="0">
                <a:solidFill>
                  <a:srgbClr val="33324A"/>
                </a:solidFill>
                <a:latin typeface="Calibri" pitchFamily="34" charset="0"/>
                <a:ea typeface="Calibri" pitchFamily="34" charset="-122"/>
                <a:cs typeface="Calibri" pitchFamily="34" charset="-120"/>
              </a:rPr>
              <a:t>consistent on retaking   ·   </a:t>
            </a:r>
            <a:pPr indent="0" marL="0">
              <a:buNone/>
            </a:pPr>
            <a:r>
              <a:rPr lang="en-US" sz="1400" b="1" dirty="0">
                <a:solidFill>
                  <a:srgbClr val="5B53A6"/>
                </a:solidFill>
                <a:latin typeface="Calibri" pitchFamily="34" charset="0"/>
                <a:ea typeface="Calibri" pitchFamily="34" charset="-122"/>
                <a:cs typeface="Calibri" pitchFamily="34" charset="-120"/>
              </a:rPr>
              <a:t>VALID  </a:t>
            </a:r>
            <a:pPr indent="0" marL="0">
              <a:buNone/>
            </a:pPr>
            <a:r>
              <a:rPr lang="en-US" sz="1350" dirty="0">
                <a:solidFill>
                  <a:srgbClr val="33324A"/>
                </a:solidFill>
                <a:latin typeface="Calibri" pitchFamily="34" charset="0"/>
                <a:ea typeface="Calibri" pitchFamily="34" charset="-122"/>
                <a:cs typeface="Calibri" pitchFamily="34" charset="-120"/>
              </a:rPr>
              <a:t>measures what it claims. The normal curve: average 100, most near the middle, fewer at the extremes.</a:t>
            </a:r>
            <a:endParaRPr lang="en-US" sz="1400" dirty="0"/>
          </a:p>
        </p:txBody>
      </p:sp>
      <p:sp>
        <p:nvSpPr>
          <p:cNvPr id="6" name="Shape 4"/>
          <p:cNvSpPr/>
          <p:nvPr/>
        </p:nvSpPr>
        <p:spPr>
          <a:xfrm>
            <a:off x="502920" y="3291840"/>
            <a:ext cx="8138160" cy="1051560"/>
          </a:xfrm>
          <a:prstGeom prst="roundRect">
            <a:avLst>
              <a:gd name="adj" fmla="val 7826"/>
            </a:avLst>
          </a:prstGeom>
          <a:solidFill>
            <a:srgbClr val="EEF6F4"/>
          </a:solidFill>
          <a:ln/>
          <a:effectLst>
            <a:outerShdw sx="100000" sy="100000" kx="0" ky="0" algn="bl" rotWithShape="0" blurRad="88900" dist="38100" dir="5400000">
              <a:srgbClr val="000000">
                <a:alpha val="10000"/>
              </a:srgbClr>
            </a:outerShdw>
          </a:effectLst>
        </p:spPr>
      </p:sp>
      <p:sp>
        <p:nvSpPr>
          <p:cNvPr id="7" name="Text 5"/>
          <p:cNvSpPr/>
          <p:nvPr/>
        </p:nvSpPr>
        <p:spPr>
          <a:xfrm>
            <a:off x="777240" y="3456432"/>
            <a:ext cx="7589520" cy="777240"/>
          </a:xfrm>
          <a:prstGeom prst="rect">
            <a:avLst/>
          </a:prstGeom>
          <a:noFill/>
          <a:ln/>
        </p:spPr>
        <p:txBody>
          <a:bodyPr wrap="square" rtlCol="0" anchor="ctr"/>
          <a:lstStyle/>
          <a:p>
            <a:pPr indent="0" marL="0">
              <a:buNone/>
            </a:pPr>
            <a:r>
              <a:rPr lang="en-US" sz="1400" b="1" dirty="0">
                <a:solidFill>
                  <a:srgbClr val="26235C"/>
                </a:solidFill>
                <a:latin typeface="Calibri" pitchFamily="34" charset="0"/>
                <a:ea typeface="Calibri" pitchFamily="34" charset="-122"/>
                <a:cs typeface="Calibri" pitchFamily="34" charset="-120"/>
              </a:rPr>
              <a:t>Handle with care:  </a:t>
            </a:r>
            <a:pPr indent="0" marL="0">
              <a:buNone/>
            </a:pPr>
            <a:r>
              <a:rPr lang="en-US" sz="1350" dirty="0">
                <a:solidFill>
                  <a:srgbClr val="33324A"/>
                </a:solidFill>
                <a:latin typeface="Calibri" pitchFamily="34" charset="0"/>
                <a:ea typeface="Calibri" pitchFamily="34" charset="-122"/>
                <a:cs typeface="Calibri" pitchFamily="34" charset="-120"/>
              </a:rPr>
              <a:t>IQ is ONE measure shaped by many factors (schooling, nutrition, opportunity) — it can change, it is NOT fixed, and it is NOT a person's worth. Group score gaps reflect unequal environments and the test, not innate ability.</a:t>
            </a:r>
            <a:endParaRPr lang="en-US" sz="14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13</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AI-CRITIQUE MOMENT  ·  THE TOOL DRAFTS, YOU JUDGE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Audit the AI</a:t>
            </a:r>
            <a:endParaRPr lang="en-US" sz="3000" dirty="0"/>
          </a:p>
        </p:txBody>
      </p:sp>
      <p:sp>
        <p:nvSpPr>
          <p:cNvPr id="4" name="Shape 2"/>
          <p:cNvSpPr/>
          <p:nvPr/>
        </p:nvSpPr>
        <p:spPr>
          <a:xfrm>
            <a:off x="502920" y="1783080"/>
            <a:ext cx="8138160" cy="1143000"/>
          </a:xfrm>
          <a:prstGeom prst="roundRect">
            <a:avLst>
              <a:gd name="adj" fmla="val 7200"/>
            </a:avLst>
          </a:prstGeom>
          <a:solidFill>
            <a:srgbClr val="EEF6F4"/>
          </a:solidFill>
          <a:ln/>
          <a:effectLst>
            <a:outerShdw sx="100000" sy="100000" kx="0" ky="0" algn="bl" rotWithShape="0" blurRad="88900" dist="38100" dir="5400000">
              <a:srgbClr val="000000">
                <a:alpha val="10000"/>
              </a:srgbClr>
            </a:outerShdw>
          </a:effectLst>
        </p:spPr>
      </p:sp>
      <p:sp>
        <p:nvSpPr>
          <p:cNvPr id="5" name="Text 3"/>
          <p:cNvSpPr/>
          <p:nvPr/>
        </p:nvSpPr>
        <p:spPr>
          <a:xfrm>
            <a:off x="777240" y="2011680"/>
            <a:ext cx="7589520" cy="731520"/>
          </a:xfrm>
          <a:prstGeom prst="rect">
            <a:avLst/>
          </a:prstGeom>
          <a:noFill/>
          <a:ln/>
        </p:spPr>
        <p:txBody>
          <a:bodyPr wrap="square" rtlCol="0" anchor="ctr"/>
          <a:lstStyle/>
          <a:p>
            <a:pPr indent="0" marL="0">
              <a:buNone/>
            </a:pPr>
            <a:r>
              <a:rPr lang="en-US" sz="1500" b="1" dirty="0">
                <a:solidFill>
                  <a:srgbClr val="26235C"/>
                </a:solidFill>
                <a:latin typeface="Calibri" pitchFamily="34" charset="0"/>
                <a:ea typeface="Calibri" pitchFamily="34" charset="-122"/>
                <a:cs typeface="Calibri" pitchFamily="34" charset="-120"/>
              </a:rPr>
              <a:t>Ask a chatbot:  </a:t>
            </a:r>
            <a:pPr indent="0" marL="0">
              <a:buNone/>
            </a:pPr>
            <a:r>
              <a:rPr lang="en-US" sz="1500" i="1" dirty="0">
                <a:solidFill>
                  <a:srgbClr val="33324A"/>
                </a:solidFill>
                <a:latin typeface="Calibri" pitchFamily="34" charset="0"/>
                <a:ea typeface="Calibri" pitchFamily="34" charset="-122"/>
                <a:cs typeface="Calibri" pitchFamily="34" charset="-120"/>
              </a:rPr>
              <a:t>"What's the difference between the availability and representativeness heuristics? Give one everyday example of each."</a:t>
            </a:r>
            <a:endParaRPr lang="en-US" sz="1500" dirty="0"/>
          </a:p>
        </p:txBody>
      </p:sp>
      <p:sp>
        <p:nvSpPr>
          <p:cNvPr id="6" name="Text 4"/>
          <p:cNvSpPr/>
          <p:nvPr/>
        </p:nvSpPr>
        <p:spPr>
          <a:xfrm>
            <a:off x="777240" y="3200400"/>
            <a:ext cx="7680960" cy="822960"/>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Models frequently SWAP the two</a:t>
            </a:r>
            <a:endParaRPr lang="en-US" sz="1500" dirty="0"/>
          </a:p>
          <a:p>
            <a:pPr indent="0" marL="0">
              <a:buNone/>
            </a:pPr>
            <a:r>
              <a:rPr lang="en-US" sz="1450" dirty="0">
                <a:solidFill>
                  <a:srgbClr val="33324A"/>
                </a:solidFill>
                <a:latin typeface="Calibri" pitchFamily="34" charset="0"/>
                <a:ea typeface="Calibri" pitchFamily="34" charset="-122"/>
                <a:cs typeface="Calibri" pitchFamily="34" charset="-120"/>
              </a:rPr>
              <a:t>— or relabel plain confirmation bias or framing as "availability." For a tougher test, paste a framed scenario ("90% survival" vs. "10% mortality") and ask it to spot the bias.</a:t>
            </a:r>
            <a:endParaRPr lang="en-US" sz="1500" dirty="0"/>
          </a:p>
        </p:txBody>
      </p:sp>
      <p:sp>
        <p:nvSpPr>
          <p:cNvPr id="7" name="Text 5"/>
          <p:cNvSpPr/>
          <p:nvPr/>
        </p:nvSpPr>
        <p:spPr>
          <a:xfrm>
            <a:off x="502920" y="4297680"/>
            <a:ext cx="8138160" cy="36576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Check it against today's definitions. That's the whole job, all semester.</a:t>
            </a:r>
            <a:endParaRPr lang="en-US" sz="14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14</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502920"/>
            <a:ext cx="8046720" cy="365760"/>
          </a:xfrm>
          <a:prstGeom prst="rect">
            <a:avLst/>
          </a:prstGeom>
          <a:noFill/>
          <a:ln/>
        </p:spPr>
        <p:txBody>
          <a:bodyPr wrap="square" rtlCol="0" anchor="ctr"/>
          <a:lstStyle/>
          <a:p>
            <a:pPr indent="0" marL="0">
              <a:buNone/>
            </a:pPr>
            <a:r>
              <a:rPr lang="en-US" sz="1400" b="1" spc="200" kern="0" dirty="0">
                <a:solidFill>
                  <a:srgbClr val="CFCBEC"/>
                </a:solidFill>
                <a:latin typeface="Calibri" pitchFamily="34" charset="0"/>
                <a:ea typeface="Calibri" pitchFamily="34" charset="-122"/>
                <a:cs typeface="Calibri" pitchFamily="34" charset="-120"/>
              </a:rPr>
              <a:t>BEFORE NEXT CLASS  ·  WEEK 9 WRAP</a:t>
            </a:r>
            <a:endParaRPr lang="en-US" sz="1400" dirty="0"/>
          </a:p>
        </p:txBody>
      </p:sp>
      <p:sp>
        <p:nvSpPr>
          <p:cNvPr id="3" name="Text 1"/>
          <p:cNvSpPr/>
          <p:nvPr/>
        </p:nvSpPr>
        <p:spPr>
          <a:xfrm>
            <a:off x="548640" y="914400"/>
            <a:ext cx="8046720" cy="548640"/>
          </a:xfrm>
          <a:prstGeom prst="rect">
            <a:avLst/>
          </a:prstGeom>
          <a:noFill/>
          <a:ln/>
        </p:spPr>
        <p:txBody>
          <a:bodyPr wrap="square" rtlCol="0" anchor="ctr"/>
          <a:lstStyle/>
          <a:p>
            <a:pPr indent="0" marL="0">
              <a:buNone/>
            </a:pPr>
            <a:r>
              <a:rPr lang="en-US" sz="2300" b="1" dirty="0">
                <a:solidFill>
                  <a:srgbClr val="FFFFFF"/>
                </a:solidFill>
                <a:latin typeface="Cambria" pitchFamily="34" charset="0"/>
                <a:ea typeface="Cambria" pitchFamily="34" charset="-122"/>
                <a:cs typeface="Cambria" pitchFamily="34" charset="-120"/>
              </a:rPr>
              <a:t>Shortcuts  ·  Language  ·  Intelligence</a:t>
            </a:r>
            <a:endParaRPr lang="en-US" sz="2300" dirty="0"/>
          </a:p>
        </p:txBody>
      </p:sp>
      <p:sp>
        <p:nvSpPr>
          <p:cNvPr id="4" name="Text 2"/>
          <p:cNvSpPr/>
          <p:nvPr/>
        </p:nvSpPr>
        <p:spPr>
          <a:xfrm>
            <a:off x="640080" y="169164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LECTURE TUTORIAL 9   </a:t>
            </a:r>
            <a:pPr indent="0" marL="0">
              <a:buNone/>
            </a:pPr>
            <a:r>
              <a:rPr lang="en-US" sz="1350" dirty="0">
                <a:solidFill>
                  <a:srgbClr val="CFCBEC"/>
                </a:solidFill>
                <a:latin typeface="Calibri" pitchFamily="34" charset="0"/>
                <a:ea typeface="Calibri" pitchFamily="34" charset="-122"/>
                <a:cs typeface="Calibri" pitchFamily="34" charset="-120"/>
              </a:rPr>
              <a:t>AI tutor — submit the share link  (~30–45 min)</a:t>
            </a:r>
            <a:endParaRPr lang="en-US" sz="1450" dirty="0"/>
          </a:p>
        </p:txBody>
      </p:sp>
      <p:sp>
        <p:nvSpPr>
          <p:cNvPr id="5" name="Text 3"/>
          <p:cNvSpPr/>
          <p:nvPr/>
        </p:nvSpPr>
        <p:spPr>
          <a:xfrm>
            <a:off x="640080" y="219456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QUIZ 9   </a:t>
            </a:r>
            <a:pPr indent="0" marL="0">
              <a:buNone/>
            </a:pPr>
            <a:r>
              <a:rPr lang="en-US" sz="1350" dirty="0">
                <a:solidFill>
                  <a:srgbClr val="CFCBEC"/>
                </a:solidFill>
                <a:latin typeface="Calibri" pitchFamily="34" charset="0"/>
                <a:ea typeface="Calibri" pitchFamily="34" charset="-122"/>
                <a:cs typeface="Calibri" pitchFamily="34" charset="-120"/>
              </a:rPr>
              <a:t>concepts, heuristics &amp; biases, language, intelligence</a:t>
            </a:r>
            <a:endParaRPr lang="en-US" sz="1450" dirty="0"/>
          </a:p>
        </p:txBody>
      </p:sp>
      <p:sp>
        <p:nvSpPr>
          <p:cNvPr id="6" name="Text 4"/>
          <p:cNvSpPr/>
          <p:nvPr/>
        </p:nvSpPr>
        <p:spPr>
          <a:xfrm>
            <a:off x="640080" y="269748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DISCUSSION 9   </a:t>
            </a:r>
            <a:pPr indent="0" marL="0">
              <a:buNone/>
            </a:pPr>
            <a:r>
              <a:rPr lang="en-US" sz="1350" dirty="0">
                <a:solidFill>
                  <a:srgbClr val="CFCBEC"/>
                </a:solidFill>
                <a:latin typeface="Calibri" pitchFamily="34" charset="0"/>
                <a:ea typeface="Calibri" pitchFamily="34" charset="-122"/>
                <a:cs typeface="Calibri" pitchFamily="34" charset="-120"/>
              </a:rPr>
              <a:t>"When Your Brain Takes Shortcuts" — catch a bias in your own life</a:t>
            </a:r>
            <a:endParaRPr lang="en-US" sz="1450" dirty="0"/>
          </a:p>
        </p:txBody>
      </p:sp>
      <p:sp>
        <p:nvSpPr>
          <p:cNvPr id="7" name="Text 5"/>
          <p:cNvSpPr/>
          <p:nvPr/>
        </p:nvSpPr>
        <p:spPr>
          <a:xfrm>
            <a:off x="640080" y="320040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ASSIGNMENT 9   </a:t>
            </a:r>
            <a:pPr indent="0" marL="0">
              <a:buNone/>
            </a:pPr>
            <a:r>
              <a:rPr lang="en-US" sz="1350" dirty="0">
                <a:solidFill>
                  <a:srgbClr val="CFCBEC"/>
                </a:solidFill>
                <a:latin typeface="Calibri" pitchFamily="34" charset="0"/>
                <a:ea typeface="Calibri" pitchFamily="34" charset="-122"/>
                <a:cs typeface="Calibri" pitchFamily="34" charset="-120"/>
              </a:rPr>
              <a:t>"Caught in the Act" — AI-coached, self-scored</a:t>
            </a:r>
            <a:endParaRPr lang="en-US" sz="1450" dirty="0"/>
          </a:p>
        </p:txBody>
      </p:sp>
      <p:sp>
        <p:nvSpPr>
          <p:cNvPr id="8" name="Text 6"/>
          <p:cNvSpPr/>
          <p:nvPr/>
        </p:nvSpPr>
        <p:spPr>
          <a:xfrm>
            <a:off x="548640" y="3977640"/>
            <a:ext cx="8046720" cy="457200"/>
          </a:xfrm>
          <a:prstGeom prst="rect">
            <a:avLst/>
          </a:prstGeom>
          <a:noFill/>
          <a:ln/>
        </p:spPr>
        <p:txBody>
          <a:bodyPr wrap="square" rtlCol="0" anchor="ctr"/>
          <a:lstStyle/>
          <a:p>
            <a:pPr indent="0" marL="0">
              <a:buNone/>
            </a:pPr>
            <a:r>
              <a:rPr lang="en-US" sz="1400" i="1" dirty="0">
                <a:solidFill>
                  <a:srgbClr val="FFFFFF"/>
                </a:solidFill>
                <a:latin typeface="Calibri" pitchFamily="34" charset="0"/>
                <a:ea typeface="Calibri" pitchFamily="34" charset="-122"/>
                <a:cs typeface="Calibri" pitchFamily="34" charset="-120"/>
              </a:rPr>
              <a:t>Next week: what DRIVES you to act at all — hunger, achievement, belonging — and where emotions come from.</a:t>
            </a:r>
            <a:endParaRPr lang="en-US" sz="1400" dirty="0"/>
          </a:p>
        </p:txBody>
      </p:sp>
      <p:sp>
        <p:nvSpPr>
          <p:cNvPr id="9" name="Text 7"/>
          <p:cNvSpPr/>
          <p:nvPr/>
        </p:nvSpPr>
        <p:spPr>
          <a:xfrm>
            <a:off x="548640" y="4572000"/>
            <a:ext cx="8046720" cy="274320"/>
          </a:xfrm>
          <a:prstGeom prst="rect">
            <a:avLst/>
          </a:prstGeom>
          <a:noFill/>
          <a:ln/>
        </p:spPr>
        <p:txBody>
          <a:bodyPr wrap="square" rtlCol="0" anchor="ctr"/>
          <a:lstStyle/>
          <a:p>
            <a:pPr indent="0" marL="0">
              <a:buNone/>
            </a:pPr>
            <a:r>
              <a:rPr lang="en-US" sz="1000" dirty="0">
                <a:solidFill>
                  <a:srgbClr val="8E8BB6"/>
                </a:solidFill>
                <a:latin typeface="Calibri" pitchFamily="34" charset="0"/>
                <a:ea typeface="Calibri" pitchFamily="34" charset="-122"/>
                <a:cs typeface="Calibri" pitchFamily="34" charset="-120"/>
              </a:rPr>
              <a:t>~ Prof. Bennett's edition  ·  Fall 2026  ·  built with thecoursemaker.com</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WEEK'S BIG QUESTION</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Your brain is fast because it cheats</a:t>
            </a:r>
            <a:endParaRPr lang="en-US" sz="3000" dirty="0"/>
          </a:p>
        </p:txBody>
      </p:sp>
      <p:sp>
        <p:nvSpPr>
          <p:cNvPr id="4" name="Text 2"/>
          <p:cNvSpPr/>
          <p:nvPr/>
        </p:nvSpPr>
        <p:spPr>
          <a:xfrm>
            <a:off x="502920" y="1783080"/>
            <a:ext cx="8138160" cy="457200"/>
          </a:xfrm>
          <a:prstGeom prst="rect">
            <a:avLst/>
          </a:prstGeom>
          <a:noFill/>
          <a:ln/>
        </p:spPr>
        <p:txBody>
          <a:bodyPr wrap="square" rtlCol="0" anchor="ctr"/>
          <a:lstStyle/>
          <a:p>
            <a:pPr indent="0" marL="0">
              <a:buNone/>
            </a:pPr>
            <a:r>
              <a:rPr lang="en-US" sz="1500" i="1" dirty="0">
                <a:solidFill>
                  <a:srgbClr val="26235C"/>
                </a:solidFill>
                <a:latin typeface="Calibri" pitchFamily="34" charset="0"/>
                <a:ea typeface="Calibri" pitchFamily="34" charset="-122"/>
                <a:cs typeface="Calibri" pitchFamily="34" charset="-120"/>
              </a:rPr>
              <a:t>Which kills more Americans — plane crashes or car crashes?   ·   You know it's cars. So why fear flying more?</a:t>
            </a:r>
            <a:endParaRPr lang="en-US" sz="1500" dirty="0"/>
          </a:p>
        </p:txBody>
      </p:sp>
      <p:sp>
        <p:nvSpPr>
          <p:cNvPr id="5" name="Shape 3"/>
          <p:cNvSpPr/>
          <p:nvPr/>
        </p:nvSpPr>
        <p:spPr>
          <a:xfrm>
            <a:off x="502920" y="2468880"/>
            <a:ext cx="8138160" cy="1554480"/>
          </a:xfrm>
          <a:prstGeom prst="roundRect">
            <a:avLst>
              <a:gd name="adj" fmla="val 5294"/>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77240" y="2697480"/>
            <a:ext cx="7589520" cy="1097280"/>
          </a:xfrm>
          <a:prstGeom prst="rect">
            <a:avLst/>
          </a:prstGeom>
          <a:noFill/>
          <a:ln/>
        </p:spPr>
        <p:txBody>
          <a:bodyPr wrap="square" rtlCol="0" anchor="ctr"/>
          <a:lstStyle/>
          <a:p>
            <a:pPr indent="0" marL="0">
              <a:buNone/>
            </a:pPr>
            <a:r>
              <a:rPr lang="en-US" sz="1700" b="1" dirty="0">
                <a:solidFill>
                  <a:srgbClr val="26235C"/>
                </a:solidFill>
                <a:latin typeface="Calibri" pitchFamily="34" charset="0"/>
                <a:ea typeface="Calibri" pitchFamily="34" charset="-122"/>
                <a:cs typeface="Calibri" pitchFamily="34" charset="-120"/>
              </a:rPr>
              <a:t>Your mind answered a hard question by swapping in an easier one.
</a:t>
            </a:r>
            <a:endParaRPr lang="en-US" sz="1700" dirty="0"/>
          </a:p>
          <a:p>
            <a:pPr indent="0" marL="0">
              <a:buNone/>
            </a:pPr>
            <a:r>
              <a:rPr lang="en-US" sz="1500" dirty="0">
                <a:solidFill>
                  <a:srgbClr val="33324A"/>
                </a:solidFill>
                <a:latin typeface="Calibri" pitchFamily="34" charset="0"/>
                <a:ea typeface="Calibri" pitchFamily="34" charset="-122"/>
                <a:cs typeface="Calibri" pitchFamily="34" charset="-120"/>
              </a:rPr>
              <a:t>Instead of "how risky is flying?" it asked "how </a:t>
            </a:r>
            <a:pPr indent="0" marL="0">
              <a:buNone/>
            </a:pPr>
            <a:r>
              <a:rPr lang="en-US" sz="1500" i="1" dirty="0">
                <a:solidFill>
                  <a:srgbClr val="5B53A6"/>
                </a:solidFill>
                <a:latin typeface="Calibri" pitchFamily="34" charset="0"/>
                <a:ea typeface="Calibri" pitchFamily="34" charset="-122"/>
                <a:cs typeface="Calibri" pitchFamily="34" charset="-120"/>
              </a:rPr>
              <a:t>easily</a:t>
            </a:r>
            <a:pPr indent="0" marL="0">
              <a:buNone/>
            </a:pPr>
            <a:r>
              <a:rPr lang="en-US" sz="1500" dirty="0">
                <a:solidFill>
                  <a:srgbClr val="33324A"/>
                </a:solidFill>
                <a:latin typeface="Calibri" pitchFamily="34" charset="0"/>
                <a:ea typeface="Calibri" pitchFamily="34" charset="-122"/>
                <a:cs typeface="Calibri" pitchFamily="34" charset="-120"/>
              </a:rPr>
              <a:t> can I picture a crash?" — and got a confident, </a:t>
            </a:r>
            <a:pPr indent="0" marL="0">
              <a:buNone/>
            </a:pPr>
            <a:r>
              <a:rPr lang="en-US" sz="1500" i="1" dirty="0">
                <a:solidFill>
                  <a:srgbClr val="2F8F86"/>
                </a:solidFill>
                <a:latin typeface="Calibri" pitchFamily="34" charset="0"/>
                <a:ea typeface="Calibri" pitchFamily="34" charset="-122"/>
                <a:cs typeface="Calibri" pitchFamily="34" charset="-120"/>
              </a:rPr>
              <a:t>predictable</a:t>
            </a:r>
            <a:pPr indent="0" marL="0">
              <a:buNone/>
            </a:pPr>
            <a:r>
              <a:rPr lang="en-US" sz="1500" dirty="0">
                <a:solidFill>
                  <a:srgbClr val="33324A"/>
                </a:solidFill>
                <a:latin typeface="Calibri" pitchFamily="34" charset="0"/>
                <a:ea typeface="Calibri" pitchFamily="34" charset="-122"/>
                <a:cs typeface="Calibri" pitchFamily="34" charset="-120"/>
              </a:rPr>
              <a:t> answer wrong.</a:t>
            </a:r>
            <a:endParaRPr lang="en-US" sz="170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2</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HOW THE MIND ORGANIZES KNOWLEDGE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Concepts and prototypes</a:t>
            </a:r>
            <a:endParaRPr lang="en-US" sz="3000" dirty="0"/>
          </a:p>
        </p:txBody>
      </p:sp>
      <p:sp>
        <p:nvSpPr>
          <p:cNvPr id="4" name="Text 2"/>
          <p:cNvSpPr/>
          <p:nvPr/>
        </p:nvSpPr>
        <p:spPr>
          <a:xfrm>
            <a:off x="777240" y="2286000"/>
            <a:ext cx="7680960" cy="640080"/>
          </a:xfrm>
          <a:prstGeom prst="rect">
            <a:avLst/>
          </a:prstGeom>
          <a:noFill/>
          <a:ln/>
        </p:spPr>
        <p:txBody>
          <a:bodyPr wrap="square" rtlCol="0" anchor="ctr"/>
          <a:lstStyle/>
          <a:p>
            <a:pPr indent="0" marL="0">
              <a:buNone/>
            </a:pPr>
            <a:r>
              <a:rPr lang="en-US" sz="1600" b="1" dirty="0">
                <a:solidFill>
                  <a:srgbClr val="2F8F86"/>
                </a:solidFill>
                <a:latin typeface="Calibri" pitchFamily="34" charset="0"/>
                <a:ea typeface="Calibri" pitchFamily="34" charset="-122"/>
                <a:cs typeface="Calibri" pitchFamily="34" charset="-120"/>
              </a:rPr>
              <a:t>COGNITION</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all the mental work of thinking, knowing, remembering, communicating</a:t>
            </a:r>
            <a:endParaRPr lang="en-US" sz="1600" dirty="0"/>
          </a:p>
        </p:txBody>
      </p:sp>
      <p:sp>
        <p:nvSpPr>
          <p:cNvPr id="5" name="Text 3"/>
          <p:cNvSpPr/>
          <p:nvPr/>
        </p:nvSpPr>
        <p:spPr>
          <a:xfrm>
            <a:off x="777240" y="2971800"/>
            <a:ext cx="7680960" cy="640080"/>
          </a:xfrm>
          <a:prstGeom prst="rect">
            <a:avLst/>
          </a:prstGeom>
          <a:noFill/>
          <a:ln/>
        </p:spPr>
        <p:txBody>
          <a:bodyPr wrap="square" rtlCol="0" anchor="ctr"/>
          <a:lstStyle/>
          <a:p>
            <a:pPr indent="0" marL="0">
              <a:buNone/>
            </a:pPr>
            <a:r>
              <a:rPr lang="en-US" sz="1600" b="1" dirty="0">
                <a:solidFill>
                  <a:srgbClr val="E0A33E"/>
                </a:solidFill>
                <a:latin typeface="Calibri" pitchFamily="34" charset="0"/>
                <a:ea typeface="Calibri" pitchFamily="34" charset="-122"/>
                <a:cs typeface="Calibri" pitchFamily="34" charset="-120"/>
              </a:rPr>
              <a:t>CONCEPT</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a mental category of things that share features — "bird," "chair," "fairness"</a:t>
            </a:r>
            <a:endParaRPr lang="en-US" sz="1600" dirty="0"/>
          </a:p>
        </p:txBody>
      </p:sp>
      <p:sp>
        <p:nvSpPr>
          <p:cNvPr id="6" name="Text 4"/>
          <p:cNvSpPr/>
          <p:nvPr/>
        </p:nvSpPr>
        <p:spPr>
          <a:xfrm>
            <a:off x="777240" y="3657600"/>
            <a:ext cx="7680960" cy="640080"/>
          </a:xfrm>
          <a:prstGeom prst="rect">
            <a:avLst/>
          </a:prstGeom>
          <a:noFill/>
          <a:ln/>
        </p:spPr>
        <p:txBody>
          <a:bodyPr wrap="square" rtlCol="0" anchor="ctr"/>
          <a:lstStyle/>
          <a:p>
            <a:pPr indent="0" marL="0">
              <a:buNone/>
            </a:pPr>
            <a:r>
              <a:rPr lang="en-US" sz="1600" b="1" dirty="0">
                <a:solidFill>
                  <a:srgbClr val="5B53A6"/>
                </a:solidFill>
                <a:latin typeface="Calibri" pitchFamily="34" charset="0"/>
                <a:ea typeface="Calibri" pitchFamily="34" charset="-122"/>
                <a:cs typeface="Calibri" pitchFamily="34" charset="-120"/>
              </a:rPr>
              <a:t>PROTOTYPE</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the best, most typical example of that category — a robin for "bird"</a:t>
            </a:r>
            <a:endParaRPr lang="en-US" sz="160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3</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PROTOTYPE DRIVES THE GUT ANSWER</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Is a tomato a fruit?</a:t>
            </a:r>
            <a:endParaRPr lang="en-US" sz="3000" dirty="0"/>
          </a:p>
        </p:txBody>
      </p:sp>
      <p:sp>
        <p:nvSpPr>
          <p:cNvPr id="4" name="Shape 2"/>
          <p:cNvSpPr/>
          <p:nvPr/>
        </p:nvSpPr>
        <p:spPr>
          <a:xfrm>
            <a:off x="502920" y="1783080"/>
            <a:ext cx="3931920" cy="2468880"/>
          </a:xfrm>
          <a:prstGeom prst="roundRect">
            <a:avLst>
              <a:gd name="adj" fmla="val 3333"/>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468880"/>
          </a:xfrm>
          <a:prstGeom prst="roundRect">
            <a:avLst>
              <a:gd name="adj" fmla="val 3333"/>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2103120"/>
          </a:xfrm>
          <a:prstGeom prst="rect">
            <a:avLst/>
          </a:prstGeom>
          <a:noFill/>
          <a:ln/>
        </p:spPr>
        <p:txBody>
          <a:bodyPr wrap="square" rtlCol="0" anchor="t"/>
          <a:lstStyle/>
          <a:p>
            <a:pPr indent="0" marL="0">
              <a:buNone/>
            </a:pPr>
            <a:r>
              <a:rPr lang="en-US" sz="1500" b="1" dirty="0">
                <a:solidFill>
                  <a:srgbClr val="2F8F86"/>
                </a:solidFill>
                <a:latin typeface="Calibri" pitchFamily="34" charset="0"/>
                <a:ea typeface="Calibri" pitchFamily="34" charset="-122"/>
                <a:cs typeface="Calibri" pitchFamily="34" charset="-120"/>
              </a:rPr>
              <a:t>THE DEFINITION
</a:t>
            </a:r>
            <a:endParaRPr lang="en-US" sz="1500" dirty="0"/>
          </a:p>
          <a:p>
            <a:pPr indent="0" marL="0">
              <a:buNone/>
            </a:pPr>
            <a:r>
              <a:rPr lang="en-US" sz="1500" dirty="0">
                <a:solidFill>
                  <a:srgbClr val="33324A"/>
                </a:solidFill>
                <a:latin typeface="Calibri" pitchFamily="34" charset="0"/>
                <a:ea typeface="Calibri" pitchFamily="34" charset="-122"/>
                <a:cs typeface="Calibri" pitchFamily="34" charset="-120"/>
              </a:rPr>
              <a:t>Botanically, a tomato is a fruit — it grows from the flower and carries seeds.</a:t>
            </a:r>
            <a:endParaRPr lang="en-US" sz="1500" dirty="0"/>
          </a:p>
        </p:txBody>
      </p:sp>
      <p:sp>
        <p:nvSpPr>
          <p:cNvPr id="7" name="Text 5"/>
          <p:cNvSpPr/>
          <p:nvPr/>
        </p:nvSpPr>
        <p:spPr>
          <a:xfrm>
            <a:off x="4937760" y="2011680"/>
            <a:ext cx="3474720" cy="2103120"/>
          </a:xfrm>
          <a:prstGeom prst="rect">
            <a:avLst/>
          </a:prstGeom>
          <a:noFill/>
          <a:ln/>
        </p:spPr>
        <p:txBody>
          <a:bodyPr wrap="square" rtlCol="0" anchor="t"/>
          <a:lstStyle/>
          <a:p>
            <a:pPr indent="0" marL="0">
              <a:buNone/>
            </a:pPr>
            <a:r>
              <a:rPr lang="en-US" sz="1500" b="1" dirty="0">
                <a:solidFill>
                  <a:srgbClr val="5B53A6"/>
                </a:solidFill>
                <a:latin typeface="Calibri" pitchFamily="34" charset="0"/>
                <a:ea typeface="Calibri" pitchFamily="34" charset="-122"/>
                <a:cs typeface="Calibri" pitchFamily="34" charset="-120"/>
              </a:rPr>
              <a:t>THE PROTOTYPE
</a:t>
            </a:r>
            <a:endParaRPr lang="en-US" sz="1500" dirty="0"/>
          </a:p>
          <a:p>
            <a:pPr indent="0" marL="0">
              <a:buNone/>
            </a:pPr>
            <a:r>
              <a:rPr lang="en-US" sz="1500" dirty="0">
                <a:solidFill>
                  <a:srgbClr val="33324A"/>
                </a:solidFill>
                <a:latin typeface="Calibri" pitchFamily="34" charset="0"/>
                <a:ea typeface="Calibri" pitchFamily="34" charset="-122"/>
                <a:cs typeface="Calibri" pitchFamily="34" charset="-120"/>
              </a:rPr>
              <a:t>But our prototype for "fruit" is sweet — apples, oranges — so a tomato feels like a vegetable.</a:t>
            </a:r>
            <a:endParaRPr lang="en-US" sz="1500" dirty="0"/>
          </a:p>
        </p:txBody>
      </p:sp>
      <p:sp>
        <p:nvSpPr>
          <p:cNvPr id="8" name="Text 6"/>
          <p:cNvSpPr/>
          <p:nvPr/>
        </p:nvSpPr>
        <p:spPr>
          <a:xfrm>
            <a:off x="502920" y="4434840"/>
            <a:ext cx="8138160" cy="365760"/>
          </a:xfrm>
          <a:prstGeom prst="rect">
            <a:avLst/>
          </a:prstGeom>
          <a:noFill/>
          <a:ln/>
        </p:spPr>
        <p:txBody>
          <a:bodyPr wrap="square" rtlCol="0" anchor="ctr"/>
          <a:lstStyle/>
          <a:p>
            <a:pPr algn="ctr" indent="0" marL="0">
              <a:buNone/>
            </a:pPr>
            <a:r>
              <a:rPr lang="en-US" sz="1300" i="1" dirty="0">
                <a:solidFill>
                  <a:srgbClr val="6B6A86"/>
                </a:solidFill>
                <a:latin typeface="Calibri" pitchFamily="34" charset="0"/>
                <a:ea typeface="Calibri" pitchFamily="34" charset="-122"/>
                <a:cs typeface="Calibri" pitchFamily="34" charset="-120"/>
              </a:rPr>
              <a:t>The prototype, not the definition, drives the gut answer — and biases us against atypical members.</a:t>
            </a:r>
            <a:endParaRPr lang="en-US" sz="130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4</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TWO WAYS TO SOLVE A PROBLEM</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Algorithm  vs  Heuristic</a:t>
            </a:r>
            <a:endParaRPr lang="en-US" sz="3000" dirty="0"/>
          </a:p>
        </p:txBody>
      </p:sp>
      <p:sp>
        <p:nvSpPr>
          <p:cNvPr id="4" name="Shape 2"/>
          <p:cNvSpPr/>
          <p:nvPr/>
        </p:nvSpPr>
        <p:spPr>
          <a:xfrm>
            <a:off x="502920" y="1783080"/>
            <a:ext cx="3931920" cy="2377440"/>
          </a:xfrm>
          <a:prstGeom prst="roundRect">
            <a:avLst>
              <a:gd name="adj" fmla="val 3462"/>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377440"/>
          </a:xfrm>
          <a:prstGeom prst="roundRect">
            <a:avLst>
              <a:gd name="adj" fmla="val 3462"/>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2103120"/>
          </a:xfrm>
          <a:prstGeom prst="rect">
            <a:avLst/>
          </a:prstGeom>
          <a:noFill/>
          <a:ln/>
        </p:spPr>
        <p:txBody>
          <a:bodyPr wrap="square" rtlCol="0" anchor="t"/>
          <a:lstStyle/>
          <a:p>
            <a:pPr indent="0" marL="0">
              <a:buNone/>
            </a:pPr>
            <a:r>
              <a:rPr lang="en-US" sz="1700" b="1" dirty="0">
                <a:solidFill>
                  <a:srgbClr val="2F8F86"/>
                </a:solidFill>
                <a:latin typeface="Calibri" pitchFamily="34" charset="0"/>
                <a:ea typeface="Calibri" pitchFamily="34" charset="-122"/>
                <a:cs typeface="Calibri" pitchFamily="34" charset="-120"/>
              </a:rPr>
              <a:t>ALGORITHM
</a:t>
            </a:r>
            <a:endParaRPr lang="en-US" sz="1700" dirty="0"/>
          </a:p>
          <a:p>
            <a:pPr indent="0" marL="0">
              <a:buNone/>
            </a:pPr>
            <a:r>
              <a:rPr lang="en-US" sz="1500" dirty="0">
                <a:solidFill>
                  <a:srgbClr val="33324A"/>
                </a:solidFill>
                <a:latin typeface="Calibri" pitchFamily="34" charset="0"/>
                <a:ea typeface="Calibri" pitchFamily="34" charset="-122"/>
                <a:cs typeface="Calibri" pitchFamily="34" charset="-120"/>
              </a:rPr>
              <a:t>a step-by-step procedure guaranteed to work — but often slow.
</a:t>
            </a:r>
            <a:endParaRPr lang="en-US" sz="1700" dirty="0"/>
          </a:p>
          <a:p>
            <a:pPr indent="0" marL="0">
              <a:buNone/>
            </a:pPr>
            <a:r>
              <a:rPr lang="en-US" sz="1300" i="1" dirty="0">
                <a:solidFill>
                  <a:srgbClr val="6B6A86"/>
                </a:solidFill>
                <a:latin typeface="Calibri" pitchFamily="34" charset="0"/>
                <a:ea typeface="Calibri" pitchFamily="34" charset="-122"/>
                <a:cs typeface="Calibri" pitchFamily="34" charset="-120"/>
              </a:rPr>
              <a:t>Try all 10,000 codes on the lock; one WILL open it.</a:t>
            </a:r>
            <a:endParaRPr lang="en-US" sz="1700" dirty="0"/>
          </a:p>
        </p:txBody>
      </p:sp>
      <p:sp>
        <p:nvSpPr>
          <p:cNvPr id="7" name="Text 5"/>
          <p:cNvSpPr/>
          <p:nvPr/>
        </p:nvSpPr>
        <p:spPr>
          <a:xfrm>
            <a:off x="4937760" y="2011680"/>
            <a:ext cx="3474720" cy="2103120"/>
          </a:xfrm>
          <a:prstGeom prst="rect">
            <a:avLst/>
          </a:prstGeom>
          <a:noFill/>
          <a:ln/>
        </p:spPr>
        <p:txBody>
          <a:bodyPr wrap="square" rtlCol="0" anchor="t"/>
          <a:lstStyle/>
          <a:p>
            <a:pPr indent="0" marL="0">
              <a:buNone/>
            </a:pPr>
            <a:r>
              <a:rPr lang="en-US" sz="1700" b="1" dirty="0">
                <a:solidFill>
                  <a:srgbClr val="E0A33E"/>
                </a:solidFill>
                <a:latin typeface="Calibri" pitchFamily="34" charset="0"/>
                <a:ea typeface="Calibri" pitchFamily="34" charset="-122"/>
                <a:cs typeface="Calibri" pitchFamily="34" charset="-120"/>
              </a:rPr>
              <a:t>HEURISTIC
</a:t>
            </a:r>
            <a:endParaRPr lang="en-US" sz="1700" dirty="0"/>
          </a:p>
          <a:p>
            <a:pPr indent="0" marL="0">
              <a:buNone/>
            </a:pPr>
            <a:r>
              <a:rPr lang="en-US" sz="1500" dirty="0">
                <a:solidFill>
                  <a:srgbClr val="33324A"/>
                </a:solidFill>
                <a:latin typeface="Calibri" pitchFamily="34" charset="0"/>
                <a:ea typeface="Calibri" pitchFamily="34" charset="-122"/>
                <a:cs typeface="Calibri" pitchFamily="34" charset="-120"/>
              </a:rPr>
              <a:t>a fast mental shortcut — usually works, not guaranteed.
</a:t>
            </a:r>
            <a:endParaRPr lang="en-US" sz="1700" dirty="0"/>
          </a:p>
          <a:p>
            <a:pPr indent="0" marL="0">
              <a:buNone/>
            </a:pPr>
            <a:r>
              <a:rPr lang="en-US" sz="1300" i="1" dirty="0">
                <a:solidFill>
                  <a:srgbClr val="6B6A86"/>
                </a:solidFill>
                <a:latin typeface="Calibri" pitchFamily="34" charset="0"/>
                <a:ea typeface="Calibri" pitchFamily="34" charset="-122"/>
                <a:cs typeface="Calibri" pitchFamily="34" charset="-120"/>
              </a:rPr>
              <a:t>"The code is probably a birthday — try those first."</a:t>
            </a:r>
            <a:endParaRPr lang="en-US" sz="1700" dirty="0"/>
          </a:p>
        </p:txBody>
      </p:sp>
      <p:sp>
        <p:nvSpPr>
          <p:cNvPr id="8" name="Text 6"/>
          <p:cNvSpPr/>
          <p:nvPr/>
        </p:nvSpPr>
        <p:spPr>
          <a:xfrm>
            <a:off x="502920" y="4297680"/>
            <a:ext cx="8138160" cy="36576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Algorithm = certain but slow.  Heuristic = fast but fallible.  Brains run on heuristics.</a:t>
            </a:r>
            <a:endParaRPr lang="en-US" sz="140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5</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640080"/>
            <a:ext cx="8046720" cy="365760"/>
          </a:xfrm>
          <a:prstGeom prst="rect">
            <a:avLst/>
          </a:prstGeom>
          <a:noFill/>
          <a:ln/>
        </p:spPr>
        <p:txBody>
          <a:bodyPr wrap="square" rtlCol="0" anchor="ctr"/>
          <a:lstStyle/>
          <a:p>
            <a:pPr indent="0" marL="0">
              <a:buNone/>
            </a:pPr>
            <a:r>
              <a:rPr lang="en-US" sz="1400" b="1" spc="200" kern="0" dirty="0">
                <a:solidFill>
                  <a:srgbClr val="CFCBEC"/>
                </a:solidFill>
                <a:latin typeface="Calibri" pitchFamily="34" charset="0"/>
                <a:ea typeface="Calibri" pitchFamily="34" charset="-122"/>
                <a:cs typeface="Calibri" pitchFamily="34" charset="-120"/>
              </a:rPr>
              <a:t>THE OBSTACLE  ·  FUNCTIONAL FIXEDNESS</a:t>
            </a:r>
            <a:endParaRPr lang="en-US" sz="1400" dirty="0"/>
          </a:p>
        </p:txBody>
      </p:sp>
      <p:sp>
        <p:nvSpPr>
          <p:cNvPr id="3" name="Text 1"/>
          <p:cNvSpPr/>
          <p:nvPr/>
        </p:nvSpPr>
        <p:spPr>
          <a:xfrm>
            <a:off x="548640" y="1234440"/>
            <a:ext cx="8046720" cy="731520"/>
          </a:xfrm>
          <a:prstGeom prst="rect">
            <a:avLst/>
          </a:prstGeom>
          <a:noFill/>
          <a:ln/>
        </p:spPr>
        <p:txBody>
          <a:bodyPr wrap="square" rtlCol="0" anchor="ctr"/>
          <a:lstStyle/>
          <a:p>
            <a:pPr algn="ctr" indent="0" marL="0">
              <a:buNone/>
            </a:pPr>
            <a:r>
              <a:rPr lang="en-US" sz="3600" b="1" dirty="0">
                <a:solidFill>
                  <a:srgbClr val="E0A33E"/>
                </a:solidFill>
                <a:latin typeface="Cambria" pitchFamily="34" charset="0"/>
                <a:ea typeface="Cambria" pitchFamily="34" charset="-122"/>
                <a:cs typeface="Cambria" pitchFamily="34" charset="-120"/>
              </a:rPr>
              <a:t>The candle problem</a:t>
            </a:r>
            <a:endParaRPr lang="en-US" sz="3600" dirty="0"/>
          </a:p>
        </p:txBody>
      </p:sp>
      <p:sp>
        <p:nvSpPr>
          <p:cNvPr id="4" name="Text 2"/>
          <p:cNvSpPr/>
          <p:nvPr/>
        </p:nvSpPr>
        <p:spPr>
          <a:xfrm>
            <a:off x="548640" y="2286000"/>
            <a:ext cx="8046720" cy="457200"/>
          </a:xfrm>
          <a:prstGeom prst="rect">
            <a:avLst/>
          </a:prstGeom>
          <a:noFill/>
          <a:ln/>
        </p:spPr>
        <p:txBody>
          <a:bodyPr wrap="square" rtlCol="0" anchor="ctr"/>
          <a:lstStyle/>
          <a:p>
            <a:pPr algn="ctr" indent="0" marL="0">
              <a:buNone/>
            </a:pPr>
            <a:r>
              <a:rPr lang="en-US" sz="1700" dirty="0">
                <a:solidFill>
                  <a:srgbClr val="FFFFFF"/>
                </a:solidFill>
                <a:latin typeface="Calibri" pitchFamily="34" charset="0"/>
                <a:ea typeface="Calibri" pitchFamily="34" charset="-122"/>
                <a:cs typeface="Calibri" pitchFamily="34" charset="-120"/>
              </a:rPr>
              <a:t>Given a candle, a box of tacks, and matches — fix the candle to the wall so it won't drip.</a:t>
            </a:r>
            <a:endParaRPr lang="en-US" sz="1700" dirty="0"/>
          </a:p>
        </p:txBody>
      </p:sp>
      <p:sp>
        <p:nvSpPr>
          <p:cNvPr id="5" name="Text 3"/>
          <p:cNvSpPr/>
          <p:nvPr/>
        </p:nvSpPr>
        <p:spPr>
          <a:xfrm>
            <a:off x="548640" y="2926080"/>
            <a:ext cx="8046720" cy="365760"/>
          </a:xfrm>
          <a:prstGeom prst="rect">
            <a:avLst/>
          </a:prstGeom>
          <a:noFill/>
          <a:ln/>
        </p:spPr>
        <p:txBody>
          <a:bodyPr wrap="square" rtlCol="0" anchor="ctr"/>
          <a:lstStyle/>
          <a:p>
            <a:pPr algn="ctr" indent="0" marL="0">
              <a:buNone/>
            </a:pPr>
            <a:r>
              <a:rPr lang="en-US" sz="1500" i="1" dirty="0">
                <a:solidFill>
                  <a:srgbClr val="CFCBEC"/>
                </a:solidFill>
                <a:latin typeface="Calibri" pitchFamily="34" charset="0"/>
                <a:ea typeface="Calibri" pitchFamily="34" charset="-122"/>
                <a:cs typeface="Calibri" pitchFamily="34" charset="-120"/>
              </a:rPr>
              <a:t>People get stuck seeing the box as ONLY "a container for tacks."</a:t>
            </a:r>
            <a:endParaRPr lang="en-US" sz="1500" dirty="0"/>
          </a:p>
        </p:txBody>
      </p:sp>
      <p:sp>
        <p:nvSpPr>
          <p:cNvPr id="6" name="Text 4"/>
          <p:cNvSpPr/>
          <p:nvPr/>
        </p:nvSpPr>
        <p:spPr>
          <a:xfrm>
            <a:off x="548640" y="3611880"/>
            <a:ext cx="8046720" cy="365760"/>
          </a:xfrm>
          <a:prstGeom prst="rect">
            <a:avLst/>
          </a:prstGeom>
          <a:noFill/>
          <a:ln/>
        </p:spPr>
        <p:txBody>
          <a:bodyPr wrap="square" rtlCol="0" anchor="ctr"/>
          <a:lstStyle/>
          <a:p>
            <a:pPr algn="ctr" indent="0" marL="0">
              <a:buNone/>
            </a:pPr>
            <a:r>
              <a:rPr lang="en-US" sz="1600" b="1" dirty="0">
                <a:solidFill>
                  <a:srgbClr val="2F8F86"/>
                </a:solidFill>
                <a:latin typeface="Calibri" pitchFamily="34" charset="0"/>
                <a:ea typeface="Calibri" pitchFamily="34" charset="-122"/>
                <a:cs typeface="Calibri" pitchFamily="34" charset="-120"/>
              </a:rPr>
              <a:t>Solution: empty the box, tack the BOX to the wall, stand the candle in it.</a:t>
            </a:r>
            <a:endParaRPr lang="en-US" sz="1600" dirty="0"/>
          </a:p>
        </p:txBody>
      </p:sp>
      <p:sp>
        <p:nvSpPr>
          <p:cNvPr id="7" name="Text 5"/>
          <p:cNvSpPr/>
          <p:nvPr/>
        </p:nvSpPr>
        <p:spPr>
          <a:xfrm>
            <a:off x="548640" y="4160520"/>
            <a:ext cx="8046720" cy="365760"/>
          </a:xfrm>
          <a:prstGeom prst="rect">
            <a:avLst/>
          </a:prstGeom>
          <a:noFill/>
          <a:ln/>
        </p:spPr>
        <p:txBody>
          <a:bodyPr wrap="square" rtlCol="0" anchor="ctr"/>
          <a:lstStyle/>
          <a:p>
            <a:pPr algn="ctr" indent="0" marL="0">
              <a:buNone/>
            </a:pPr>
            <a:r>
              <a:rPr lang="en-US" sz="1300" i="1" dirty="0">
                <a:solidFill>
                  <a:srgbClr val="CFCBEC"/>
                </a:solidFill>
                <a:latin typeface="Calibri" pitchFamily="34" charset="0"/>
                <a:ea typeface="Calibri" pitchFamily="34" charset="-122"/>
                <a:cs typeface="Calibri" pitchFamily="34" charset="-120"/>
              </a:rPr>
              <a:t>The block isn't missing information — it's a fixed idea about what the object is FOR.</a:t>
            </a:r>
            <a:endParaRPr lang="en-US" sz="13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SIGNATURE IDEA  ·  SHORTCUTS THAT MISFIRE PREDICTABLY</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Five judgment heuristics &amp; biases</a:t>
            </a:r>
            <a:endParaRPr lang="en-US" sz="3000" dirty="0"/>
          </a:p>
        </p:txBody>
      </p:sp>
      <p:sp>
        <p:nvSpPr>
          <p:cNvPr id="4" name="Shape 2"/>
          <p:cNvSpPr/>
          <p:nvPr/>
        </p:nvSpPr>
        <p:spPr>
          <a:xfrm>
            <a:off x="502920" y="182880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667512" y="1938528"/>
            <a:ext cx="2350008" cy="859536"/>
          </a:xfrm>
          <a:prstGeom prst="rect">
            <a:avLst/>
          </a:prstGeom>
          <a:noFill/>
          <a:ln/>
        </p:spPr>
        <p:txBody>
          <a:bodyPr wrap="square" rtlCol="0" anchor="ctr"/>
          <a:lstStyle/>
          <a:p>
            <a:pPr indent="0" marL="0">
              <a:buNone/>
            </a:pPr>
            <a:r>
              <a:rPr lang="en-US" sz="1300" b="1" dirty="0">
                <a:solidFill>
                  <a:srgbClr val="E0A33E"/>
                </a:solidFill>
                <a:latin typeface="Calibri" pitchFamily="34" charset="0"/>
                <a:ea typeface="Calibri" pitchFamily="34" charset="-122"/>
                <a:cs typeface="Calibri" pitchFamily="34" charset="-120"/>
              </a:rPr>
              <a:t>AVAILABILITY
</a:t>
            </a:r>
            <a:endParaRPr lang="en-US" sz="1300" dirty="0"/>
          </a:p>
          <a:p>
            <a:pPr indent="0" marL="0">
              <a:buNone/>
            </a:pPr>
            <a:r>
              <a:rPr lang="en-US" sz="1200" dirty="0">
                <a:solidFill>
                  <a:srgbClr val="44435C"/>
                </a:solidFill>
                <a:latin typeface="Calibri" pitchFamily="34" charset="0"/>
                <a:ea typeface="Calibri" pitchFamily="34" charset="-122"/>
                <a:cs typeface="Calibri" pitchFamily="34" charset="-120"/>
              </a:rPr>
              <a:t>judge by what comes easily to mind</a:t>
            </a:r>
            <a:endParaRPr lang="en-US" sz="1300" dirty="0"/>
          </a:p>
        </p:txBody>
      </p:sp>
      <p:sp>
        <p:nvSpPr>
          <p:cNvPr id="6" name="Shape 4"/>
          <p:cNvSpPr/>
          <p:nvPr/>
        </p:nvSpPr>
        <p:spPr>
          <a:xfrm>
            <a:off x="3246120" y="182880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7" name="Text 5"/>
          <p:cNvSpPr/>
          <p:nvPr/>
        </p:nvSpPr>
        <p:spPr>
          <a:xfrm>
            <a:off x="3410712" y="1938528"/>
            <a:ext cx="2350008" cy="859536"/>
          </a:xfrm>
          <a:prstGeom prst="rect">
            <a:avLst/>
          </a:prstGeom>
          <a:noFill/>
          <a:ln/>
        </p:spPr>
        <p:txBody>
          <a:bodyPr wrap="square" rtlCol="0" anchor="ctr"/>
          <a:lstStyle/>
          <a:p>
            <a:pPr indent="0" marL="0">
              <a:buNone/>
            </a:pPr>
            <a:r>
              <a:rPr lang="en-US" sz="1300" b="1" dirty="0">
                <a:solidFill>
                  <a:srgbClr val="5B53A6"/>
                </a:solidFill>
                <a:latin typeface="Calibri" pitchFamily="34" charset="0"/>
                <a:ea typeface="Calibri" pitchFamily="34" charset="-122"/>
                <a:cs typeface="Calibri" pitchFamily="34" charset="-120"/>
              </a:rPr>
              <a:t>REPRESENTATIVENESS
</a:t>
            </a:r>
            <a:endParaRPr lang="en-US" sz="1300" dirty="0"/>
          </a:p>
          <a:p>
            <a:pPr indent="0" marL="0">
              <a:buNone/>
            </a:pPr>
            <a:r>
              <a:rPr lang="en-US" sz="1200" dirty="0">
                <a:solidFill>
                  <a:srgbClr val="44435C"/>
                </a:solidFill>
                <a:latin typeface="Calibri" pitchFamily="34" charset="0"/>
                <a:ea typeface="Calibri" pitchFamily="34" charset="-122"/>
                <a:cs typeface="Calibri" pitchFamily="34" charset="-120"/>
              </a:rPr>
              <a:t>judge by resemblance to a type</a:t>
            </a:r>
            <a:endParaRPr lang="en-US" sz="1300" dirty="0"/>
          </a:p>
        </p:txBody>
      </p:sp>
      <p:sp>
        <p:nvSpPr>
          <p:cNvPr id="8" name="Shape 6"/>
          <p:cNvSpPr/>
          <p:nvPr/>
        </p:nvSpPr>
        <p:spPr>
          <a:xfrm>
            <a:off x="5989320" y="182880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9" name="Text 7"/>
          <p:cNvSpPr/>
          <p:nvPr/>
        </p:nvSpPr>
        <p:spPr>
          <a:xfrm>
            <a:off x="6153912" y="1938528"/>
            <a:ext cx="2350008" cy="859536"/>
          </a:xfrm>
          <a:prstGeom prst="rect">
            <a:avLst/>
          </a:prstGeom>
          <a:noFill/>
          <a:ln/>
        </p:spPr>
        <p:txBody>
          <a:bodyPr wrap="square" rtlCol="0" anchor="ctr"/>
          <a:lstStyle/>
          <a:p>
            <a:pPr indent="0" marL="0">
              <a:buNone/>
            </a:pPr>
            <a:r>
              <a:rPr lang="en-US" sz="1300" b="1" dirty="0">
                <a:solidFill>
                  <a:srgbClr val="2F8F86"/>
                </a:solidFill>
                <a:latin typeface="Calibri" pitchFamily="34" charset="0"/>
                <a:ea typeface="Calibri" pitchFamily="34" charset="-122"/>
                <a:cs typeface="Calibri" pitchFamily="34" charset="-120"/>
              </a:rPr>
              <a:t>CONFIRMATION BIAS
</a:t>
            </a:r>
            <a:endParaRPr lang="en-US" sz="1300" dirty="0"/>
          </a:p>
          <a:p>
            <a:pPr indent="0" marL="0">
              <a:buNone/>
            </a:pPr>
            <a:r>
              <a:rPr lang="en-US" sz="1200" dirty="0">
                <a:solidFill>
                  <a:srgbClr val="44435C"/>
                </a:solidFill>
                <a:latin typeface="Calibri" pitchFamily="34" charset="0"/>
                <a:ea typeface="Calibri" pitchFamily="34" charset="-122"/>
                <a:cs typeface="Calibri" pitchFamily="34" charset="-120"/>
              </a:rPr>
              <a:t>favor evidence that fits beliefs</a:t>
            </a:r>
            <a:endParaRPr lang="en-US" sz="1300" dirty="0"/>
          </a:p>
        </p:txBody>
      </p:sp>
      <p:sp>
        <p:nvSpPr>
          <p:cNvPr id="10" name="Shape 8"/>
          <p:cNvSpPr/>
          <p:nvPr/>
        </p:nvSpPr>
        <p:spPr>
          <a:xfrm>
            <a:off x="502920" y="301752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11" name="Text 9"/>
          <p:cNvSpPr/>
          <p:nvPr/>
        </p:nvSpPr>
        <p:spPr>
          <a:xfrm>
            <a:off x="667512" y="3127248"/>
            <a:ext cx="2350008" cy="859536"/>
          </a:xfrm>
          <a:prstGeom prst="rect">
            <a:avLst/>
          </a:prstGeom>
          <a:noFill/>
          <a:ln/>
        </p:spPr>
        <p:txBody>
          <a:bodyPr wrap="square" rtlCol="0" anchor="ctr"/>
          <a:lstStyle/>
          <a:p>
            <a:pPr indent="0" marL="0">
              <a:buNone/>
            </a:pPr>
            <a:r>
              <a:rPr lang="en-US" sz="1300" b="1" dirty="0">
                <a:solidFill>
                  <a:srgbClr val="26235C"/>
                </a:solidFill>
                <a:latin typeface="Calibri" pitchFamily="34" charset="0"/>
                <a:ea typeface="Calibri" pitchFamily="34" charset="-122"/>
                <a:cs typeface="Calibri" pitchFamily="34" charset="-120"/>
              </a:rPr>
              <a:t>FRAMING
</a:t>
            </a:r>
            <a:endParaRPr lang="en-US" sz="1300" dirty="0"/>
          </a:p>
          <a:p>
            <a:pPr indent="0" marL="0">
              <a:buNone/>
            </a:pPr>
            <a:r>
              <a:rPr lang="en-US" sz="1200" dirty="0">
                <a:solidFill>
                  <a:srgbClr val="44435C"/>
                </a:solidFill>
                <a:latin typeface="Calibri" pitchFamily="34" charset="0"/>
                <a:ea typeface="Calibri" pitchFamily="34" charset="-122"/>
                <a:cs typeface="Calibri" pitchFamily="34" charset="-120"/>
              </a:rPr>
              <a:t>wording changes the choice</a:t>
            </a:r>
            <a:endParaRPr lang="en-US" sz="1300" dirty="0"/>
          </a:p>
        </p:txBody>
      </p:sp>
      <p:sp>
        <p:nvSpPr>
          <p:cNvPr id="12" name="Shape 10"/>
          <p:cNvSpPr/>
          <p:nvPr/>
        </p:nvSpPr>
        <p:spPr>
          <a:xfrm>
            <a:off x="3246120" y="301752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13" name="Text 11"/>
          <p:cNvSpPr/>
          <p:nvPr/>
        </p:nvSpPr>
        <p:spPr>
          <a:xfrm>
            <a:off x="3410712" y="3127248"/>
            <a:ext cx="2350008" cy="859536"/>
          </a:xfrm>
          <a:prstGeom prst="rect">
            <a:avLst/>
          </a:prstGeom>
          <a:noFill/>
          <a:ln/>
        </p:spPr>
        <p:txBody>
          <a:bodyPr wrap="square" rtlCol="0" anchor="ctr"/>
          <a:lstStyle/>
          <a:p>
            <a:pPr indent="0" marL="0">
              <a:buNone/>
            </a:pPr>
            <a:r>
              <a:rPr lang="en-US" sz="1300" b="1" dirty="0">
                <a:solidFill>
                  <a:srgbClr val="E0A33E"/>
                </a:solidFill>
                <a:latin typeface="Calibri" pitchFamily="34" charset="0"/>
                <a:ea typeface="Calibri" pitchFamily="34" charset="-122"/>
                <a:cs typeface="Calibri" pitchFamily="34" charset="-120"/>
              </a:rPr>
              <a:t>OVERCONFIDENCE
</a:t>
            </a:r>
            <a:endParaRPr lang="en-US" sz="1300" dirty="0"/>
          </a:p>
          <a:p>
            <a:pPr indent="0" marL="0">
              <a:buNone/>
            </a:pPr>
            <a:r>
              <a:rPr lang="en-US" sz="1200" dirty="0">
                <a:solidFill>
                  <a:srgbClr val="44435C"/>
                </a:solidFill>
                <a:latin typeface="Calibri" pitchFamily="34" charset="0"/>
                <a:ea typeface="Calibri" pitchFamily="34" charset="-122"/>
                <a:cs typeface="Calibri" pitchFamily="34" charset="-120"/>
              </a:rPr>
              <a:t>surer than we are correct</a:t>
            </a:r>
            <a:endParaRPr lang="en-US" sz="1300" dirty="0"/>
          </a:p>
        </p:txBody>
      </p:sp>
      <p:sp>
        <p:nvSpPr>
          <p:cNvPr id="14" name="Shape 12"/>
          <p:cNvSpPr/>
          <p:nvPr/>
        </p:nvSpPr>
        <p:spPr>
          <a:xfrm>
            <a:off x="5989320" y="301752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15" name="Text 13"/>
          <p:cNvSpPr/>
          <p:nvPr/>
        </p:nvSpPr>
        <p:spPr>
          <a:xfrm>
            <a:off x="6153912" y="3127248"/>
            <a:ext cx="2350008" cy="859536"/>
          </a:xfrm>
          <a:prstGeom prst="rect">
            <a:avLst/>
          </a:prstGeom>
          <a:noFill/>
          <a:ln/>
        </p:spPr>
        <p:txBody>
          <a:bodyPr wrap="square" rtlCol="0" anchor="ctr"/>
          <a:lstStyle/>
          <a:p>
            <a:pPr indent="0" marL="0">
              <a:buNone/>
            </a:pPr>
            <a:r>
              <a:rPr lang="en-US" sz="1300" b="1" dirty="0">
                <a:solidFill>
                  <a:srgbClr val="5B53A6"/>
                </a:solidFill>
                <a:latin typeface="Calibri" pitchFamily="34" charset="0"/>
                <a:ea typeface="Calibri" pitchFamily="34" charset="-122"/>
                <a:cs typeface="Calibri" pitchFamily="34" charset="-120"/>
              </a:rPr>
              <a:t>THE COMMON THREAD
</a:t>
            </a:r>
            <a:endParaRPr lang="en-US" sz="1300" dirty="0"/>
          </a:p>
          <a:p>
            <a:pPr indent="0" marL="0">
              <a:buNone/>
            </a:pPr>
            <a:r>
              <a:rPr lang="en-US" sz="1200" dirty="0">
                <a:solidFill>
                  <a:srgbClr val="44435C"/>
                </a:solidFill>
                <a:latin typeface="Calibri" pitchFamily="34" charset="0"/>
                <a:ea typeface="Calibri" pitchFamily="34" charset="-122"/>
                <a:cs typeface="Calibri" pitchFamily="34" charset="-120"/>
              </a:rPr>
              <a:t>useful shortcuts, predictable errors</a:t>
            </a:r>
            <a:endParaRPr lang="en-US" sz="1300" dirty="0"/>
          </a:p>
        </p:txBody>
      </p:sp>
      <p:sp>
        <p:nvSpPr>
          <p:cNvPr id="16" name="Text 14"/>
          <p:cNvSpPr/>
          <p:nvPr/>
        </p:nvSpPr>
        <p:spPr>
          <a:xfrm>
            <a:off x="502920" y="4434840"/>
            <a:ext cx="8138160" cy="36576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Each one usually helps — and each produces a predictable, repeatable error.</a:t>
            </a:r>
            <a:endParaRPr lang="en-US" sz="1400" dirty="0"/>
          </a:p>
        </p:txBody>
      </p:sp>
      <p:sp>
        <p:nvSpPr>
          <p:cNvPr id="17" name="Text 1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7</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SIGNATURE WORKED EXAMPLE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Why flying feels scarier than driving</a:t>
            </a:r>
            <a:endParaRPr lang="en-US" sz="3000" dirty="0"/>
          </a:p>
        </p:txBody>
      </p:sp>
      <p:sp>
        <p:nvSpPr>
          <p:cNvPr id="4" name="Text 2"/>
          <p:cNvSpPr/>
          <p:nvPr/>
        </p:nvSpPr>
        <p:spPr>
          <a:xfrm>
            <a:off x="640080" y="1828800"/>
            <a:ext cx="2011680" cy="457200"/>
          </a:xfrm>
          <a:prstGeom prst="rect">
            <a:avLst/>
          </a:prstGeom>
          <a:noFill/>
          <a:ln/>
        </p:spPr>
        <p:txBody>
          <a:bodyPr wrap="square" rtlCol="0" anchor="ctr"/>
          <a:lstStyle/>
          <a:p>
            <a:pPr indent="0" marL="0">
              <a:buNone/>
            </a:pPr>
            <a:r>
              <a:rPr lang="en-US" sz="1450" b="1" dirty="0">
                <a:solidFill>
                  <a:srgbClr val="2F8F86"/>
                </a:solidFill>
                <a:latin typeface="Calibri" pitchFamily="34" charset="0"/>
                <a:ea typeface="Calibri" pitchFamily="34" charset="-122"/>
                <a:cs typeface="Calibri" pitchFamily="34" charset="-120"/>
              </a:rPr>
              <a:t>The facts</a:t>
            </a:r>
            <a:endParaRPr lang="en-US" sz="1450" dirty="0"/>
          </a:p>
        </p:txBody>
      </p:sp>
      <p:sp>
        <p:nvSpPr>
          <p:cNvPr id="5" name="Text 3"/>
          <p:cNvSpPr/>
          <p:nvPr/>
        </p:nvSpPr>
        <p:spPr>
          <a:xfrm>
            <a:off x="2697480" y="1828800"/>
            <a:ext cx="5806440" cy="548640"/>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Car crashes kill far more people per year than commercial flights.</a:t>
            </a:r>
            <a:endParaRPr lang="en-US" sz="1400" dirty="0"/>
          </a:p>
        </p:txBody>
      </p:sp>
      <p:sp>
        <p:nvSpPr>
          <p:cNvPr id="6" name="Text 4"/>
          <p:cNvSpPr/>
          <p:nvPr/>
        </p:nvSpPr>
        <p:spPr>
          <a:xfrm>
            <a:off x="640080" y="2432304"/>
            <a:ext cx="2011680" cy="457200"/>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The feeling</a:t>
            </a:r>
            <a:endParaRPr lang="en-US" sz="1450" dirty="0"/>
          </a:p>
        </p:txBody>
      </p:sp>
      <p:sp>
        <p:nvSpPr>
          <p:cNvPr id="7" name="Text 5"/>
          <p:cNvSpPr/>
          <p:nvPr/>
        </p:nvSpPr>
        <p:spPr>
          <a:xfrm>
            <a:off x="2697480" y="2432304"/>
            <a:ext cx="5806440" cy="548640"/>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Yet many people are more afraid to fly than to drive.</a:t>
            </a:r>
            <a:endParaRPr lang="en-US" sz="1400" dirty="0"/>
          </a:p>
        </p:txBody>
      </p:sp>
      <p:sp>
        <p:nvSpPr>
          <p:cNvPr id="8" name="Text 6"/>
          <p:cNvSpPr/>
          <p:nvPr/>
        </p:nvSpPr>
        <p:spPr>
          <a:xfrm>
            <a:off x="640080" y="3035808"/>
            <a:ext cx="2011680" cy="457200"/>
          </a:xfrm>
          <a:prstGeom prst="rect">
            <a:avLst/>
          </a:prstGeom>
          <a:noFill/>
          <a:ln/>
        </p:spPr>
        <p:txBody>
          <a:bodyPr wrap="square" rtlCol="0" anchor="ctr"/>
          <a:lstStyle/>
          <a:p>
            <a:pPr indent="0" marL="0">
              <a:buNone/>
            </a:pPr>
            <a:r>
              <a:rPr lang="en-US" sz="1450" b="1" dirty="0">
                <a:solidFill>
                  <a:srgbClr val="5B53A6"/>
                </a:solidFill>
                <a:latin typeface="Calibri" pitchFamily="34" charset="0"/>
                <a:ea typeface="Calibri" pitchFamily="34" charset="-122"/>
                <a:cs typeface="Calibri" pitchFamily="34" charset="-120"/>
              </a:rPr>
              <a:t>The shortcut</a:t>
            </a:r>
            <a:endParaRPr lang="en-US" sz="1450" dirty="0"/>
          </a:p>
        </p:txBody>
      </p:sp>
      <p:sp>
        <p:nvSpPr>
          <p:cNvPr id="9" name="Text 7"/>
          <p:cNvSpPr/>
          <p:nvPr/>
        </p:nvSpPr>
        <p:spPr>
          <a:xfrm>
            <a:off x="2697480" y="3035808"/>
            <a:ext cx="5806440" cy="548640"/>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Plane crashes are rare, vivid, and dominate the news — so they're EASY to recall.</a:t>
            </a:r>
            <a:endParaRPr lang="en-US" sz="1400" dirty="0"/>
          </a:p>
        </p:txBody>
      </p:sp>
      <p:sp>
        <p:nvSpPr>
          <p:cNvPr id="10" name="Text 8"/>
          <p:cNvSpPr/>
          <p:nvPr/>
        </p:nvSpPr>
        <p:spPr>
          <a:xfrm>
            <a:off x="640080" y="3639312"/>
            <a:ext cx="2011680" cy="457200"/>
          </a:xfrm>
          <a:prstGeom prst="rect">
            <a:avLst/>
          </a:prstGeom>
          <a:noFill/>
          <a:ln/>
        </p:spPr>
        <p:txBody>
          <a:bodyPr wrap="square" rtlCol="0" anchor="ctr"/>
          <a:lstStyle/>
          <a:p>
            <a:pPr indent="0" marL="0">
              <a:buNone/>
            </a:pPr>
            <a:r>
              <a:rPr lang="en-US" sz="1450" b="1" dirty="0">
                <a:solidFill>
                  <a:srgbClr val="26235C"/>
                </a:solidFill>
                <a:latin typeface="Calibri" pitchFamily="34" charset="0"/>
                <a:ea typeface="Calibri" pitchFamily="34" charset="-122"/>
                <a:cs typeface="Calibri" pitchFamily="34" charset="-120"/>
              </a:rPr>
              <a:t>The error</a:t>
            </a:r>
            <a:endParaRPr lang="en-US" sz="1450" dirty="0"/>
          </a:p>
        </p:txBody>
      </p:sp>
      <p:sp>
        <p:nvSpPr>
          <p:cNvPr id="11" name="Text 9"/>
          <p:cNvSpPr/>
          <p:nvPr/>
        </p:nvSpPr>
        <p:spPr>
          <a:xfrm>
            <a:off x="2697480" y="3639312"/>
            <a:ext cx="5806440" cy="548640"/>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The brain reads "easy to recall" as "common," and ranks the risks backwards.</a:t>
            </a:r>
            <a:endParaRPr lang="en-US" sz="1400" dirty="0"/>
          </a:p>
        </p:txBody>
      </p:sp>
      <p:sp>
        <p:nvSpPr>
          <p:cNvPr id="12" name="Text 10"/>
          <p:cNvSpPr/>
          <p:nvPr/>
        </p:nvSpPr>
        <p:spPr>
          <a:xfrm>
            <a:off x="502920" y="4343400"/>
            <a:ext cx="8138160" cy="365760"/>
          </a:xfrm>
          <a:prstGeom prst="rect">
            <a:avLst/>
          </a:prstGeom>
          <a:noFill/>
          <a:ln/>
        </p:spPr>
        <p:txBody>
          <a:bodyPr wrap="square" rtlCol="0" anchor="ctr"/>
          <a:lstStyle/>
          <a:p>
            <a:pPr algn="ctr" indent="0" marL="0">
              <a:buNone/>
            </a:pPr>
            <a:r>
              <a:rPr lang="en-US" sz="1300" i="1" dirty="0">
                <a:solidFill>
                  <a:srgbClr val="6B6A86"/>
                </a:solidFill>
                <a:latin typeface="Calibri" pitchFamily="34" charset="0"/>
                <a:ea typeface="Calibri" pitchFamily="34" charset="-122"/>
                <a:cs typeface="Calibri" pitchFamily="34" charset="-120"/>
              </a:rPr>
              <a:t>The shortcut is usually a decent guess. Here it produces a confident, predictable, wrong fear.</a:t>
            </a:r>
            <a:endParaRPr lang="en-US" sz="1300" dirty="0"/>
          </a:p>
        </p:txBody>
      </p:sp>
      <p:sp>
        <p:nvSpPr>
          <p:cNvPr id="13" name="Text 11"/>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8</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PAIR EVERYONE CONFUSES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Availability  vs  Representativeness</a:t>
            </a:r>
            <a:endParaRPr lang="en-US" sz="3000" dirty="0"/>
          </a:p>
        </p:txBody>
      </p:sp>
      <p:sp>
        <p:nvSpPr>
          <p:cNvPr id="4" name="Shape 2"/>
          <p:cNvSpPr/>
          <p:nvPr/>
        </p:nvSpPr>
        <p:spPr>
          <a:xfrm>
            <a:off x="502920" y="1783080"/>
            <a:ext cx="3931920" cy="2560320"/>
          </a:xfrm>
          <a:prstGeom prst="roundRect">
            <a:avLst>
              <a:gd name="adj" fmla="val 3214"/>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560320"/>
          </a:xfrm>
          <a:prstGeom prst="roundRect">
            <a:avLst>
              <a:gd name="adj" fmla="val 3214"/>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2240280"/>
          </a:xfrm>
          <a:prstGeom prst="rect">
            <a:avLst/>
          </a:prstGeom>
          <a:noFill/>
          <a:ln/>
        </p:spPr>
        <p:txBody>
          <a:bodyPr wrap="square" rtlCol="0" anchor="t"/>
          <a:lstStyle/>
          <a:p>
            <a:pPr indent="0" marL="0">
              <a:buNone/>
            </a:pPr>
            <a:r>
              <a:rPr lang="en-US" sz="1700" b="1" dirty="0">
                <a:solidFill>
                  <a:srgbClr val="E0A33E"/>
                </a:solidFill>
                <a:latin typeface="Calibri" pitchFamily="34" charset="0"/>
                <a:ea typeface="Calibri" pitchFamily="34" charset="-122"/>
                <a:cs typeface="Calibri" pitchFamily="34" charset="-120"/>
              </a:rPr>
              <a:t>AVAILABILITY
</a:t>
            </a:r>
            <a:endParaRPr lang="en-US" sz="1700" dirty="0"/>
          </a:p>
          <a:p>
            <a:pPr indent="0" marL="0">
              <a:buNone/>
            </a:pPr>
            <a:r>
              <a:rPr lang="en-US" sz="1300" i="1" dirty="0">
                <a:solidFill>
                  <a:srgbClr val="6B6A86"/>
                </a:solidFill>
                <a:latin typeface="Calibri" pitchFamily="34" charset="0"/>
                <a:ea typeface="Calibri" pitchFamily="34" charset="-122"/>
                <a:cs typeface="Calibri" pitchFamily="34" charset="-120"/>
              </a:rPr>
              <a:t>judge by EASE OF RECALL
</a:t>
            </a:r>
            <a:endParaRPr lang="en-US" sz="1700" dirty="0"/>
          </a:p>
          <a:p>
            <a:pPr indent="0" marL="0">
              <a:buNone/>
            </a:pPr>
            <a:r>
              <a:rPr lang="en-US" sz="1500" dirty="0">
                <a:solidFill>
                  <a:srgbClr val="33324A"/>
                </a:solidFill>
                <a:latin typeface="Calibri" pitchFamily="34" charset="0"/>
                <a:ea typeface="Calibri" pitchFamily="34" charset="-122"/>
                <a:cs typeface="Calibri" pitchFamily="34" charset="-120"/>
              </a:rPr>
              <a:t>"I keep seeing news about it, so it must be common."</a:t>
            </a:r>
            <a:endParaRPr lang="en-US" sz="1700" dirty="0"/>
          </a:p>
        </p:txBody>
      </p:sp>
      <p:sp>
        <p:nvSpPr>
          <p:cNvPr id="7" name="Text 5"/>
          <p:cNvSpPr/>
          <p:nvPr/>
        </p:nvSpPr>
        <p:spPr>
          <a:xfrm>
            <a:off x="4937760" y="2011680"/>
            <a:ext cx="3474720" cy="2240280"/>
          </a:xfrm>
          <a:prstGeom prst="rect">
            <a:avLst/>
          </a:prstGeom>
          <a:noFill/>
          <a:ln/>
        </p:spPr>
        <p:txBody>
          <a:bodyPr wrap="square" rtlCol="0" anchor="t"/>
          <a:lstStyle/>
          <a:p>
            <a:pPr indent="0" marL="0">
              <a:buNone/>
            </a:pPr>
            <a:r>
              <a:rPr lang="en-US" sz="1700" b="1" dirty="0">
                <a:solidFill>
                  <a:srgbClr val="5B53A6"/>
                </a:solidFill>
                <a:latin typeface="Calibri" pitchFamily="34" charset="0"/>
                <a:ea typeface="Calibri" pitchFamily="34" charset="-122"/>
                <a:cs typeface="Calibri" pitchFamily="34" charset="-120"/>
              </a:rPr>
              <a:t>REPRESENTATIVENESS
</a:t>
            </a:r>
            <a:endParaRPr lang="en-US" sz="1700" dirty="0"/>
          </a:p>
          <a:p>
            <a:pPr indent="0" marL="0">
              <a:buNone/>
            </a:pPr>
            <a:r>
              <a:rPr lang="en-US" sz="1300" i="1" dirty="0">
                <a:solidFill>
                  <a:srgbClr val="6B6A86"/>
                </a:solidFill>
                <a:latin typeface="Calibri" pitchFamily="34" charset="0"/>
                <a:ea typeface="Calibri" pitchFamily="34" charset="-122"/>
                <a:cs typeface="Calibri" pitchFamily="34" charset="-120"/>
              </a:rPr>
              <a:t>judge by RESEMBLANCE
</a:t>
            </a:r>
            <a:endParaRPr lang="en-US" sz="1700" dirty="0"/>
          </a:p>
          <a:p>
            <a:pPr indent="0" marL="0">
              <a:buNone/>
            </a:pPr>
            <a:r>
              <a:rPr lang="en-US" sz="1500" dirty="0">
                <a:solidFill>
                  <a:srgbClr val="33324A"/>
                </a:solidFill>
                <a:latin typeface="Calibri" pitchFamily="34" charset="0"/>
                <a:ea typeface="Calibri" pitchFamily="34" charset="-122"/>
                <a:cs typeface="Calibri" pitchFamily="34" charset="-120"/>
              </a:rPr>
              <a:t>"She fits my picture of the type, so she must be one."</a:t>
            </a:r>
            <a:endParaRPr lang="en-US" sz="1700" dirty="0"/>
          </a:p>
        </p:txBody>
      </p:sp>
      <p:sp>
        <p:nvSpPr>
          <p:cNvPr id="8" name="Text 6"/>
          <p:cNvSpPr/>
          <p:nvPr/>
        </p:nvSpPr>
        <p:spPr>
          <a:xfrm>
            <a:off x="502920" y="4434840"/>
            <a:ext cx="8138160" cy="36576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Easy to recall  vs  looks like the type. Keep these two straight all week.</a:t>
            </a:r>
            <a:endParaRPr lang="en-US" sz="140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9</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Psychology - Week 9</dc:title>
  <dc:subject>PptxGenJS Presentation</dc:subject>
  <dc:creator>Prof. Bennett</dc:creator>
  <cp:lastModifiedBy>Prof. Bennett</cp:lastModifiedBy>
  <cp:revision>1</cp:revision>
  <dcterms:created xsi:type="dcterms:W3CDTF">2026-06-27T02:10:35Z</dcterms:created>
  <dcterms:modified xsi:type="dcterms:W3CDTF">2026-06-27T02:10:35Z</dcterms:modified>
</cp:coreProperties>
</file>