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10 of Introduction to Psychology - Motivation and Emotion. This is the second half of our cognition objective: last week was how we think; this week is what gets us moving and how it feels. By Friday you'll be able to do two things. First, explain what drives any behavior - from grabbing a snack to chasing a dream - using four theories of motivation and Maslow's famous pyramid. Second, take one pounding heart and run it through the three great theories of emotion: James-Lange, Cannon-Bard, and Schachter-Singer. A reminder on how the course runs: no required textbook, readings come as links, and for your weekly tutorial, discussion, and assignment you'll use one approved chatbot - Gemini, Claude, or ChatGPT - and submit the share link. Let's start with a bear on a trail.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one brain structure owns emotion this week, it's the AMYGDALA - a small, almond-shaped structure deep in the brain that acts as a rapid threat detector. The headline fact: the amygdala can trigger a fear response FASTER than conscious thought. That's why you can jump back from a snake that turns out to be a stick before you've consciously decided anything is wrong - your fast fear circuit fired first, and your slower, thinking brain caught up a moment later. Fear is the cleanest example of biology and emotion working at speed. DO: connect this back to Week 3's brain tour if students took it - the amygdala sits in the limbic system, and here we're seeing it do one specific, vivid job. Note for honesty: the amygdala isn't ONLY about fear, but fear is its signature role and the one to remember for this course.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signature move of the week. One event - you round a trail bend and see a bear - run through the three great theories of emotion, and watch them disagree about the ORDER of body, mind, and feeling. JAMES-LANGE, body first: the stimulus triggers a bodily reaction first - heart pounds, hands shake - and you infer the emotion FROM the body: 'my heart is racing and I'm trembling, so I must be afraid.' Body, then feeling. CANNON-BARD, simultaneous: the bodily arousal and the felt emotion happen at the same time, independently - the pounding heart and the conscious fear arrive together, neither causing the other. SCHACHTER-SINGER two-factor: you feel general arousal AND you make a quick cognitive appraisal - 'that's a bear, this is dangerous' - and arousal plus label equals the specific emotion of fear. Land it: same bear, same pounding heart, three different stories about how fear gets built. James-Lange puts the body first; Cannon-Bard runs body and feeling in parallel; two-factor says arousal is the raw material and the label is what makes it a particular emotion.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three theories side by side so the contrast is unmistakable - because this is exactly what students and chatbots blur. JAMES-LANGE: body first, then you read the emotion off the body. CANNON-BARD: body and emotion at the same time, in parallel. SCHACHTER-SINGER two-factor: arousal plus a cognitive label. The single most useful tell for telling Cannon-Bard and two-factor apart: Cannon-Bard has NO labeling step - the body and the emotion simply co-occur. Two-factor REQUIRES a cognitive label to turn raw arousal into a specific emotion. And the misconception to cure: students will ask which one is 'right.' Like the six perspectives back in Week 1, they capture different pieces of a fast, layered process - modern views borrow from all three. The point isn't which is correct; it's what each one gets right. DO: have students slogan each one - 'I'm shaking, therefore I'm scared' for James-Lange; 'pounding heart AND fear, at once' for Cannon-Bard; 'arousal needs a label' for two-factor.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two-factor insight is the most useful thing to carry out of this week, because it explains a genuinely weird fact: the same physical arousal can become very different emotions depending on how you read it. The classic study - Schachter and Singer, 1962 - gave people an arousing adrenaline injection; those placed with a happy person felt euphoric, those placed with an irritated person felt angry. Same arousal, different label, different emotion. When people could explain their arousal as 'just the shot,' the room's mood barely moved them. Everyday version, on the slide: two students, the same pounding heart before the same exam. Student A thinks 'I'm going to bomb this' and labels the arousal anxiety, which spirals. Student B thinks 'I'm fired up, let's go' and labels the SAME arousal determination. The bodies match; the labels diverge; the emotions diverge. The hook: your body provides the volume, your mind picks the song. It's exactly why athletes and performers are coached to relabel pre-game jitters as excitement.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you'll use AI in this course: you verify, you don't consume. DO: have students paste this to an approved chatbot - Gemini, Claude, or ChatGPT: 'Explain the difference between the James-Lange, Cannon-Bard, and Schachter-Singer theories of emotion.' Then check its answer against today's bear example. The exact thing to audit is the ORDER: does it keep James-Lange as body first, then emotion; Cannon-Bard as body and emotion at the same time; and Schachter-Singer as arousal plus a cognitive label? Chatbots very often blur Cannon-Bard and two-factor - both involve arousal - or flip James-Lange's 'body first' into 'feeling first.' The point isn't to dunk on the model; it's the working relationship: the tool drafts, you judge. That's exactly how the weekly Lecture Tutorial works - you'll catch the model, not trust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It reduces to a few moves you can now make with any behavior. First, name what DRIVES it - instinct, drive-reduction (a need pushing toward balance), arousal (the Yerkes-Dodson sweet spot, with harder tasks needing lower arousal), or incentive (an external pull) - and place a need on Maslow's flexible hierarchy. Second, remember hunger's biology: ghrelin says go, leptin says leave it, the hypothalamus runs the control room. Third, treat an emotion as body plus behavior plus interpretation, with the amygdala as the fast fear detector. And fourth, run one pounding heart through the three theories: James-Lange body-first, Cannon-Bard simultaneous, Schachter-Singer arousal-plus-label. Here's the graded work: Lecture Tutorial 10 with an approved chatbot, submit the share link, about 30 to 45 minutes. Quiz 10. Discussion 10, 'What Really Drives You?' - apply a motivation theory to your own goal or debate whether emotions are universal. And Assignment 10, 'Drives, Needs and Feelings,' AI-coached and self-scored. Tease next week: we've watched a single mind drive and feel - next week we widen to a whole lifespan, from infancy to old age, with Piaget, attachment, and Erikson.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cold with the scene. You're hiking, you round a bend, and a bear is standing in the trail. Your heart slams, your hands go cold, your legs want to run. Now the real question - put it to the room and let them disagree: which came FIRST, the pounding heart or the feeling of fear? And how does your brain decide to call that pounding fear and not excitement? Students will split, and that split is exactly the week. Write the promise on the board: by Friday you'll explain what drives any behavior, from grabbing a snack to chasing a dream, using four theories of motivation and Maslow's pyramid - and you'll take one racing heart and run it through the three great theories of emotion. The memory hook for the whole week: motivation is the engine that starts behavior; emotion is the dashboard that tells us how the drive is going.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Motivation is the set of forces that energize and direct behavior - what gets us moving and points us somewhere. Psychologists built four big answers to 'why do we act?' INSTINCT or EVOLUTIONARY: some behaviors are inborn, unlearned patterns that helped ancestors survive and reproduce - a baby's rooting reflex, the pull to bond or avoid threats; the modern version asks what survival advantage a behavior gave us. DRIVE-REDUCTION: a biological need - food, water, warmth - creates an uncomfortable drive, a state of tension, and we act to reduce it and return to homeostasis, the body's balanced set point. Need, drive, action, balance. AROUSAL theory: we're not always reducing tension; sometimes we seek it, acting to keep arousal at an optimal level. INCENTIVE: behavior is pulled by external rewards - money, grades, praise. The one-line memory hook to land here: drives PUSH from inside; incentives PULL from outside.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cleanest way to keep the motivation theories apart: push versus pull. DRIVES push from inside. An internal need - hunger, thirst, warmth - creates tension, and you move to relieve it and get back to balance. INCENTIVES pull from in front. An external reward - money, a grade, a trophy, praise - draws the behavior forward. Work the worked example out loud: why does a student study? Drive-reduction can't really explain it - studying isn't reducing hunger or thirst. Incentive fits better: the grade, the degree, the job pull the behavior forward. And arousal explains the AMOUNT: a little pressure sharpens focus, but pure panic the night before tanks performance. DO: ask the class to name one of their own behaviors and decide - is this a push or a pull? Many real behaviors are a blend, and noticing the blend is the skill.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Arousal theory says we aim for a sweet spot, and the Yerkes-Dodson law makes that precise. Performance follows an inverted-U: with too little arousal we're bored and unfocused, with too much we choke, and at a MODERATE level performance peaks. Then the crucial twist students miss: the best level depends on task difficulty. HARDER or unfamiliar tasks call for LOWER arousal, while simple, well-practiced tasks can tolerate higher arousal. The everyday example: a little tension before an exam can sharpen your focus, but overwhelming panic makes you blank on things you actually know. DO: correct the common misconception right here - more arousal is NOT always better. Ask the class for the arousal level they'd want for a max-effort sprint versus a delicate, high-stakes task like threading a needle or a championship golf putt. Simple and explosive likes high arousal; complex and precise likes low.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Abraham Maslow proposed that human needs stack into levels, and we tend to attend to the lower, more basic needs before the higher ones become pressing. From the bottom up: PHYSIOLOGICAL - food, water, sleep, air, the things that keep the body alive. SAFETY - security, stability, shelter, protection from harm. LOVE and BELONGING - friendship, intimacy, being part of a group. ESTEEM - respect, recognition, a sense of accomplishment. And at the top, SELF-ACTUALIZATION - becoming your fullest, most authentic self, realizing your potential. The memory hook: you can't worry about self-esteem when you can't breathe. But - and this is the part to flag now and cure next - the pyramid is a rough priority map, NOT a strict staircase. Lower needs usually shout louder, but people pursue belonging and esteem and even self-actualization while their lower needs are only partly met. We'll hammer that flexibility on the misconceptions slide.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Hunger is drive-reduction you can feel in your body. The control center is the HYPOTHALAMUS, a brain region that monitors the body's energy state and helps switch eating on and off. Two hormones do a lot of the signaling. GHRELIN is the GO hormone - it rises when the stomach is empty and tells the brain to eat. LEPTIN is the LEAVE-IT hormone - it's released by fat cells and signals that the body has enough energy, so you can stop. Clean mnemonic, say it twice: Ghrelin equals Go - you're hungry; Leptin equals Leave it - you're full. But hunger is never only biology. Psychological and cultural pulls matter just as much - the smell of food, the clock saying lunchtime, portion sizes, comfort eating, and what your culture treats as a meal. Biology sets the baseline; learning and culture shape the rest. Ghrelin says go, leptin says leave it, and culture sets the table.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misconception almost everyone brings to Maslow: that it's a rigid staircase - that you must completely satisfy one level before any need on the next level can matter at all. That's not how Maslow's hierarchy actually works. The fix: the levels are FLEXIBLE and they OVERLAP. People pursue belonging and esteem while their lower needs are only partly met. A struggling artist may chase self-actualization through genuine hardship, hungry and insecure and still driven to create. Treat the pyramid as a rough priority map, not a locked ladder. The honest one-liner: lower needs usually shout louder, but the higher ones don't wait in line for perfection. DO: ask the class for a real example of someone pursuing a higher need while a lower one is unmet - they'll think of students, parents, athletes, immigrants - and the rigid-staircase idea falls apart on its 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Cure the biggest emotion misconception up front: emotions are NOT just feelings. An emotion is a full-body response with three components that fire together. PHYSIOLOGICAL arousal - what your body does: heart rate, breathing, sweating, adrenaline, run by the autonomic nervous system. EXPRESSIVE behavior - what's visible to others: facial expression, posture, tone of voice, a clenched fist or a smile. And the COGNITIVE experience, or appraisal - what your mind does: noticing the arousal, sizing up the situation, and labeling it 'this is fear,' 'this is joy.' The memory hook: an emotion is body plus behavior plus interpretation - arousal you can feel, expression others can see, and a label your mind supplies. 'Just a feeling' describes one corner of a three-part response. Keep these three in view, because the three theories of emotion are really an argument about the ORDER these pieces come in.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10</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Motivation &amp; Emotion</a:t>
            </a:r>
            <a:endParaRPr lang="en-US" sz="4600" dirty="0"/>
          </a:p>
        </p:txBody>
      </p:sp>
      <p:sp>
        <p:nvSpPr>
          <p:cNvPr id="4" name="Text 2"/>
          <p:cNvSpPr/>
          <p:nvPr/>
        </p:nvSpPr>
        <p:spPr>
          <a:xfrm>
            <a:off x="548640" y="2697480"/>
            <a:ext cx="786384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What actually drives us to act — and when your heart is pounding, how does your brain decide it's fear, excitement, or love?</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BRAIN'S FAST FEAR DETECTOR</a:t>
            </a:r>
            <a:endParaRPr lang="en-US" sz="1400" dirty="0"/>
          </a:p>
        </p:txBody>
      </p:sp>
      <p:sp>
        <p:nvSpPr>
          <p:cNvPr id="3" name="Text 1"/>
          <p:cNvSpPr/>
          <p:nvPr/>
        </p:nvSpPr>
        <p:spPr>
          <a:xfrm>
            <a:off x="548640" y="1325880"/>
            <a:ext cx="8046720" cy="914400"/>
          </a:xfrm>
          <a:prstGeom prst="rect">
            <a:avLst/>
          </a:prstGeom>
          <a:noFill/>
          <a:ln/>
        </p:spPr>
        <p:txBody>
          <a:bodyPr wrap="square" rtlCol="0" anchor="ctr"/>
          <a:lstStyle/>
          <a:p>
            <a:pPr algn="ctr" indent="0" marL="0">
              <a:buNone/>
            </a:pPr>
            <a:r>
              <a:rPr lang="en-US" sz="6400" b="1" dirty="0">
                <a:solidFill>
                  <a:srgbClr val="E0A33E"/>
                </a:solidFill>
                <a:latin typeface="Cambria" pitchFamily="34" charset="0"/>
                <a:ea typeface="Cambria" pitchFamily="34" charset="-122"/>
                <a:cs typeface="Cambria" pitchFamily="34" charset="-120"/>
              </a:rPr>
              <a:t>The amygdala</a:t>
            </a:r>
            <a:endParaRPr lang="en-US" sz="6400" dirty="0"/>
          </a:p>
        </p:txBody>
      </p:sp>
      <p:sp>
        <p:nvSpPr>
          <p:cNvPr id="4" name="Text 2"/>
          <p:cNvSpPr/>
          <p:nvPr/>
        </p:nvSpPr>
        <p:spPr>
          <a:xfrm>
            <a:off x="548640" y="2697480"/>
            <a:ext cx="8046720" cy="457200"/>
          </a:xfrm>
          <a:prstGeom prst="rect">
            <a:avLst/>
          </a:prstGeom>
          <a:noFill/>
          <a:ln/>
        </p:spPr>
        <p:txBody>
          <a:bodyPr wrap="square" rtlCol="0" anchor="ctr"/>
          <a:lstStyle/>
          <a:p>
            <a:pPr algn="ctr" indent="0" marL="0">
              <a:buNone/>
            </a:pPr>
            <a:r>
              <a:rPr lang="en-US" sz="1900" dirty="0">
                <a:solidFill>
                  <a:srgbClr val="FFFFFF"/>
                </a:solidFill>
                <a:latin typeface="Calibri" pitchFamily="34" charset="0"/>
                <a:ea typeface="Calibri" pitchFamily="34" charset="-122"/>
                <a:cs typeface="Calibri" pitchFamily="34" charset="-120"/>
              </a:rPr>
              <a:t>A small, almond-shaped structure deep in the brain — the threat detector.</a:t>
            </a:r>
            <a:endParaRPr lang="en-US" sz="1900" dirty="0"/>
          </a:p>
        </p:txBody>
      </p:sp>
      <p:sp>
        <p:nvSpPr>
          <p:cNvPr id="5" name="Text 3"/>
          <p:cNvSpPr/>
          <p:nvPr/>
        </p:nvSpPr>
        <p:spPr>
          <a:xfrm>
            <a:off x="548640" y="3383280"/>
            <a:ext cx="8046720" cy="640080"/>
          </a:xfrm>
          <a:prstGeom prst="rect">
            <a:avLst/>
          </a:prstGeom>
          <a:noFill/>
          <a:ln/>
        </p:spPr>
        <p:txBody>
          <a:bodyPr wrap="square" rtlCol="0" anchor="ctr"/>
          <a:lstStyle/>
          <a:p>
            <a:pPr algn="ctr" indent="0" marL="0">
              <a:buNone/>
            </a:pPr>
            <a:r>
              <a:rPr lang="en-US" sz="1400" i="1" dirty="0">
                <a:solidFill>
                  <a:srgbClr val="CFCBEC"/>
                </a:solidFill>
                <a:latin typeface="Calibri" pitchFamily="34" charset="0"/>
                <a:ea typeface="Calibri" pitchFamily="34" charset="-122"/>
                <a:cs typeface="Calibri" pitchFamily="34" charset="-120"/>
              </a:rPr>
              <a:t>It can trigger fear FASTER than conscious thought — you jump back from the 'snake' before you've decided anything.</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THE HEART OF THE WEEK</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One bear, three theories of emotion</a:t>
            </a:r>
            <a:endParaRPr lang="en-US" sz="3000" dirty="0"/>
          </a:p>
        </p:txBody>
      </p:sp>
      <p:sp>
        <p:nvSpPr>
          <p:cNvPr id="4" name="Text 2"/>
          <p:cNvSpPr/>
          <p:nvPr/>
        </p:nvSpPr>
        <p:spPr>
          <a:xfrm>
            <a:off x="640080" y="1920240"/>
            <a:ext cx="2651760" cy="457200"/>
          </a:xfrm>
          <a:prstGeom prst="rect">
            <a:avLst/>
          </a:prstGeom>
          <a:noFill/>
          <a:ln/>
        </p:spPr>
        <p:txBody>
          <a:bodyPr wrap="square" rtlCol="0" anchor="ctr"/>
          <a:lstStyle/>
          <a:p>
            <a:pPr indent="0" marL="0">
              <a:buNone/>
            </a:pPr>
            <a:r>
              <a:rPr lang="en-US" sz="1550" b="1" dirty="0">
                <a:solidFill>
                  <a:srgbClr val="E0A33E"/>
                </a:solidFill>
                <a:latin typeface="Calibri" pitchFamily="34" charset="0"/>
                <a:ea typeface="Calibri" pitchFamily="34" charset="-122"/>
                <a:cs typeface="Calibri" pitchFamily="34" charset="-120"/>
              </a:rPr>
              <a:t>James-Lange</a:t>
            </a:r>
            <a:endParaRPr lang="en-US" sz="1550" dirty="0"/>
          </a:p>
        </p:txBody>
      </p:sp>
      <p:sp>
        <p:nvSpPr>
          <p:cNvPr id="5" name="Text 3"/>
          <p:cNvSpPr/>
          <p:nvPr/>
        </p:nvSpPr>
        <p:spPr>
          <a:xfrm>
            <a:off x="3291840" y="1920240"/>
            <a:ext cx="521208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heart pounds FIRST → "I'm shaking, so I must be scared"</a:t>
            </a:r>
            <a:endParaRPr lang="en-US" sz="1400" dirty="0"/>
          </a:p>
        </p:txBody>
      </p:sp>
      <p:sp>
        <p:nvSpPr>
          <p:cNvPr id="6" name="Text 4"/>
          <p:cNvSpPr/>
          <p:nvPr/>
        </p:nvSpPr>
        <p:spPr>
          <a:xfrm>
            <a:off x="640080" y="2542032"/>
            <a:ext cx="2651760" cy="457200"/>
          </a:xfrm>
          <a:prstGeom prst="rect">
            <a:avLst/>
          </a:prstGeom>
          <a:noFill/>
          <a:ln/>
        </p:spPr>
        <p:txBody>
          <a:bodyPr wrap="square" rtlCol="0" anchor="ctr"/>
          <a:lstStyle/>
          <a:p>
            <a:pPr indent="0" marL="0">
              <a:buNone/>
            </a:pPr>
            <a:r>
              <a:rPr lang="en-US" sz="1550" b="1" dirty="0">
                <a:solidFill>
                  <a:srgbClr val="5B53A6"/>
                </a:solidFill>
                <a:latin typeface="Calibri" pitchFamily="34" charset="0"/>
                <a:ea typeface="Calibri" pitchFamily="34" charset="-122"/>
                <a:cs typeface="Calibri" pitchFamily="34" charset="-120"/>
              </a:rPr>
              <a:t>Cannon-Bard</a:t>
            </a:r>
            <a:endParaRPr lang="en-US" sz="1550" dirty="0"/>
          </a:p>
        </p:txBody>
      </p:sp>
      <p:sp>
        <p:nvSpPr>
          <p:cNvPr id="7" name="Text 5"/>
          <p:cNvSpPr/>
          <p:nvPr/>
        </p:nvSpPr>
        <p:spPr>
          <a:xfrm>
            <a:off x="3291840" y="2542032"/>
            <a:ext cx="521208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pounding heart AND fear arrive at the SAME time</a:t>
            </a:r>
            <a:endParaRPr lang="en-US" sz="1400" dirty="0"/>
          </a:p>
        </p:txBody>
      </p:sp>
      <p:sp>
        <p:nvSpPr>
          <p:cNvPr id="8" name="Text 6"/>
          <p:cNvSpPr/>
          <p:nvPr/>
        </p:nvSpPr>
        <p:spPr>
          <a:xfrm>
            <a:off x="640080" y="3163824"/>
            <a:ext cx="2651760" cy="457200"/>
          </a:xfrm>
          <a:prstGeom prst="rect">
            <a:avLst/>
          </a:prstGeom>
          <a:noFill/>
          <a:ln/>
        </p:spPr>
        <p:txBody>
          <a:bodyPr wrap="square" rtlCol="0" anchor="ctr"/>
          <a:lstStyle/>
          <a:p>
            <a:pPr indent="0" marL="0">
              <a:buNone/>
            </a:pPr>
            <a:r>
              <a:rPr lang="en-US" sz="1550" b="1" dirty="0">
                <a:solidFill>
                  <a:srgbClr val="2F8F86"/>
                </a:solidFill>
                <a:latin typeface="Calibri" pitchFamily="34" charset="0"/>
                <a:ea typeface="Calibri" pitchFamily="34" charset="-122"/>
                <a:cs typeface="Calibri" pitchFamily="34" charset="-120"/>
              </a:rPr>
              <a:t>Schachter-Singer</a:t>
            </a:r>
            <a:endParaRPr lang="en-US" sz="1550" dirty="0"/>
          </a:p>
        </p:txBody>
      </p:sp>
      <p:sp>
        <p:nvSpPr>
          <p:cNvPr id="9" name="Text 7"/>
          <p:cNvSpPr/>
          <p:nvPr/>
        </p:nvSpPr>
        <p:spPr>
          <a:xfrm>
            <a:off x="3291840" y="3163824"/>
            <a:ext cx="521208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arousal + the label "that's a bear, danger" = fear</a:t>
            </a:r>
            <a:endParaRPr lang="en-US" sz="1400" dirty="0"/>
          </a:p>
        </p:txBody>
      </p:sp>
      <p:sp>
        <p:nvSpPr>
          <p:cNvPr id="10" name="Text 8"/>
          <p:cNvSpPr/>
          <p:nvPr/>
        </p:nvSpPr>
        <p:spPr>
          <a:xfrm>
            <a:off x="502920" y="406908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Same bear, same pounding heart — three different stories about how 'fear' gets built.</a:t>
            </a:r>
            <a:endParaRPr lang="en-US" sz="140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KEEP THE ORDER STRAIGHT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James-Lange · Cannon-Bard · Two-Factor</a:t>
            </a:r>
            <a:endParaRPr lang="en-US" sz="3000" dirty="0"/>
          </a:p>
        </p:txBody>
      </p:sp>
      <p:sp>
        <p:nvSpPr>
          <p:cNvPr id="4" name="Shape 2"/>
          <p:cNvSpPr/>
          <p:nvPr/>
        </p:nvSpPr>
        <p:spPr>
          <a:xfrm>
            <a:off x="5029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94360" y="2148840"/>
            <a:ext cx="2496312" cy="640080"/>
          </a:xfrm>
          <a:prstGeom prst="rect">
            <a:avLst/>
          </a:prstGeom>
          <a:noFill/>
          <a:ln/>
        </p:spPr>
        <p:txBody>
          <a:bodyPr wrap="square" rtlCol="0" anchor="t"/>
          <a:lstStyle/>
          <a:p>
            <a:pPr algn="ctr" indent="0" marL="0">
              <a:buNone/>
            </a:pPr>
            <a:r>
              <a:rPr lang="en-US" sz="1500" b="1" dirty="0">
                <a:solidFill>
                  <a:srgbClr val="E0A33E"/>
                </a:solidFill>
                <a:latin typeface="Calibri" pitchFamily="34" charset="0"/>
                <a:ea typeface="Calibri" pitchFamily="34" charset="-122"/>
                <a:cs typeface="Calibri" pitchFamily="34" charset="-120"/>
              </a:rPr>
              <a:t>JAMES-LANGE</a:t>
            </a:r>
            <a:endParaRPr lang="en-US" sz="1500" dirty="0"/>
          </a:p>
        </p:txBody>
      </p:sp>
      <p:sp>
        <p:nvSpPr>
          <p:cNvPr id="6" name="Text 4"/>
          <p:cNvSpPr/>
          <p:nvPr/>
        </p:nvSpPr>
        <p:spPr>
          <a:xfrm>
            <a:off x="6858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body FIRST,</a:t>
            </a:r>
            <a:endParaRPr lang="en-US" sz="1400" dirty="0"/>
          </a:p>
          <a:p>
            <a:pPr algn="ctr" indent="0" marL="0">
              <a:buNone/>
            </a:pPr>
            <a:r>
              <a:rPr lang="en-US" sz="1400" dirty="0">
                <a:solidFill>
                  <a:srgbClr val="33324A"/>
                </a:solidFill>
                <a:latin typeface="Calibri" pitchFamily="34" charset="0"/>
                <a:ea typeface="Calibri" pitchFamily="34" charset="-122"/>
                <a:cs typeface="Calibri" pitchFamily="34" charset="-120"/>
              </a:rPr>
              <a:t>then read the emotion off the body</a:t>
            </a:r>
            <a:endParaRPr lang="en-US" sz="1400" dirty="0"/>
          </a:p>
        </p:txBody>
      </p:sp>
      <p:sp>
        <p:nvSpPr>
          <p:cNvPr id="7" name="Shape 5"/>
          <p:cNvSpPr/>
          <p:nvPr/>
        </p:nvSpPr>
        <p:spPr>
          <a:xfrm>
            <a:off x="32461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337560" y="2148840"/>
            <a:ext cx="2496312" cy="640080"/>
          </a:xfrm>
          <a:prstGeom prst="rect">
            <a:avLst/>
          </a:prstGeom>
          <a:noFill/>
          <a:ln/>
        </p:spPr>
        <p:txBody>
          <a:bodyPr wrap="square" rtlCol="0" anchor="t"/>
          <a:lstStyle/>
          <a:p>
            <a:pPr algn="ctr" indent="0" marL="0">
              <a:buNone/>
            </a:pPr>
            <a:r>
              <a:rPr lang="en-US" sz="1500" b="1" dirty="0">
                <a:solidFill>
                  <a:srgbClr val="5B53A6"/>
                </a:solidFill>
                <a:latin typeface="Calibri" pitchFamily="34" charset="0"/>
                <a:ea typeface="Calibri" pitchFamily="34" charset="-122"/>
                <a:cs typeface="Calibri" pitchFamily="34" charset="-120"/>
              </a:rPr>
              <a:t>CANNON-BARD</a:t>
            </a:r>
            <a:endParaRPr lang="en-US" sz="1500" dirty="0"/>
          </a:p>
        </p:txBody>
      </p:sp>
      <p:sp>
        <p:nvSpPr>
          <p:cNvPr id="9" name="Text 7"/>
          <p:cNvSpPr/>
          <p:nvPr/>
        </p:nvSpPr>
        <p:spPr>
          <a:xfrm>
            <a:off x="34290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body AND emotion</a:t>
            </a:r>
            <a:endParaRPr lang="en-US" sz="1400" dirty="0"/>
          </a:p>
          <a:p>
            <a:pPr algn="ctr" indent="0" marL="0">
              <a:buNone/>
            </a:pPr>
            <a:r>
              <a:rPr lang="en-US" sz="1400" dirty="0">
                <a:solidFill>
                  <a:srgbClr val="33324A"/>
                </a:solidFill>
                <a:latin typeface="Calibri" pitchFamily="34" charset="0"/>
                <a:ea typeface="Calibri" pitchFamily="34" charset="-122"/>
                <a:cs typeface="Calibri" pitchFamily="34" charset="-120"/>
              </a:rPr>
              <a:t>at the SAME time</a:t>
            </a:r>
            <a:endParaRPr lang="en-US" sz="1400" dirty="0"/>
          </a:p>
        </p:txBody>
      </p:sp>
      <p:sp>
        <p:nvSpPr>
          <p:cNvPr id="10" name="Shape 8"/>
          <p:cNvSpPr/>
          <p:nvPr/>
        </p:nvSpPr>
        <p:spPr>
          <a:xfrm>
            <a:off x="59893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6080760" y="2148840"/>
            <a:ext cx="2496312" cy="640080"/>
          </a:xfrm>
          <a:prstGeom prst="rect">
            <a:avLst/>
          </a:prstGeom>
          <a:noFill/>
          <a:ln/>
        </p:spPr>
        <p:txBody>
          <a:bodyPr wrap="square" rtlCol="0" anchor="t"/>
          <a:lstStyle/>
          <a:p>
            <a:pPr algn="ctr" indent="0" marL="0">
              <a:buNone/>
            </a:pPr>
            <a:r>
              <a:rPr lang="en-US" sz="1500" b="1" dirty="0">
                <a:solidFill>
                  <a:srgbClr val="2F8F86"/>
                </a:solidFill>
                <a:latin typeface="Calibri" pitchFamily="34" charset="0"/>
                <a:ea typeface="Calibri" pitchFamily="34" charset="-122"/>
                <a:cs typeface="Calibri" pitchFamily="34" charset="-120"/>
              </a:rPr>
              <a:t>SCHACHTER-SINGER</a:t>
            </a:r>
            <a:endParaRPr lang="en-US" sz="1500" dirty="0"/>
          </a:p>
        </p:txBody>
      </p:sp>
      <p:sp>
        <p:nvSpPr>
          <p:cNvPr id="12" name="Text 10"/>
          <p:cNvSpPr/>
          <p:nvPr/>
        </p:nvSpPr>
        <p:spPr>
          <a:xfrm>
            <a:off x="6172200" y="2880360"/>
            <a:ext cx="2313432" cy="1005840"/>
          </a:xfrm>
          <a:prstGeom prst="rect">
            <a:avLst/>
          </a:prstGeom>
          <a:noFill/>
          <a:ln/>
        </p:spPr>
        <p:txBody>
          <a:bodyPr wrap="square" rtlCol="0" anchor="t"/>
          <a:lstStyle/>
          <a:p>
            <a:pPr algn="ctr" indent="0" marL="0">
              <a:buNone/>
            </a:pPr>
            <a:r>
              <a:rPr lang="en-US" sz="1400" dirty="0">
                <a:solidFill>
                  <a:srgbClr val="33324A"/>
                </a:solidFill>
                <a:latin typeface="Calibri" pitchFamily="34" charset="0"/>
                <a:ea typeface="Calibri" pitchFamily="34" charset="-122"/>
                <a:cs typeface="Calibri" pitchFamily="34" charset="-120"/>
              </a:rPr>
              <a:t>arousal + a</a:t>
            </a:r>
            <a:endParaRPr lang="en-US" sz="1400" dirty="0"/>
          </a:p>
          <a:p>
            <a:pPr algn="ctr" indent="0" marL="0">
              <a:buNone/>
            </a:pPr>
            <a:r>
              <a:rPr lang="en-US" sz="1400" dirty="0">
                <a:solidFill>
                  <a:srgbClr val="33324A"/>
                </a:solidFill>
                <a:latin typeface="Calibri" pitchFamily="34" charset="0"/>
                <a:ea typeface="Calibri" pitchFamily="34" charset="-122"/>
                <a:cs typeface="Calibri" pitchFamily="34" charset="-120"/>
              </a:rPr>
              <a:t>COGNITIVE LABEL</a:t>
            </a:r>
            <a:endParaRPr lang="en-US" sz="1400" dirty="0"/>
          </a:p>
        </p:txBody>
      </p:sp>
      <p:sp>
        <p:nvSpPr>
          <p:cNvPr id="13" name="Text 11"/>
          <p:cNvSpPr/>
          <p:nvPr/>
        </p:nvSpPr>
        <p:spPr>
          <a:xfrm>
            <a:off x="502920" y="4297680"/>
            <a:ext cx="8138160" cy="365760"/>
          </a:xfrm>
          <a:prstGeom prst="rect">
            <a:avLst/>
          </a:prstGeom>
          <a:noFill/>
          <a:ln/>
        </p:spPr>
        <p:txBody>
          <a:bodyPr wrap="square" rtlCol="0" anchor="ctr"/>
          <a:lstStyle/>
          <a:p>
            <a:pPr algn="ctr" indent="0" marL="0">
              <a:buNone/>
            </a:pPr>
            <a:r>
              <a:rPr lang="en-US" sz="1400" i="1" dirty="0">
                <a:solidFill>
                  <a:srgbClr val="6B6A86"/>
                </a:solidFill>
                <a:latin typeface="Calibri" pitchFamily="34" charset="0"/>
                <a:ea typeface="Calibri" pitchFamily="34" charset="-122"/>
                <a:cs typeface="Calibri" pitchFamily="34" charset="-120"/>
              </a:rPr>
              <a:t>The tell:  Cannon-Bard has NO label step;  two-factor REQUIRES a label.</a:t>
            </a:r>
            <a:endParaRPr lang="en-US" sz="14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WHY THE LABEL MATTERS  ·  TWO-FACTOR IN REAL LIFE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Same heart, different feeling</a:t>
            </a:r>
            <a:endParaRPr lang="en-US" sz="3000" dirty="0"/>
          </a:p>
        </p:txBody>
      </p:sp>
      <p:sp>
        <p:nvSpPr>
          <p:cNvPr id="4" name="Shape 2"/>
          <p:cNvSpPr/>
          <p:nvPr/>
        </p:nvSpPr>
        <p:spPr>
          <a:xfrm>
            <a:off x="502920" y="1783080"/>
            <a:ext cx="3931920" cy="2286000"/>
          </a:xfrm>
          <a:prstGeom prst="roundRect">
            <a:avLst>
              <a:gd name="adj" fmla="val 3600"/>
            </a:avLst>
          </a:prstGeom>
          <a:solidFill>
            <a:srgbClr val="FBF3E3"/>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86000"/>
          </a:xfrm>
          <a:prstGeom prst="roundRect">
            <a:avLst>
              <a:gd name="adj" fmla="val 3600"/>
            </a:avLst>
          </a:prstGeom>
          <a:solidFill>
            <a:srgbClr val="EEF6F4"/>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192024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Student A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Pounding heart before the exam → labels it </a:t>
            </a:r>
            <a:pPr indent="0" marL="0">
              <a:buNone/>
            </a:pPr>
            <a:r>
              <a:rPr lang="en-US" sz="1500" i="1" dirty="0">
                <a:solidFill>
                  <a:srgbClr val="26235C"/>
                </a:solidFill>
                <a:latin typeface="Calibri" pitchFamily="34" charset="0"/>
                <a:ea typeface="Calibri" pitchFamily="34" charset="-122"/>
                <a:cs typeface="Calibri" pitchFamily="34" charset="-120"/>
              </a:rPr>
              <a:t>"I'm going to bomb"</a:t>
            </a:r>
            <a:pPr indent="0" marL="0">
              <a:buNone/>
            </a:pPr>
            <a:r>
              <a:rPr lang="en-US" sz="1500" dirty="0">
                <a:solidFill>
                  <a:srgbClr val="33324A"/>
                </a:solidFill>
                <a:latin typeface="Calibri" pitchFamily="34" charset="0"/>
                <a:ea typeface="Calibri" pitchFamily="34" charset="-122"/>
                <a:cs typeface="Calibri" pitchFamily="34" charset="-120"/>
              </a:rPr>
              <a:t> → anxiety.</a:t>
            </a:r>
            <a:endParaRPr lang="en-US" sz="1600" dirty="0"/>
          </a:p>
        </p:txBody>
      </p:sp>
      <p:sp>
        <p:nvSpPr>
          <p:cNvPr id="7" name="Text 5"/>
          <p:cNvSpPr/>
          <p:nvPr/>
        </p:nvSpPr>
        <p:spPr>
          <a:xfrm>
            <a:off x="4937760" y="2011680"/>
            <a:ext cx="3474720" cy="192024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Student B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The SAME pounding heart → labels it </a:t>
            </a:r>
            <a:pPr indent="0" marL="0">
              <a:buNone/>
            </a:pPr>
            <a:r>
              <a:rPr lang="en-US" sz="1500" i="1" dirty="0">
                <a:solidFill>
                  <a:srgbClr val="26235C"/>
                </a:solidFill>
                <a:latin typeface="Calibri" pitchFamily="34" charset="0"/>
                <a:ea typeface="Calibri" pitchFamily="34" charset="-122"/>
                <a:cs typeface="Calibri" pitchFamily="34" charset="-120"/>
              </a:rPr>
              <a:t>"I'm fired up"</a:t>
            </a:r>
            <a:pPr indent="0" marL="0">
              <a:buNone/>
            </a:pPr>
            <a:r>
              <a:rPr lang="en-US" sz="1500" dirty="0">
                <a:solidFill>
                  <a:srgbClr val="33324A"/>
                </a:solidFill>
                <a:latin typeface="Calibri" pitchFamily="34" charset="0"/>
                <a:ea typeface="Calibri" pitchFamily="34" charset="-122"/>
                <a:cs typeface="Calibri" pitchFamily="34" charset="-120"/>
              </a:rPr>
              <a:t> → determination.</a:t>
            </a:r>
            <a:endParaRPr lang="en-US" sz="1600" dirty="0"/>
          </a:p>
        </p:txBody>
      </p:sp>
      <p:sp>
        <p:nvSpPr>
          <p:cNvPr id="8" name="Text 6"/>
          <p:cNvSpPr/>
          <p:nvPr/>
        </p:nvSpPr>
        <p:spPr>
          <a:xfrm>
            <a:off x="502920" y="42062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Your body provides the volume; your mind picks the song.  (It's why athletes relabel nerves as excitement.)</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"Explain the difference between the James-Lange, Cannon-Bard, and Schachter-Singer theories of emotion."</a:t>
            </a:r>
            <a:endParaRPr lang="en-US" sz="1500" dirty="0"/>
          </a:p>
        </p:txBody>
      </p:sp>
      <p:sp>
        <p:nvSpPr>
          <p:cNvPr id="6" name="Text 4"/>
          <p:cNvSpPr/>
          <p:nvPr/>
        </p:nvSpPr>
        <p:spPr>
          <a:xfrm>
            <a:off x="777240" y="3200400"/>
            <a:ext cx="7680960" cy="7772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Check the ORDER it gives</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body-first (James-Lange) vs. simultaneous (Cannon-Bard) vs. arousal-plus-label (two-factor). Models often blur the last two or flip 'body first.'</a:t>
            </a:r>
            <a:endParaRPr lang="en-US" sz="150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today's bear.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10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200" b="1" dirty="0">
                <a:solidFill>
                  <a:srgbClr val="FFFFFF"/>
                </a:solidFill>
                <a:latin typeface="Cambria" pitchFamily="34" charset="0"/>
                <a:ea typeface="Cambria" pitchFamily="34" charset="-122"/>
                <a:cs typeface="Cambria" pitchFamily="34" charset="-120"/>
              </a:rPr>
              <a:t>Drives &amp; needs  ·  Three components  ·  Three theories</a:t>
            </a:r>
            <a:endParaRPr lang="en-US" sz="22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10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10   </a:t>
            </a:r>
            <a:pPr indent="0" marL="0">
              <a:buNone/>
            </a:pPr>
            <a:r>
              <a:rPr lang="en-US" sz="1350" dirty="0">
                <a:solidFill>
                  <a:srgbClr val="CFCBEC"/>
                </a:solidFill>
                <a:latin typeface="Calibri" pitchFamily="34" charset="0"/>
                <a:ea typeface="Calibri" pitchFamily="34" charset="-122"/>
                <a:cs typeface="Calibri" pitchFamily="34" charset="-120"/>
              </a:rPr>
              <a:t>motivation theories, Maslow, hunger, emotion</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10   </a:t>
            </a:r>
            <a:pPr indent="0" marL="0">
              <a:buNone/>
            </a:pPr>
            <a:r>
              <a:rPr lang="en-US" sz="1350" dirty="0">
                <a:solidFill>
                  <a:srgbClr val="CFCBEC"/>
                </a:solidFill>
                <a:latin typeface="Calibri" pitchFamily="34" charset="0"/>
                <a:ea typeface="Calibri" pitchFamily="34" charset="-122"/>
                <a:cs typeface="Calibri" pitchFamily="34" charset="-120"/>
              </a:rPr>
              <a:t>"What Really Drives You?" — your goal, or are emotions universal?</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10   </a:t>
            </a:r>
            <a:pPr indent="0" marL="0">
              <a:buNone/>
            </a:pPr>
            <a:r>
              <a:rPr lang="en-US" sz="1350" dirty="0">
                <a:solidFill>
                  <a:srgbClr val="CFCBEC"/>
                </a:solidFill>
                <a:latin typeface="Calibri" pitchFamily="34" charset="0"/>
                <a:ea typeface="Calibri" pitchFamily="34" charset="-122"/>
                <a:cs typeface="Calibri" pitchFamily="34" charset="-120"/>
              </a:rPr>
              <a:t>"Drives, Needs &amp; Feelings"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a whole lifespan — how a person grows, thinks, and bonds, from infancy to old age.</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You round a bend — and there's a bear</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Your heart slams.   ·   Your hands go cold.   ·   Your legs want to run.</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Which came first — the pounding heart, or the fear?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And how does your brain know to call it </a:t>
            </a:r>
            <a:pPr indent="0" marL="0">
              <a:buNone/>
            </a:pPr>
            <a:r>
              <a:rPr lang="en-US" sz="1500" i="1" dirty="0">
                <a:solidFill>
                  <a:srgbClr val="5B53A6"/>
                </a:solidFill>
                <a:latin typeface="Calibri" pitchFamily="34" charset="0"/>
                <a:ea typeface="Calibri" pitchFamily="34" charset="-122"/>
                <a:cs typeface="Calibri" pitchFamily="34" charset="-120"/>
              </a:rPr>
              <a:t>fear</a:t>
            </a:r>
            <a:pPr indent="0" marL="0">
              <a:buNone/>
            </a:pPr>
            <a:r>
              <a:rPr lang="en-US" sz="1500" dirty="0">
                <a:solidFill>
                  <a:srgbClr val="33324A"/>
                </a:solidFill>
                <a:latin typeface="Calibri" pitchFamily="34" charset="0"/>
                <a:ea typeface="Calibri" pitchFamily="34" charset="-122"/>
                <a:cs typeface="Calibri" pitchFamily="34" charset="-120"/>
              </a:rPr>
              <a:t> and not </a:t>
            </a:r>
            <a:pPr indent="0" marL="0">
              <a:buNone/>
            </a:pPr>
            <a:r>
              <a:rPr lang="en-US" sz="1500" i="1" dirty="0">
                <a:solidFill>
                  <a:srgbClr val="2F8F86"/>
                </a:solidFill>
                <a:latin typeface="Calibri" pitchFamily="34" charset="0"/>
                <a:ea typeface="Calibri" pitchFamily="34" charset="-122"/>
                <a:cs typeface="Calibri" pitchFamily="34" charset="-120"/>
              </a:rPr>
              <a:t>excitement</a:t>
            </a:r>
            <a:pPr indent="0" marL="0">
              <a:buNone/>
            </a:pPr>
            <a:r>
              <a:rPr lang="en-US" sz="1500" dirty="0">
                <a:solidFill>
                  <a:srgbClr val="33324A"/>
                </a:solidFill>
                <a:latin typeface="Calibri" pitchFamily="34" charset="0"/>
                <a:ea typeface="Calibri" pitchFamily="34" charset="-122"/>
                <a:cs typeface="Calibri" pitchFamily="34" charset="-120"/>
              </a:rPr>
              <a:t>? Three theories give three different answers — that's the week.</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DRIVES US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Four theories of motivation</a:t>
            </a:r>
            <a:endParaRPr lang="en-US" sz="3000" dirty="0"/>
          </a:p>
        </p:txBody>
      </p:sp>
      <p:sp>
        <p:nvSpPr>
          <p:cNvPr id="4" name="Text 2"/>
          <p:cNvSpPr/>
          <p:nvPr/>
        </p:nvSpPr>
        <p:spPr>
          <a:xfrm>
            <a:off x="640080" y="1783080"/>
            <a:ext cx="3108960" cy="548640"/>
          </a:xfrm>
          <a:prstGeom prst="rect">
            <a:avLst/>
          </a:prstGeom>
          <a:noFill/>
          <a:ln/>
        </p:spPr>
        <p:txBody>
          <a:bodyPr wrap="square" rtlCol="0" anchor="t"/>
          <a:lstStyle/>
          <a:p>
            <a:pPr indent="0" marL="0">
              <a:buNone/>
            </a:pPr>
            <a:r>
              <a:rPr lang="en-US" sz="1400" b="1" dirty="0">
                <a:solidFill>
                  <a:srgbClr val="E0A33E"/>
                </a:solidFill>
                <a:latin typeface="Calibri" pitchFamily="34" charset="0"/>
                <a:ea typeface="Calibri" pitchFamily="34" charset="-122"/>
                <a:cs typeface="Calibri" pitchFamily="34" charset="-120"/>
              </a:rPr>
              <a:t>INSTINCT / EVOLUTIONARY</a:t>
            </a:r>
            <a:endParaRPr lang="en-US" sz="1400" dirty="0"/>
          </a:p>
        </p:txBody>
      </p:sp>
      <p:sp>
        <p:nvSpPr>
          <p:cNvPr id="5" name="Text 3"/>
          <p:cNvSpPr/>
          <p:nvPr/>
        </p:nvSpPr>
        <p:spPr>
          <a:xfrm>
            <a:off x="3840480" y="1783080"/>
            <a:ext cx="4663440" cy="54864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inborn, unlearned patterns that aided survival</a:t>
            </a:r>
            <a:endParaRPr lang="en-US" sz="1400" dirty="0"/>
          </a:p>
        </p:txBody>
      </p:sp>
      <p:sp>
        <p:nvSpPr>
          <p:cNvPr id="6" name="Text 4"/>
          <p:cNvSpPr/>
          <p:nvPr/>
        </p:nvSpPr>
        <p:spPr>
          <a:xfrm>
            <a:off x="640080" y="2441448"/>
            <a:ext cx="3108960" cy="548640"/>
          </a:xfrm>
          <a:prstGeom prst="rect">
            <a:avLst/>
          </a:prstGeom>
          <a:noFill/>
          <a:ln/>
        </p:spPr>
        <p:txBody>
          <a:bodyPr wrap="square" rtlCol="0" anchor="t"/>
          <a:lstStyle/>
          <a:p>
            <a:pPr indent="0" marL="0">
              <a:buNone/>
            </a:pPr>
            <a:r>
              <a:rPr lang="en-US" sz="1400" b="1" dirty="0">
                <a:solidFill>
                  <a:srgbClr val="5B53A6"/>
                </a:solidFill>
                <a:latin typeface="Calibri" pitchFamily="34" charset="0"/>
                <a:ea typeface="Calibri" pitchFamily="34" charset="-122"/>
                <a:cs typeface="Calibri" pitchFamily="34" charset="-120"/>
              </a:rPr>
              <a:t>DRIVE-REDUCTION</a:t>
            </a:r>
            <a:endParaRPr lang="en-US" sz="1400" dirty="0"/>
          </a:p>
        </p:txBody>
      </p:sp>
      <p:sp>
        <p:nvSpPr>
          <p:cNvPr id="7" name="Text 5"/>
          <p:cNvSpPr/>
          <p:nvPr/>
        </p:nvSpPr>
        <p:spPr>
          <a:xfrm>
            <a:off x="3840480" y="2441448"/>
            <a:ext cx="4663440" cy="54864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a need creates a drive; we act to restore balance (homeostasis)</a:t>
            </a:r>
            <a:endParaRPr lang="en-US" sz="1400" dirty="0"/>
          </a:p>
        </p:txBody>
      </p:sp>
      <p:sp>
        <p:nvSpPr>
          <p:cNvPr id="8" name="Text 6"/>
          <p:cNvSpPr/>
          <p:nvPr/>
        </p:nvSpPr>
        <p:spPr>
          <a:xfrm>
            <a:off x="640080" y="3099816"/>
            <a:ext cx="3108960" cy="548640"/>
          </a:xfrm>
          <a:prstGeom prst="rect">
            <a:avLst/>
          </a:prstGeom>
          <a:noFill/>
          <a:ln/>
        </p:spPr>
        <p:txBody>
          <a:bodyPr wrap="square" rtlCol="0" anchor="t"/>
          <a:lstStyle/>
          <a:p>
            <a:pPr indent="0" marL="0">
              <a:buNone/>
            </a:pPr>
            <a:r>
              <a:rPr lang="en-US" sz="1400" b="1" dirty="0">
                <a:solidFill>
                  <a:srgbClr val="2F8F86"/>
                </a:solidFill>
                <a:latin typeface="Calibri" pitchFamily="34" charset="0"/>
                <a:ea typeface="Calibri" pitchFamily="34" charset="-122"/>
                <a:cs typeface="Calibri" pitchFamily="34" charset="-120"/>
              </a:rPr>
              <a:t>AROUSAL (YERKES-DODSON)</a:t>
            </a:r>
            <a:endParaRPr lang="en-US" sz="1400" dirty="0"/>
          </a:p>
        </p:txBody>
      </p:sp>
      <p:sp>
        <p:nvSpPr>
          <p:cNvPr id="9" name="Text 7"/>
          <p:cNvSpPr/>
          <p:nvPr/>
        </p:nvSpPr>
        <p:spPr>
          <a:xfrm>
            <a:off x="3840480" y="3099816"/>
            <a:ext cx="4663440" cy="54864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we seek an optimal level of stimulation</a:t>
            </a:r>
            <a:endParaRPr lang="en-US" sz="1400" dirty="0"/>
          </a:p>
        </p:txBody>
      </p:sp>
      <p:sp>
        <p:nvSpPr>
          <p:cNvPr id="10" name="Text 8"/>
          <p:cNvSpPr/>
          <p:nvPr/>
        </p:nvSpPr>
        <p:spPr>
          <a:xfrm>
            <a:off x="640080" y="3758184"/>
            <a:ext cx="3108960" cy="548640"/>
          </a:xfrm>
          <a:prstGeom prst="rect">
            <a:avLst/>
          </a:prstGeom>
          <a:noFill/>
          <a:ln/>
        </p:spPr>
        <p:txBody>
          <a:bodyPr wrap="square" rtlCol="0" anchor="t"/>
          <a:lstStyle/>
          <a:p>
            <a:pPr indent="0" marL="0">
              <a:buNone/>
            </a:pPr>
            <a:r>
              <a:rPr lang="en-US" sz="1400" b="1" dirty="0">
                <a:solidFill>
                  <a:srgbClr val="26235C"/>
                </a:solidFill>
                <a:latin typeface="Calibri" pitchFamily="34" charset="0"/>
                <a:ea typeface="Calibri" pitchFamily="34" charset="-122"/>
                <a:cs typeface="Calibri" pitchFamily="34" charset="-120"/>
              </a:rPr>
              <a:t>INCENTIVE</a:t>
            </a:r>
            <a:endParaRPr lang="en-US" sz="1400" dirty="0"/>
          </a:p>
        </p:txBody>
      </p:sp>
      <p:sp>
        <p:nvSpPr>
          <p:cNvPr id="11" name="Text 9"/>
          <p:cNvSpPr/>
          <p:nvPr/>
        </p:nvSpPr>
        <p:spPr>
          <a:xfrm>
            <a:off x="3840480" y="3758184"/>
            <a:ext cx="4663440" cy="54864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behavior is pulled by external rewards and goals</a:t>
            </a:r>
            <a:endParaRPr lang="en-US" sz="1400" dirty="0"/>
          </a:p>
        </p:txBody>
      </p:sp>
      <p:sp>
        <p:nvSpPr>
          <p:cNvPr id="12" name="Text 10"/>
          <p:cNvSpPr/>
          <p:nvPr/>
        </p:nvSpPr>
        <p:spPr>
          <a:xfrm>
            <a:off x="502920" y="44348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Motivation = the forces that energize and direct behavior.</a:t>
            </a:r>
            <a:endParaRPr lang="en-US" sz="140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PUSH  vs  PULL</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Drives push  ·  Incentives pull</a:t>
            </a:r>
            <a:endParaRPr lang="en-US" sz="3000" dirty="0"/>
          </a:p>
        </p:txBody>
      </p:sp>
      <p:sp>
        <p:nvSpPr>
          <p:cNvPr id="4" name="Shape 2"/>
          <p:cNvSpPr/>
          <p:nvPr/>
        </p:nvSpPr>
        <p:spPr>
          <a:xfrm>
            <a:off x="50292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468880"/>
          </a:xfrm>
          <a:prstGeom prst="roundRect">
            <a:avLst>
              <a:gd name="adj" fmla="val 333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103120"/>
          </a:xfrm>
          <a:prstGeom prst="rect">
            <a:avLst/>
          </a:prstGeom>
          <a:noFill/>
          <a:ln/>
        </p:spPr>
        <p:txBody>
          <a:bodyPr wrap="square" rtlCol="0" anchor="t"/>
          <a:lstStyle/>
          <a:p>
            <a:pPr indent="0" marL="0">
              <a:buNone/>
            </a:pPr>
            <a:r>
              <a:rPr lang="en-US" sz="1500" b="1" dirty="0">
                <a:solidFill>
                  <a:srgbClr val="5B53A6"/>
                </a:solidFill>
                <a:latin typeface="Calibri" pitchFamily="34" charset="0"/>
                <a:ea typeface="Calibri" pitchFamily="34" charset="-122"/>
                <a:cs typeface="Calibri" pitchFamily="34" charset="-120"/>
              </a:rPr>
              <a:t>DRIVES  ·  push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An internal need creates tension that pushes you to act — hunger, thirst, warmth. You move to relieve it.</a:t>
            </a:r>
            <a:endParaRPr lang="en-US" sz="1500" dirty="0"/>
          </a:p>
        </p:txBody>
      </p:sp>
      <p:sp>
        <p:nvSpPr>
          <p:cNvPr id="7" name="Text 5"/>
          <p:cNvSpPr/>
          <p:nvPr/>
        </p:nvSpPr>
        <p:spPr>
          <a:xfrm>
            <a:off x="4937760" y="2011680"/>
            <a:ext cx="3474720" cy="2103120"/>
          </a:xfrm>
          <a:prstGeom prst="rect">
            <a:avLst/>
          </a:prstGeom>
          <a:noFill/>
          <a:ln/>
        </p:spPr>
        <p:txBody>
          <a:bodyPr wrap="square" rtlCol="0" anchor="t"/>
          <a:lstStyle/>
          <a:p>
            <a:pPr indent="0" marL="0">
              <a:buNone/>
            </a:pPr>
            <a:r>
              <a:rPr lang="en-US" sz="1500" b="1" dirty="0">
                <a:solidFill>
                  <a:srgbClr val="2F8F86"/>
                </a:solidFill>
                <a:latin typeface="Calibri" pitchFamily="34" charset="0"/>
                <a:ea typeface="Calibri" pitchFamily="34" charset="-122"/>
                <a:cs typeface="Calibri" pitchFamily="34" charset="-120"/>
              </a:rPr>
              <a:t>INCENTIVES  ·  pull
</a:t>
            </a:r>
            <a:endParaRPr lang="en-US" sz="1500" dirty="0"/>
          </a:p>
          <a:p>
            <a:pPr indent="0" marL="0">
              <a:buNone/>
            </a:pPr>
            <a:r>
              <a:rPr lang="en-US" sz="1500" dirty="0">
                <a:solidFill>
                  <a:srgbClr val="33324A"/>
                </a:solidFill>
                <a:latin typeface="Calibri" pitchFamily="34" charset="0"/>
                <a:ea typeface="Calibri" pitchFamily="34" charset="-122"/>
                <a:cs typeface="Calibri" pitchFamily="34" charset="-120"/>
              </a:rPr>
              <a:t>An external reward pulls you forward — money, a grade, a trophy, praise. The goal draws the behavior.</a:t>
            </a:r>
            <a:endParaRPr lang="en-US" sz="1500" dirty="0"/>
          </a:p>
        </p:txBody>
      </p:sp>
      <p:sp>
        <p:nvSpPr>
          <p:cNvPr id="8" name="Text 6"/>
          <p:cNvSpPr/>
          <p:nvPr/>
        </p:nvSpPr>
        <p:spPr>
          <a:xfrm>
            <a:off x="502920" y="44348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"Why does a student study?"  Not drive-reduction — incentive (the degree pulls) + arousal (a little pressure helps).</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AROUSAL THEORY  ·  THE SWEET SPOT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Yerkes-Dodson law</a:t>
            </a:r>
            <a:endParaRPr lang="en-US" sz="3000" dirty="0"/>
          </a:p>
        </p:txBody>
      </p:sp>
      <p:sp>
        <p:nvSpPr>
          <p:cNvPr id="4" name="Shape 2"/>
          <p:cNvSpPr/>
          <p:nvPr/>
        </p:nvSpPr>
        <p:spPr>
          <a:xfrm>
            <a:off x="502920" y="1783080"/>
            <a:ext cx="8138160" cy="1371600"/>
          </a:xfrm>
          <a:prstGeom prst="roundRect">
            <a:avLst>
              <a:gd name="adj" fmla="val 60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1005840"/>
          </a:xfrm>
          <a:prstGeom prst="rect">
            <a:avLst/>
          </a:prstGeom>
          <a:noFill/>
          <a:ln/>
        </p:spPr>
        <p:txBody>
          <a:bodyPr wrap="square" rtlCol="0" anchor="ctr"/>
          <a:lstStyle/>
          <a:p>
            <a:pPr indent="0" marL="0">
              <a:buNone/>
            </a:pPr>
            <a:r>
              <a:rPr lang="en-US" sz="1700" b="1" dirty="0">
                <a:solidFill>
                  <a:srgbClr val="2F8F86"/>
                </a:solidFill>
                <a:latin typeface="Calibri" pitchFamily="34" charset="0"/>
                <a:ea typeface="Calibri" pitchFamily="34" charset="-122"/>
                <a:cs typeface="Calibri" pitchFamily="34" charset="-120"/>
              </a:rPr>
              <a:t>Performance is best at MODERATE arousal</a:t>
            </a:r>
            <a:endParaRPr lang="en-US" sz="1700" dirty="0"/>
          </a:p>
          <a:p>
            <a:pPr indent="0" marL="0">
              <a:buNone/>
            </a:pPr>
            <a:r>
              <a:rPr lang="en-US" sz="1450" dirty="0">
                <a:solidFill>
                  <a:srgbClr val="33324A"/>
                </a:solidFill>
                <a:latin typeface="Calibri" pitchFamily="34" charset="0"/>
                <a:ea typeface="Calibri" pitchFamily="34" charset="-122"/>
                <a:cs typeface="Calibri" pitchFamily="34" charset="-120"/>
              </a:rPr>
              <a:t>Too little → bored and unfocused.   Too much → you choke.   The middle is the peak (an inverted-U).</a:t>
            </a:r>
            <a:endParaRPr lang="en-US" sz="1700" dirty="0"/>
          </a:p>
        </p:txBody>
      </p:sp>
      <p:sp>
        <p:nvSpPr>
          <p:cNvPr id="6" name="Text 4"/>
          <p:cNvSpPr/>
          <p:nvPr/>
        </p:nvSpPr>
        <p:spPr>
          <a:xfrm>
            <a:off x="640080" y="3429000"/>
            <a:ext cx="7863840" cy="548640"/>
          </a:xfrm>
          <a:prstGeom prst="rect">
            <a:avLst/>
          </a:prstGeom>
          <a:noFill/>
          <a:ln/>
        </p:spPr>
        <p:txBody>
          <a:bodyPr wrap="square" rtlCol="0" anchor="ctr"/>
          <a:lstStyle/>
          <a:p>
            <a:pPr indent="0" marL="0">
              <a:buNone/>
            </a:pPr>
            <a:r>
              <a:rPr lang="en-US" sz="1550" b="1" dirty="0">
                <a:solidFill>
                  <a:srgbClr val="E0A33E"/>
                </a:solidFill>
                <a:latin typeface="Calibri" pitchFamily="34" charset="0"/>
                <a:ea typeface="Calibri" pitchFamily="34" charset="-122"/>
                <a:cs typeface="Calibri" pitchFamily="34" charset="-120"/>
              </a:rPr>
              <a:t>The twist:  </a:t>
            </a:r>
            <a:pPr indent="0" marL="0">
              <a:buNone/>
            </a:pPr>
            <a:r>
              <a:rPr lang="en-US" sz="1500" dirty="0">
                <a:solidFill>
                  <a:srgbClr val="33324A"/>
                </a:solidFill>
                <a:latin typeface="Calibri" pitchFamily="34" charset="0"/>
                <a:ea typeface="Calibri" pitchFamily="34" charset="-122"/>
                <a:cs typeface="Calibri" pitchFamily="34" charset="-120"/>
              </a:rPr>
              <a:t>harder tasks need </a:t>
            </a:r>
            <a:pPr indent="0" marL="0">
              <a:buNone/>
            </a:pPr>
            <a:r>
              <a:rPr lang="en-US" sz="1500" b="1" i="1" dirty="0">
                <a:solidFill>
                  <a:srgbClr val="26235C"/>
                </a:solidFill>
                <a:latin typeface="Calibri" pitchFamily="34" charset="0"/>
                <a:ea typeface="Calibri" pitchFamily="34" charset="-122"/>
                <a:cs typeface="Calibri" pitchFamily="34" charset="-120"/>
              </a:rPr>
              <a:t>lower</a:t>
            </a:r>
            <a:pPr indent="0" marL="0">
              <a:buNone/>
            </a:pPr>
            <a:r>
              <a:rPr lang="en-US" sz="1500" dirty="0">
                <a:solidFill>
                  <a:srgbClr val="33324A"/>
                </a:solidFill>
                <a:latin typeface="Calibri" pitchFamily="34" charset="0"/>
                <a:ea typeface="Calibri" pitchFamily="34" charset="-122"/>
                <a:cs typeface="Calibri" pitchFamily="34" charset="-120"/>
              </a:rPr>
              <a:t> arousal; simple, well-practiced tasks tolerate more.</a:t>
            </a:r>
            <a:endParaRPr lang="en-US" sz="1550" dirty="0"/>
          </a:p>
        </p:txBody>
      </p:sp>
      <p:sp>
        <p:nvSpPr>
          <p:cNvPr id="7" name="Text 5"/>
          <p:cNvSpPr/>
          <p:nvPr/>
        </p:nvSpPr>
        <p:spPr>
          <a:xfrm>
            <a:off x="502920" y="411480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A little exam tension sharpens focus; overwhelming panic makes you forget what you know.</a:t>
            </a:r>
            <a:endParaRPr lang="en-US" sz="135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MASLOW'S HIERARCHY OF NEEDS</a:t>
            </a:r>
            <a:endParaRPr lang="en-US" sz="1400" dirty="0"/>
          </a:p>
        </p:txBody>
      </p:sp>
      <p:sp>
        <p:nvSpPr>
          <p:cNvPr id="3" name="Text 1"/>
          <p:cNvSpPr/>
          <p:nvPr/>
        </p:nvSpPr>
        <p:spPr>
          <a:xfrm>
            <a:off x="548640" y="914400"/>
            <a:ext cx="8046720" cy="45720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We tend to lower needs first — but the levels are flexible</a:t>
            </a:r>
            <a:endParaRPr lang="en-US" sz="1800" dirty="0"/>
          </a:p>
        </p:txBody>
      </p:sp>
      <p:sp>
        <p:nvSpPr>
          <p:cNvPr id="4" name="Text 2"/>
          <p:cNvSpPr/>
          <p:nvPr/>
        </p:nvSpPr>
        <p:spPr>
          <a:xfrm>
            <a:off x="731520" y="1600200"/>
            <a:ext cx="3200400" cy="384048"/>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5  SELF-ACTUALIZATION</a:t>
            </a:r>
            <a:endParaRPr lang="en-US" sz="1500" dirty="0"/>
          </a:p>
        </p:txBody>
      </p:sp>
      <p:sp>
        <p:nvSpPr>
          <p:cNvPr id="5" name="Text 3"/>
          <p:cNvSpPr/>
          <p:nvPr/>
        </p:nvSpPr>
        <p:spPr>
          <a:xfrm>
            <a:off x="4023360" y="1600200"/>
            <a:ext cx="4572000" cy="38404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becoming your fullest, most authentic self</a:t>
            </a:r>
            <a:endParaRPr lang="en-US" sz="1400" dirty="0"/>
          </a:p>
        </p:txBody>
      </p:sp>
      <p:sp>
        <p:nvSpPr>
          <p:cNvPr id="6" name="Text 4"/>
          <p:cNvSpPr/>
          <p:nvPr/>
        </p:nvSpPr>
        <p:spPr>
          <a:xfrm>
            <a:off x="731520" y="2167128"/>
            <a:ext cx="3200400" cy="384048"/>
          </a:xfrm>
          <a:prstGeom prst="rect">
            <a:avLst/>
          </a:prstGeom>
          <a:noFill/>
          <a:ln/>
        </p:spPr>
        <p:txBody>
          <a:bodyPr wrap="square" rtlCol="0" anchor="ctr"/>
          <a:lstStyle/>
          <a:p>
            <a:pPr indent="0" marL="0">
              <a:buNone/>
            </a:pPr>
            <a:r>
              <a:rPr lang="en-US" sz="1500" b="1" dirty="0">
                <a:solidFill>
                  <a:srgbClr val="CFCBEC"/>
                </a:solidFill>
                <a:latin typeface="Calibri" pitchFamily="34" charset="0"/>
                <a:ea typeface="Calibri" pitchFamily="34" charset="-122"/>
                <a:cs typeface="Calibri" pitchFamily="34" charset="-120"/>
              </a:rPr>
              <a:t>4  ESTEEM</a:t>
            </a:r>
            <a:endParaRPr lang="en-US" sz="1500" dirty="0"/>
          </a:p>
        </p:txBody>
      </p:sp>
      <p:sp>
        <p:nvSpPr>
          <p:cNvPr id="7" name="Text 5"/>
          <p:cNvSpPr/>
          <p:nvPr/>
        </p:nvSpPr>
        <p:spPr>
          <a:xfrm>
            <a:off x="4023360" y="2167128"/>
            <a:ext cx="4572000" cy="38404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respect, recognition, accomplishment</a:t>
            </a:r>
            <a:endParaRPr lang="en-US" sz="1400" dirty="0"/>
          </a:p>
        </p:txBody>
      </p:sp>
      <p:sp>
        <p:nvSpPr>
          <p:cNvPr id="8" name="Text 6"/>
          <p:cNvSpPr/>
          <p:nvPr/>
        </p:nvSpPr>
        <p:spPr>
          <a:xfrm>
            <a:off x="731520" y="2734056"/>
            <a:ext cx="3200400" cy="384048"/>
          </a:xfrm>
          <a:prstGeom prst="rect">
            <a:avLst/>
          </a:prstGeom>
          <a:noFill/>
          <a:ln/>
        </p:spPr>
        <p:txBody>
          <a:bodyPr wrap="square" rtlCol="0" anchor="ctr"/>
          <a:lstStyle/>
          <a:p>
            <a:pPr indent="0" marL="0">
              <a:buNone/>
            </a:pPr>
            <a:r>
              <a:rPr lang="en-US" sz="1500" b="1" dirty="0">
                <a:solidFill>
                  <a:srgbClr val="CFCBEC"/>
                </a:solidFill>
                <a:latin typeface="Calibri" pitchFamily="34" charset="0"/>
                <a:ea typeface="Calibri" pitchFamily="34" charset="-122"/>
                <a:cs typeface="Calibri" pitchFamily="34" charset="-120"/>
              </a:rPr>
              <a:t>3  LOVE / BELONGING</a:t>
            </a:r>
            <a:endParaRPr lang="en-US" sz="1500" dirty="0"/>
          </a:p>
        </p:txBody>
      </p:sp>
      <p:sp>
        <p:nvSpPr>
          <p:cNvPr id="9" name="Text 7"/>
          <p:cNvSpPr/>
          <p:nvPr/>
        </p:nvSpPr>
        <p:spPr>
          <a:xfrm>
            <a:off x="4023360" y="2734056"/>
            <a:ext cx="4572000" cy="38404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friendship, intimacy, being part of a group</a:t>
            </a:r>
            <a:endParaRPr lang="en-US" sz="1400" dirty="0"/>
          </a:p>
        </p:txBody>
      </p:sp>
      <p:sp>
        <p:nvSpPr>
          <p:cNvPr id="10" name="Text 8"/>
          <p:cNvSpPr/>
          <p:nvPr/>
        </p:nvSpPr>
        <p:spPr>
          <a:xfrm>
            <a:off x="731520" y="3300984"/>
            <a:ext cx="3200400" cy="384048"/>
          </a:xfrm>
          <a:prstGeom prst="rect">
            <a:avLst/>
          </a:prstGeom>
          <a:noFill/>
          <a:ln/>
        </p:spPr>
        <p:txBody>
          <a:bodyPr wrap="square" rtlCol="0" anchor="ctr"/>
          <a:lstStyle/>
          <a:p>
            <a:pPr indent="0" marL="0">
              <a:buNone/>
            </a:pPr>
            <a:r>
              <a:rPr lang="en-US" sz="1500" b="1" dirty="0">
                <a:solidFill>
                  <a:srgbClr val="CFCBEC"/>
                </a:solidFill>
                <a:latin typeface="Calibri" pitchFamily="34" charset="0"/>
                <a:ea typeface="Calibri" pitchFamily="34" charset="-122"/>
                <a:cs typeface="Calibri" pitchFamily="34" charset="-120"/>
              </a:rPr>
              <a:t>2  SAFETY</a:t>
            </a:r>
            <a:endParaRPr lang="en-US" sz="1500" dirty="0"/>
          </a:p>
        </p:txBody>
      </p:sp>
      <p:sp>
        <p:nvSpPr>
          <p:cNvPr id="11" name="Text 9"/>
          <p:cNvSpPr/>
          <p:nvPr/>
        </p:nvSpPr>
        <p:spPr>
          <a:xfrm>
            <a:off x="4023360" y="3300984"/>
            <a:ext cx="4572000" cy="38404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security, stability, shelter, protection</a:t>
            </a:r>
            <a:endParaRPr lang="en-US" sz="1400" dirty="0"/>
          </a:p>
        </p:txBody>
      </p:sp>
      <p:sp>
        <p:nvSpPr>
          <p:cNvPr id="12" name="Text 10"/>
          <p:cNvSpPr/>
          <p:nvPr/>
        </p:nvSpPr>
        <p:spPr>
          <a:xfrm>
            <a:off x="731520" y="3867912"/>
            <a:ext cx="3200400" cy="384048"/>
          </a:xfrm>
          <a:prstGeom prst="rect">
            <a:avLst/>
          </a:prstGeom>
          <a:noFill/>
          <a:ln/>
        </p:spPr>
        <p:txBody>
          <a:bodyPr wrap="square" rtlCol="0" anchor="ctr"/>
          <a:lstStyle/>
          <a:p>
            <a:pPr indent="0" marL="0">
              <a:buNone/>
            </a:pPr>
            <a:r>
              <a:rPr lang="en-US" sz="1500" b="1" dirty="0">
                <a:solidFill>
                  <a:srgbClr val="CFCBEC"/>
                </a:solidFill>
                <a:latin typeface="Calibri" pitchFamily="34" charset="0"/>
                <a:ea typeface="Calibri" pitchFamily="34" charset="-122"/>
                <a:cs typeface="Calibri" pitchFamily="34" charset="-120"/>
              </a:rPr>
              <a:t>1  PHYSIOLOGICAL</a:t>
            </a:r>
            <a:endParaRPr lang="en-US" sz="1500" dirty="0"/>
          </a:p>
        </p:txBody>
      </p:sp>
      <p:sp>
        <p:nvSpPr>
          <p:cNvPr id="13" name="Text 11"/>
          <p:cNvSpPr/>
          <p:nvPr/>
        </p:nvSpPr>
        <p:spPr>
          <a:xfrm>
            <a:off x="4023360" y="3867912"/>
            <a:ext cx="4572000" cy="384048"/>
          </a:xfrm>
          <a:prstGeom prst="rect">
            <a:avLst/>
          </a:prstGeom>
          <a:noFill/>
          <a:ln/>
        </p:spPr>
        <p:txBody>
          <a:bodyPr wrap="square" rtlCol="0" anchor="ctr"/>
          <a:lstStyle/>
          <a:p>
            <a:pPr indent="0" marL="0">
              <a:buNone/>
            </a:pPr>
            <a:r>
              <a:rPr lang="en-US" sz="1400" dirty="0">
                <a:solidFill>
                  <a:srgbClr val="FFFFFF"/>
                </a:solidFill>
                <a:latin typeface="Calibri" pitchFamily="34" charset="0"/>
                <a:ea typeface="Calibri" pitchFamily="34" charset="-122"/>
                <a:cs typeface="Calibri" pitchFamily="34" charset="-120"/>
              </a:rPr>
              <a:t>food, water, sleep, air — keep the body alive</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DRIVE-REDUCTION, MADE PHYSICAL  ·  HUNGER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Ghrelin says go, leptin says leave it</a:t>
            </a:r>
            <a:endParaRPr lang="en-US" sz="3000" dirty="0"/>
          </a:p>
        </p:txBody>
      </p:sp>
      <p:sp>
        <p:nvSpPr>
          <p:cNvPr id="4" name="Shape 2"/>
          <p:cNvSpPr/>
          <p:nvPr/>
        </p:nvSpPr>
        <p:spPr>
          <a:xfrm>
            <a:off x="502920" y="1783080"/>
            <a:ext cx="3931920" cy="2240280"/>
          </a:xfrm>
          <a:prstGeom prst="roundRect">
            <a:avLst>
              <a:gd name="adj" fmla="val 3673"/>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40280"/>
          </a:xfrm>
          <a:prstGeom prst="roundRect">
            <a:avLst>
              <a:gd name="adj" fmla="val 3673"/>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182880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GHRELIN  ·  "GO"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the hunger hormone — rises when the stomach is empty and tells the brain: eat.</a:t>
            </a:r>
            <a:endParaRPr lang="en-US" sz="1600" dirty="0"/>
          </a:p>
        </p:txBody>
      </p:sp>
      <p:sp>
        <p:nvSpPr>
          <p:cNvPr id="7" name="Text 5"/>
          <p:cNvSpPr/>
          <p:nvPr/>
        </p:nvSpPr>
        <p:spPr>
          <a:xfrm>
            <a:off x="4937760" y="2011680"/>
            <a:ext cx="3474720" cy="182880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LEPTIN  ·  "LEAVE IT"
</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the fullness hormone — released by fat cells; signals: enough energy, stop.</a:t>
            </a:r>
            <a:endParaRPr lang="en-US" sz="1600" dirty="0"/>
          </a:p>
        </p:txBody>
      </p:sp>
      <p:sp>
        <p:nvSpPr>
          <p:cNvPr id="8" name="Text 6"/>
          <p:cNvSpPr/>
          <p:nvPr/>
        </p:nvSpPr>
        <p:spPr>
          <a:xfrm>
            <a:off x="502920" y="4114800"/>
            <a:ext cx="8138160" cy="365760"/>
          </a:xfrm>
          <a:prstGeom prst="rect">
            <a:avLst/>
          </a:prstGeom>
          <a:noFill/>
          <a:ln/>
        </p:spPr>
        <p:txBody>
          <a:bodyPr wrap="square" rtlCol="0" anchor="ctr"/>
          <a:lstStyle/>
          <a:p>
            <a:pPr algn="ctr" indent="0" marL="0">
              <a:buNone/>
            </a:pPr>
            <a:r>
              <a:rPr lang="en-US" sz="1350" i="1" dirty="0">
                <a:solidFill>
                  <a:srgbClr val="26235C"/>
                </a:solidFill>
                <a:latin typeface="Calibri" pitchFamily="34" charset="0"/>
                <a:ea typeface="Calibri" pitchFamily="34" charset="-122"/>
                <a:cs typeface="Calibri" pitchFamily="34" charset="-120"/>
              </a:rPr>
              <a:t>The hypothalamus is the brain's hunger-and-fullness control center — and culture sets the table.</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TO AVOID</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"Maslow is a rigid staircase"</a:t>
            </a:r>
            <a:endParaRPr lang="en-US" sz="3000" dirty="0"/>
          </a:p>
        </p:txBody>
      </p:sp>
      <p:sp>
        <p:nvSpPr>
          <p:cNvPr id="4" name="Text 2"/>
          <p:cNvSpPr/>
          <p:nvPr/>
        </p:nvSpPr>
        <p:spPr>
          <a:xfrm>
            <a:off x="777240" y="1828800"/>
            <a:ext cx="7680960" cy="640080"/>
          </a:xfrm>
          <a:prstGeom prst="rect">
            <a:avLst/>
          </a:prstGeom>
          <a:noFill/>
          <a:ln/>
        </p:spPr>
        <p:txBody>
          <a:bodyPr wrap="square" rtlCol="0" anchor="ctr"/>
          <a:lstStyle/>
          <a:p>
            <a:pPr indent="0" marL="0">
              <a:buNone/>
            </a:pPr>
            <a:r>
              <a:rPr lang="en-US" sz="1600" b="1" dirty="0">
                <a:solidFill>
                  <a:srgbClr val="26235C"/>
                </a:solidFill>
                <a:latin typeface="Calibri" pitchFamily="34" charset="0"/>
                <a:ea typeface="Calibri" pitchFamily="34" charset="-122"/>
                <a:cs typeface="Calibri" pitchFamily="34" charset="-120"/>
              </a:rPr>
              <a:t>The myth:  </a:t>
            </a:r>
            <a:pPr indent="0" marL="0">
              <a:buNone/>
            </a:pPr>
            <a:r>
              <a:rPr lang="en-US" sz="1550" i="1" dirty="0">
                <a:solidFill>
                  <a:srgbClr val="33324A"/>
                </a:solidFill>
                <a:latin typeface="Calibri" pitchFamily="34" charset="0"/>
                <a:ea typeface="Calibri" pitchFamily="34" charset="-122"/>
                <a:cs typeface="Calibri" pitchFamily="34" charset="-120"/>
              </a:rPr>
              <a:t>you must completely satisfy one level before any of the next can matter.</a:t>
            </a:r>
            <a:endParaRPr lang="en-US" sz="1600" dirty="0"/>
          </a:p>
        </p:txBody>
      </p:sp>
      <p:sp>
        <p:nvSpPr>
          <p:cNvPr id="5" name="Text 3"/>
          <p:cNvSpPr/>
          <p:nvPr/>
        </p:nvSpPr>
        <p:spPr>
          <a:xfrm>
            <a:off x="777240" y="2606040"/>
            <a:ext cx="7680960" cy="36576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The fix: the levels are flexible and overlap.</a:t>
            </a:r>
            <a:endParaRPr lang="en-US" sz="1600" dirty="0"/>
          </a:p>
        </p:txBody>
      </p:sp>
      <p:sp>
        <p:nvSpPr>
          <p:cNvPr id="6" name="Shape 4"/>
          <p:cNvSpPr/>
          <p:nvPr/>
        </p:nvSpPr>
        <p:spPr>
          <a:xfrm>
            <a:off x="502920" y="3154680"/>
            <a:ext cx="8138160" cy="1097280"/>
          </a:xfrm>
          <a:prstGeom prst="roundRect">
            <a:avLst>
              <a:gd name="adj" fmla="val 7500"/>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77240" y="3337560"/>
            <a:ext cx="7589520" cy="77724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A struggling artist  </a:t>
            </a:r>
            <a:pPr indent="0" marL="0">
              <a:buNone/>
            </a:pPr>
            <a:r>
              <a:rPr lang="en-US" sz="1450" dirty="0">
                <a:solidFill>
                  <a:srgbClr val="33324A"/>
                </a:solidFill>
                <a:latin typeface="Calibri" pitchFamily="34" charset="0"/>
                <a:ea typeface="Calibri" pitchFamily="34" charset="-122"/>
                <a:cs typeface="Calibri" pitchFamily="34" charset="-120"/>
              </a:rPr>
              <a:t>may chase self-actualization through real hardship; people pursue belonging and esteem before lower needs are perfectly met. It's a priority map, not a locked ladder.</a:t>
            </a:r>
            <a:endParaRPr lang="en-US" sz="15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AN EMOTION IS  ·  NOT 'JUST A FEELING'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Body + behavior + interpretation</a:t>
            </a:r>
            <a:endParaRPr lang="en-US" sz="3000" dirty="0"/>
          </a:p>
        </p:txBody>
      </p:sp>
      <p:sp>
        <p:nvSpPr>
          <p:cNvPr id="4" name="Shape 2"/>
          <p:cNvSpPr/>
          <p:nvPr/>
        </p:nvSpPr>
        <p:spPr>
          <a:xfrm>
            <a:off x="5029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502920" y="2194560"/>
            <a:ext cx="2679192" cy="457200"/>
          </a:xfrm>
          <a:prstGeom prst="rect">
            <a:avLst/>
          </a:prstGeom>
          <a:noFill/>
          <a:ln/>
        </p:spPr>
        <p:txBody>
          <a:bodyPr wrap="square" rtlCol="0" anchor="ctr"/>
          <a:lstStyle/>
          <a:p>
            <a:pPr algn="ctr" indent="0" marL="0">
              <a:buNone/>
            </a:pPr>
            <a:r>
              <a:rPr lang="en-US" sz="1900" b="1" dirty="0">
                <a:solidFill>
                  <a:srgbClr val="E0A33E"/>
                </a:solidFill>
                <a:latin typeface="Cambria" pitchFamily="34" charset="0"/>
                <a:ea typeface="Cambria" pitchFamily="34" charset="-122"/>
                <a:cs typeface="Cambria" pitchFamily="34" charset="-120"/>
              </a:rPr>
              <a:t>PHYSIOLOGICAL</a:t>
            </a:r>
            <a:endParaRPr lang="en-US" sz="1900" dirty="0"/>
          </a:p>
        </p:txBody>
      </p:sp>
      <p:sp>
        <p:nvSpPr>
          <p:cNvPr id="6" name="Text 4"/>
          <p:cNvSpPr/>
          <p:nvPr/>
        </p:nvSpPr>
        <p:spPr>
          <a:xfrm>
            <a:off x="685800" y="2788920"/>
            <a:ext cx="2313432" cy="109728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the BODY — heart rate, breathing, adrenaline</a:t>
            </a:r>
            <a:endParaRPr lang="en-US" sz="1350" dirty="0"/>
          </a:p>
        </p:txBody>
      </p:sp>
      <p:sp>
        <p:nvSpPr>
          <p:cNvPr id="7" name="Shape 5"/>
          <p:cNvSpPr/>
          <p:nvPr/>
        </p:nvSpPr>
        <p:spPr>
          <a:xfrm>
            <a:off x="32461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3246120" y="2194560"/>
            <a:ext cx="2679192" cy="457200"/>
          </a:xfrm>
          <a:prstGeom prst="rect">
            <a:avLst/>
          </a:prstGeom>
          <a:noFill/>
          <a:ln/>
        </p:spPr>
        <p:txBody>
          <a:bodyPr wrap="square" rtlCol="0" anchor="ctr"/>
          <a:lstStyle/>
          <a:p>
            <a:pPr algn="ctr" indent="0" marL="0">
              <a:buNone/>
            </a:pPr>
            <a:r>
              <a:rPr lang="en-US" sz="1900" b="1" dirty="0">
                <a:solidFill>
                  <a:srgbClr val="5B53A6"/>
                </a:solidFill>
                <a:latin typeface="Cambria" pitchFamily="34" charset="0"/>
                <a:ea typeface="Cambria" pitchFamily="34" charset="-122"/>
                <a:cs typeface="Cambria" pitchFamily="34" charset="-120"/>
              </a:rPr>
              <a:t>EXPRESSIVE</a:t>
            </a:r>
            <a:endParaRPr lang="en-US" sz="1900" dirty="0"/>
          </a:p>
        </p:txBody>
      </p:sp>
      <p:sp>
        <p:nvSpPr>
          <p:cNvPr id="9" name="Text 7"/>
          <p:cNvSpPr/>
          <p:nvPr/>
        </p:nvSpPr>
        <p:spPr>
          <a:xfrm>
            <a:off x="3429000" y="2788920"/>
            <a:ext cx="2313432" cy="109728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the VISIBLE — face, posture, tone of voice</a:t>
            </a:r>
            <a:endParaRPr lang="en-US" sz="1350" dirty="0"/>
          </a:p>
        </p:txBody>
      </p:sp>
      <p:sp>
        <p:nvSpPr>
          <p:cNvPr id="10" name="Shape 8"/>
          <p:cNvSpPr/>
          <p:nvPr/>
        </p:nvSpPr>
        <p:spPr>
          <a:xfrm>
            <a:off x="5989320" y="1920240"/>
            <a:ext cx="2679192" cy="2103120"/>
          </a:xfrm>
          <a:prstGeom prst="roundRect">
            <a:avLst>
              <a:gd name="adj" fmla="val 3913"/>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5989320" y="2194560"/>
            <a:ext cx="2679192" cy="457200"/>
          </a:xfrm>
          <a:prstGeom prst="rect">
            <a:avLst/>
          </a:prstGeom>
          <a:noFill/>
          <a:ln/>
        </p:spPr>
        <p:txBody>
          <a:bodyPr wrap="square" rtlCol="0" anchor="ctr"/>
          <a:lstStyle/>
          <a:p>
            <a:pPr algn="ctr" indent="0" marL="0">
              <a:buNone/>
            </a:pPr>
            <a:r>
              <a:rPr lang="en-US" sz="1900" b="1" dirty="0">
                <a:solidFill>
                  <a:srgbClr val="2F8F86"/>
                </a:solidFill>
                <a:latin typeface="Cambria" pitchFamily="34" charset="0"/>
                <a:ea typeface="Cambria" pitchFamily="34" charset="-122"/>
                <a:cs typeface="Cambria" pitchFamily="34" charset="-120"/>
              </a:rPr>
              <a:t>COGNITIVE</a:t>
            </a:r>
            <a:endParaRPr lang="en-US" sz="1900" dirty="0"/>
          </a:p>
        </p:txBody>
      </p:sp>
      <p:sp>
        <p:nvSpPr>
          <p:cNvPr id="12" name="Text 10"/>
          <p:cNvSpPr/>
          <p:nvPr/>
        </p:nvSpPr>
        <p:spPr>
          <a:xfrm>
            <a:off x="6172200" y="2788920"/>
            <a:ext cx="2313432" cy="1097280"/>
          </a:xfrm>
          <a:prstGeom prst="rect">
            <a:avLst/>
          </a:prstGeom>
          <a:noFill/>
          <a:ln/>
        </p:spPr>
        <p:txBody>
          <a:bodyPr wrap="square" rtlCol="0" anchor="t"/>
          <a:lstStyle/>
          <a:p>
            <a:pPr algn="ctr" indent="0" marL="0">
              <a:buNone/>
            </a:pPr>
            <a:r>
              <a:rPr lang="en-US" sz="1350" dirty="0">
                <a:solidFill>
                  <a:srgbClr val="33324A"/>
                </a:solidFill>
                <a:latin typeface="Calibri" pitchFamily="34" charset="0"/>
                <a:ea typeface="Calibri" pitchFamily="34" charset="-122"/>
                <a:cs typeface="Calibri" pitchFamily="34" charset="-120"/>
              </a:rPr>
              <a:t>the MIND — noticing and labeling the feeling</a:t>
            </a:r>
            <a:endParaRPr lang="en-US" sz="1350" dirty="0"/>
          </a:p>
        </p:txBody>
      </p:sp>
      <p:sp>
        <p:nvSpPr>
          <p:cNvPr id="13" name="Text 11"/>
          <p:cNvSpPr/>
          <p:nvPr/>
        </p:nvSpPr>
        <p:spPr>
          <a:xfrm>
            <a:off x="502920" y="4297680"/>
            <a:ext cx="8138160" cy="365760"/>
          </a:xfrm>
          <a:prstGeom prst="rect">
            <a:avLst/>
          </a:prstGeom>
          <a:noFill/>
          <a:ln/>
        </p:spPr>
        <p:txBody>
          <a:bodyPr wrap="square" rtlCol="0" anchor="ctr"/>
          <a:lstStyle/>
          <a:p>
            <a:pPr algn="ctr" indent="0" marL="0">
              <a:buNone/>
            </a:pPr>
            <a:r>
              <a:rPr lang="en-US" sz="1400" i="1" dirty="0">
                <a:solidFill>
                  <a:srgbClr val="6B6A86"/>
                </a:solidFill>
                <a:latin typeface="Calibri" pitchFamily="34" charset="0"/>
                <a:ea typeface="Calibri" pitchFamily="34" charset="-122"/>
                <a:cs typeface="Calibri" pitchFamily="34" charset="-120"/>
              </a:rPr>
              <a:t>An emotion is arousal you can feel, expression others can see, and a label your mind supplies.</a:t>
            </a:r>
            <a:endParaRPr lang="en-US" sz="1400" dirty="0"/>
          </a:p>
        </p:txBody>
      </p:sp>
      <p:sp>
        <p:nvSpPr>
          <p:cNvPr id="14" name="Text 12"/>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10</dc:title>
  <dc:subject>PptxGenJS Presentation</dc:subject>
  <dc:creator>Prof. Bennett</dc:creator>
  <cp:lastModifiedBy>Prof. Bennett</cp:lastModifiedBy>
  <cp:revision>1</cp:revision>
  <dcterms:created xsi:type="dcterms:W3CDTF">2026-06-27T02:09:13Z</dcterms:created>
  <dcterms:modified xsi:type="dcterms:W3CDTF">2026-06-27T02:09:13Z</dcterms:modified>
</cp:coreProperties>
</file>