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Week 11 of Introduction to Psychology — Development Across the Lifespan. This is the week the whole course gets personal. We're going to follow one human being across an entire life: how a newborn becomes a toddler, a teenager, an adult, and finally an elder, in three streams at once — the body, the thinking mind, and relationships and the self. You've already lived part of this story and you're watching others live the rest. By Friday you'll be able to take any age — a baby, a four-year-old, a teenager, your grandparent — and describe what's happening in their thinking using Piaget, their bonds using attachment research, and their sense of self using Erikson. Two reminders on how the course runs: readings come as links, no textbook; and your tutorial, discussion, and assignment this week use one approved chatbot with the share link submitted. Let's begin with a puzzle.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Erik Erikson made a claim that's easy to forget: development does NOT stop at childhood. It runs the ENTIRE lifespan, as a sequence of eight psychosocial stages, each posing a central tension or crisis to resolve. You don't need all eight cold — know the arc and a few well. Teach these three in depth. INFANCY: trust versus mistrust — with responsive care, the baby learns the world is dependable. ADOLESCENCE: identity versus role confusion — the central task of the teen years, who am I?, trying on roles, values, and a sense of self. LATE ADULTHOOD: integrity versus despair — looking back and feeling a life was meaningful, versus regret. Between them, in order: autonomy versus shame in toddlerhood, initiative versus guilt in the preschool years, industry versus inferiority in school age, intimacy versus isolation in young adulthood, and generativity versus stagnation in middle adulthood. The memory hook: cradle to grave, one tension at a time — trust as a baby, identity as a teen, integrity at the end. Quick worked application: a first-year who switches majors twice and keeps asking what do I believe? is doing the healthy work of identity versus role confusion — that's not flakiness, it's the stage.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misconception almost everyone holds: that development basically stops after childhood — that kids grow and change, and adults are just finished, set in place. It feels obvious. It's wrong. Development is LIFELONG, and we have three concrete reasons sitting right in this week's material. One: Erikson's stages run all the way to the LAST stage of life — integrity versus despair in late adulthood — so the psychosocial work never stops. Two: intelligence keeps changing across adulthood; in particular, crystallized intelligence, your accumulated knowledge and vocabulary, keeps GROWING well into late life, which we'll see on the next slide. Three: relationships, identity, and even the brain keep changing across the whole lifespan; the brain stays plastic. So when someone says a grown adult can't change, or that development is a childhood thing, you now have the evidence to push back. This is also a clean case of one of our three big questions — stability AND change at once: some things hold steady while others keep shifting.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life phases students most want the science on. First, adolescence — the bridge from childhood to adulthood. Physically it opens with puberty; cognitively, formal operational thought matures, bringing abstract reasoning and idealism; socially, the headline task is identity formation, Erikson's identity versus role confusion. Peers grow central, and risk-taking can rise as the emotional brain outpaces the still-maturing planning brain. Second, adulthood and aging, with one genuinely hopeful finding. Intelligence isn't one thing; split it in two. FLUID intelligence is raw, on-the-spot reasoning and processing speed — solving a brand-new puzzle quickly. It tends to decline gradually with age. CRYSTALLIZED intelligence is your accumulated knowledge, vocabulary, and expertise. It tends to hold steady or even grow well into late life. The line to remember: speed fades, wisdom compounds — the older mind trades quickness for depth. Cure the second misconception here too: aging isn't just decline. Some things slow, but others strengthen — crystallized knowledge, emotional regulation, expertise. It's change, not pure loss. Don't swap the two: fluid is speed, crystallized is the stuff you know.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carry two sentences out of this entire week, carry these. First: nature AND nurture. Almost every trait you can name — your shyness or boldness, a talent, a fear, your language — comes from genes and experience woven together, not one or the other winning. Genes set a range; experience shapes where inside that range you land. So whenever you catch yourself, or a chatbot, framing something as nature versus nurture, stop and reframe it as the two interacting, and give an example — like height, which has a genetic ceiling and depends on nutrition. Second: development is lifelong. We opened with a baby's reflexes and preferences — newborns are not blank slates — and we closed with an elder whose crystallized intelligence is still growing and who is still resolving Erikson's final stage. The project of becoming who you are never finishes. Those two ideas — interaction, and lifelong change — are the spine of developmental psychology, and they're exactly what the tutorial, discussion, and assignment will have you practice.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 use AI in this course: you verify, you don't consume. Have students paste this to an approved chatbot — Gemini, Claude, or ChatGPT: list Piaget's four stages of cognitive development in order, with the typical age range and the ONE signature achievement of each; then define object permanence and say which stage it belongs to. Then check the answer against today's lecture. Watch for two classic model errors. One: MIS-ORDERING the stages — for example swapping concrete operational and formal operational. Two: MISPLACING a hallmark — putting object permanence in the preoperational stage instead of sensorimotor, or claiming abstract reasoning starts before the formal operational stage. These are exactly the kinds of plausible-sounding slips a fluent model makes. The point isn't to dunk on the tool; it's the working relationship — the tool drafts, you judge. That's how the weekly Lecture Tutorial works: you catch the model, you don't just trust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We followed one human across an entire life, and it reduces to three things you can now do with any age. Read their thinking — Piaget's four stages in order: sensorimotor with object permanence, preoperational with egocentrism and no conservation, concrete operational with conservation, formal operational with abstract thought — plus Vygotsky's zone of proximal development and scaffolding. Read their bonds — Harlow's contact comfort over food, and Ainsworth's secure versus insecure attachment shown at the reunion. And read their lifelong self — Erikson's arc from trust to identity to integrity, all riding on nature AND nurture, with development continuing right through aging, where crystallized intelligence keeps growing. Here's the graded work. Lecture Tutorial 11 with an approved chatbot, submit the share link, about thirty to forty-five minutes. Quiz 11 covers the three big questions, Piaget, attachment, Erikson, and aging. Discussion 11, Nature, Nurture, and Who You Became, has you reason about one of your own traits. And Assignment 11, From Cradle to Grave, is AI-coached and self-scored. Tease next week: we kept asking who am I? through Erikson — next week we answer it head-on with the major theories of personality.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the puzzle. Describe it out loud: I take the SAME juice and pour it from a short, fat cup into a tall, skinny one, in full view — nothing added, nothing spilled. I ask a four-year-old, did the amount change? They say, confidently, yes, now there's more. A nine-year-old watching the same thing rolls their eyes: it's obviously the same. Ask the room to predict those answers — most will get them right. Then land the hook: neither child is smarter than the other. Their minds are literally built differently, and the difference follows a predictable pattern you'll be able to name by Friday — the stage is called preoperational versus concrete operational, and the ability is called conservation. Write the promise on the board: by Friday you'll take any age and describe their thinking, their bonds, and their sense of self. The why-it-matters line: development isn't a thing that ends at eighteen — it's the one project that runs the whole length of your life.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Developmental psychology is the study of how we change, and how we stay the same, across the whole lifespan — from before birth to the end of life. It tracks three streams at once, and we'll touch all three this week. PHYSICAL: the body — early motor growth, brain development, puberty, and the changes of aging. COGNITIVE: thinking, memory, language, and reasoning — this is Piaget's and Vygotsky's territory. SOCIAL and EMOTIONAL: relationships and the self — attachment in infancy, identity in adolescence, the lifelong psychosocial stages of Erikson. Notice the phrase 'and stay the same.' Development isn't only about what changes; one of its biggest questions is which parts of us are stable across a lifetime. Keep these three columns in mind — by the end of the week you'll be able to fill one line in each for any person, at any 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debates have run through this field for a century, and they'll follow us all week. First, NATURE AND NURTURE: do genes or experience make us who we are? The modern answer is both, interacting — not a tug-of-war. Your height has a genetic ceiling AND depends on childhood nutrition. Your language is built from an inherited capacity AND the specific language you heard. Reframe every 'or' as an 'and.' Second, CONTINUITY VERSUS STAGES: is growth a smooth, gradual ramp, or a series of distinct steps where something genuinely new appears? Vocabulary looks continuous; a child suddenly grasping that hidden objects still exist looks stage-like. Third, STABILITY VERSUS CHANGE: do our traits stay constant, or do we change? A shy toddler often becomes a reserved adult — yet people also grow and shift. The honest answer to all three is 'both, some of each.' Hold these three questions; we'll keep returning to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Jean Piaget watched children closely and argued they don't just know less than adults — they think in qualitatively different ways, moving through four stages in a fixed order. The engine is a schema, a mental file folder, updated two ways: assimilation, fitting new info into an old folder, a child calling a cat 'doggy'; and accommodation, making a new folder, 'oh, that's a cat.' Now the four stages. SENSORIMOTOR, birth to about two: the baby knows the world through senses and motor action; the headline achievement is object permanence — things still exist when out of sight. PREOPERATIONAL, two to seven: language and pretend play bloom, but two limits remain — egocentrism, trouble taking another's viewpoint, and a lack of conservation. CONCRETE OPERATIONAL, seven to eleven: logic arrives for concrete situations; the child now conserves and grasps reversibility. FORMAL OPERATIONAL, twelve and up: abstract, hypothetical 'what if' reasoning. Memory hook: senses, symbols, logic about things, logic about ideas. The order is the real claim — the ages are approximate.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me run the single most famous demonstration in developmental psychology — it shows you a stage boundary live. Setup: two identical short, wide glasses, filled to the same line with juice. The child agrees, 'same amount.' The move: in full view, I pour ONE glass into a tall, thin glass. The juice rises higher. The question: now — does one have more, or are they the same? A preoperational child, say four or five, says the TALL glass has more. Their judgment is captured by the single, salient dimension, height, and they can't yet mentally pour it back to see nothing was added. That's the absence of conservation. A concrete operational child, say eight, says 'they're the same — you just poured it, you didn't add any.' They hold two dimensions at once, taller but thinner, and grasp reversibility. That's conservation. Land it: the younger child isn't dumb — their mind is built differently. Nothing was added to the juice; what changed is the child's stage of reasoning. Quick cure for a misconception: this is systematic, not silliness — nearly every child this age answers the same way, and the same child reliably switches a few years later.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Piaget pictured the child as a lone scientist, exploring and figuring out the world independently. Lev Vygotsky added a crucial second angle: thinking grows through social interaction — through what we do WITH other people. Two terms to know. The ZONE OF PROXIMAL DEVELOPMENT is the sweet spot between what a child can already do alone and what's still out of reach — it's what they can't quite do by themselves but CAN do with guidance from someone more skilled. And SCAFFOLDING is the support that skilled person provides inside that zone — hints, structure, a worked step — which is then gradually removed as the child takes over, exactly like training wheels coming off a bike. The contrast to carry: Piaget's child is a little scientist running experiments; Vygotsky's child is a little apprentice learning alongside a more capable guide. Both are right — children build understanding by exploring AND by being supported through the next step just beyond their reach.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Switch from the thinking mind to the bonding heart. Attachment is the deep emotional bond between an infant and a primary caregiver. For decades people assumed babies love whoever feeds them — the so-called cupboard-love view. Harry Harlow tested it with infant rhesus monkeys and two artificial mothers. One was a bare wire cylinder that DISPENSED MILK. The other was a soft, cloth-covered cylinder with NO food. If attachment were really about feeding, the babies should prefer the wire feeder. Instead, they clung to the soft cloth mother nearly all day — running to her when frightened, using her as a secure base to explore — and visited the wire mother only briefly, to feed. The lesson overturned the food theory: attachment is built on comfort and a sense of security, what Harlow called contact comfort, not just on who provides nourishment. Watch the common error here — students often misremember this as the monkeys preferring the feeding mother. It's the opposite: cloth over wire, comfort over food.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Mary Ainsworth turned attachment into something measurable with a lab procedure called the Strange Situation. A baby and caregiver enter an unfamiliar room; the caregiver leaves briefly and then returns; a stranger comes and goes. What reveals the bond isn't the separation itself — it's the REUNION, how the baby responds when the caregiver comes back. She described a few patterns. SECURELY attached infants, the majority, use the caregiver as a safe base to explore, are visibly upset when the caregiver leaves, and are comforted and settle quickly when they return. INSECURELY attached infants show one of two patterns at reunion: avoidant babies may ignore or turn away from the caregiver, while anxious or resistant babies are distressed and hard to soothe — clingy yet angry. The big practical finding: secure attachment is fostered by sensitive, responsive caregiving — warmth and consistency. And briefly, on parenting styles, Baumrind found the authoritative style, warm plus firm, tends to produce the best outcomes. Memory hook for the pair: Harlow, comfort over food; Ainsworth, it's the reunion that tells you the bond.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11</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Development Across the Lifespan</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How do we grow — in body, mind, and relationships — from a newborn to old age? One smooth ramp, or a series of stages?</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DEVELOPMENT DOESN'T STOP  ·  ERIKSON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Eight stages, cradle to grave</a:t>
            </a:r>
            <a:endParaRPr lang="en-US" sz="3000" dirty="0"/>
          </a:p>
        </p:txBody>
      </p:sp>
      <p:sp>
        <p:nvSpPr>
          <p:cNvPr id="4" name="Shape 2"/>
          <p:cNvSpPr/>
          <p:nvPr/>
        </p:nvSpPr>
        <p:spPr>
          <a:xfrm>
            <a:off x="502920" y="1828800"/>
            <a:ext cx="8138160" cy="713232"/>
          </a:xfrm>
          <a:prstGeom prst="roundRect">
            <a:avLst>
              <a:gd name="adj" fmla="val 11538"/>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65960"/>
            <a:ext cx="7589520" cy="45720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INFANCY   </a:t>
            </a:r>
            <a:pPr indent="0" marL="0">
              <a:buNone/>
            </a:pPr>
            <a:r>
              <a:rPr lang="en-US" sz="1500" dirty="0">
                <a:solidFill>
                  <a:srgbClr val="33324A"/>
                </a:solidFill>
                <a:latin typeface="Calibri" pitchFamily="34" charset="0"/>
                <a:ea typeface="Calibri" pitchFamily="34" charset="-122"/>
                <a:cs typeface="Calibri" pitchFamily="34" charset="-120"/>
              </a:rPr>
              <a:t>→  Trust vs. Mistrust</a:t>
            </a:r>
            <a:endParaRPr lang="en-US" sz="1500" dirty="0"/>
          </a:p>
        </p:txBody>
      </p:sp>
      <p:sp>
        <p:nvSpPr>
          <p:cNvPr id="6" name="Shape 4"/>
          <p:cNvSpPr/>
          <p:nvPr/>
        </p:nvSpPr>
        <p:spPr>
          <a:xfrm>
            <a:off x="502920" y="2651760"/>
            <a:ext cx="8138160" cy="713232"/>
          </a:xfrm>
          <a:prstGeom prst="roundRect">
            <a:avLst>
              <a:gd name="adj" fmla="val 11538"/>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2788920"/>
            <a:ext cx="7589520" cy="45720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ADOLESCENCE   </a:t>
            </a:r>
            <a:pPr indent="0" marL="0">
              <a:buNone/>
            </a:pPr>
            <a:r>
              <a:rPr lang="en-US" sz="1500" dirty="0">
                <a:solidFill>
                  <a:srgbClr val="33324A"/>
                </a:solidFill>
                <a:latin typeface="Calibri" pitchFamily="34" charset="0"/>
                <a:ea typeface="Calibri" pitchFamily="34" charset="-122"/>
                <a:cs typeface="Calibri" pitchFamily="34" charset="-120"/>
              </a:rPr>
              <a:t>→  Identity vs. Role Confusion</a:t>
            </a:r>
            <a:endParaRPr lang="en-US" sz="1500" dirty="0"/>
          </a:p>
        </p:txBody>
      </p:sp>
      <p:sp>
        <p:nvSpPr>
          <p:cNvPr id="8" name="Shape 6"/>
          <p:cNvSpPr/>
          <p:nvPr/>
        </p:nvSpPr>
        <p:spPr>
          <a:xfrm>
            <a:off x="502920" y="3474720"/>
            <a:ext cx="8138160" cy="713232"/>
          </a:xfrm>
          <a:prstGeom prst="roundRect">
            <a:avLst>
              <a:gd name="adj" fmla="val 11538"/>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77240" y="3611880"/>
            <a:ext cx="7589520" cy="45720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LATE LIFE   </a:t>
            </a:r>
            <a:pPr indent="0" marL="0">
              <a:buNone/>
            </a:pPr>
            <a:r>
              <a:rPr lang="en-US" sz="1500" dirty="0">
                <a:solidFill>
                  <a:srgbClr val="33324A"/>
                </a:solidFill>
                <a:latin typeface="Calibri" pitchFamily="34" charset="0"/>
                <a:ea typeface="Calibri" pitchFamily="34" charset="-122"/>
                <a:cs typeface="Calibri" pitchFamily="34" charset="-120"/>
              </a:rPr>
              <a:t>→  Integrity vs. Despair</a:t>
            </a:r>
            <a:endParaRPr lang="en-US" sz="1500" dirty="0"/>
          </a:p>
        </p:txBody>
      </p:sp>
      <p:sp>
        <p:nvSpPr>
          <p:cNvPr id="10" name="Text 8"/>
          <p:cNvSpPr/>
          <p:nvPr/>
        </p:nvSpPr>
        <p:spPr>
          <a:xfrm>
            <a:off x="502920" y="4343400"/>
            <a:ext cx="8138160" cy="502920"/>
          </a:xfrm>
          <a:prstGeom prst="rect">
            <a:avLst/>
          </a:prstGeom>
          <a:noFill/>
          <a:ln/>
        </p:spPr>
        <p:txBody>
          <a:bodyPr wrap="square" rtlCol="0" anchor="ctr"/>
          <a:lstStyle/>
          <a:p>
            <a:pPr algn="ctr" indent="0" marL="0">
              <a:buNone/>
            </a:pPr>
            <a:r>
              <a:rPr lang="en-US" sz="1250" i="1" dirty="0">
                <a:solidFill>
                  <a:srgbClr val="6B6A86"/>
                </a:solidFill>
                <a:latin typeface="Calibri" pitchFamily="34" charset="0"/>
                <a:ea typeface="Calibri" pitchFamily="34" charset="-122"/>
                <a:cs typeface="Calibri" pitchFamily="34" charset="-120"/>
              </a:rPr>
              <a:t>Between them, in order: autonomy → initiative → industry → intimacy → generativity. Each stage = one central tension to resolve.</a:t>
            </a:r>
            <a:endParaRPr lang="en-US" sz="125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TRAP EVERYONE FALLS FOR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"Development stops after childhood"</a:t>
            </a:r>
            <a:endParaRPr lang="en-US" sz="3000" dirty="0"/>
          </a:p>
        </p:txBody>
      </p:sp>
      <p:sp>
        <p:nvSpPr>
          <p:cNvPr id="4" name="Text 2"/>
          <p:cNvSpPr/>
          <p:nvPr/>
        </p:nvSpPr>
        <p:spPr>
          <a:xfrm>
            <a:off x="777240" y="1783080"/>
            <a:ext cx="7680960" cy="457200"/>
          </a:xfrm>
          <a:prstGeom prst="rect">
            <a:avLst/>
          </a:prstGeom>
          <a:noFill/>
          <a:ln/>
        </p:spPr>
        <p:txBody>
          <a:bodyPr wrap="square" rtlCol="0" anchor="ctr"/>
          <a:lstStyle/>
          <a:p>
            <a:pPr indent="0" marL="0">
              <a:buNone/>
            </a:pPr>
            <a:r>
              <a:rPr lang="en-US" sz="1550" i="1" dirty="0">
                <a:solidFill>
                  <a:srgbClr val="26235C"/>
                </a:solidFill>
                <a:latin typeface="Calibri" pitchFamily="34" charset="0"/>
                <a:ea typeface="Calibri" pitchFamily="34" charset="-122"/>
                <a:cs typeface="Calibri" pitchFamily="34" charset="-120"/>
              </a:rPr>
              <a:t>It feels obvious — kids grow and change, adults are just… set. The science says no.</a:t>
            </a:r>
            <a:endParaRPr lang="en-US" sz="1550" dirty="0"/>
          </a:p>
        </p:txBody>
      </p:sp>
      <p:sp>
        <p:nvSpPr>
          <p:cNvPr id="5" name="Shape 3"/>
          <p:cNvSpPr/>
          <p:nvPr/>
        </p:nvSpPr>
        <p:spPr>
          <a:xfrm>
            <a:off x="502920" y="2377440"/>
            <a:ext cx="8138160" cy="1737360"/>
          </a:xfrm>
          <a:prstGeom prst="roundRect">
            <a:avLst>
              <a:gd name="adj" fmla="val 4737"/>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06040"/>
            <a:ext cx="7589520" cy="137160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DEVELOPMENT IS LIFELONG.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  Erikson runs to the LAST stage of life (integrity vs. despair).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  Crystallized intelligence keeps GROWING into late life.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  Relationships, identity, and the brain keep changing.</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ADOLESCENCE  &amp;  AGING</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Two kinds of intelligence age differently</a:t>
            </a:r>
            <a:endParaRPr lang="en-US" sz="3000" dirty="0"/>
          </a:p>
        </p:txBody>
      </p:sp>
      <p:sp>
        <p:nvSpPr>
          <p:cNvPr id="4" name="Shape 2"/>
          <p:cNvSpPr/>
          <p:nvPr/>
        </p:nvSpPr>
        <p:spPr>
          <a:xfrm>
            <a:off x="502920" y="182880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82880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57400"/>
            <a:ext cx="3474720" cy="1920240"/>
          </a:xfrm>
          <a:prstGeom prst="rect">
            <a:avLst/>
          </a:prstGeom>
          <a:noFill/>
          <a:ln/>
        </p:spPr>
        <p:txBody>
          <a:bodyPr wrap="square" rtlCol="0" anchor="t"/>
          <a:lstStyle/>
          <a:p>
            <a:pPr indent="0" marL="0">
              <a:buNone/>
            </a:pPr>
            <a:r>
              <a:rPr lang="en-US" sz="1700" b="1" dirty="0">
                <a:solidFill>
                  <a:srgbClr val="5B53A6"/>
                </a:solidFill>
                <a:latin typeface="Calibri" pitchFamily="34" charset="0"/>
                <a:ea typeface="Calibri" pitchFamily="34" charset="-122"/>
                <a:cs typeface="Calibri" pitchFamily="34" charset="-120"/>
              </a:rPr>
              <a:t>FLUID
</a:t>
            </a:r>
            <a:endParaRPr lang="en-US" sz="1700" dirty="0"/>
          </a:p>
          <a:p>
            <a:pPr indent="0" marL="0">
              <a:buNone/>
            </a:pPr>
            <a:r>
              <a:rPr lang="en-US" sz="1400" dirty="0">
                <a:solidFill>
                  <a:srgbClr val="33324A"/>
                </a:solidFill>
                <a:latin typeface="Calibri" pitchFamily="34" charset="0"/>
                <a:ea typeface="Calibri" pitchFamily="34" charset="-122"/>
                <a:cs typeface="Calibri" pitchFamily="34" charset="-120"/>
              </a:rPr>
              <a:t>raw, on-the-spot reasoning + processing speed (a brand-new puzzle)
</a:t>
            </a:r>
            <a:endParaRPr lang="en-US" sz="1700" dirty="0"/>
          </a:p>
          <a:p>
            <a:pPr indent="0" marL="0">
              <a:buNone/>
            </a:pPr>
            <a:r>
              <a:rPr lang="en-US" sz="1350" b="1" dirty="0">
                <a:solidFill>
                  <a:srgbClr val="6B6A86"/>
                </a:solidFill>
                <a:latin typeface="Calibri" pitchFamily="34" charset="0"/>
                <a:ea typeface="Calibri" pitchFamily="34" charset="-122"/>
                <a:cs typeface="Calibri" pitchFamily="34" charset="-120"/>
              </a:rPr>
              <a:t>Tends to DECLINE gradually with age.</a:t>
            </a:r>
            <a:endParaRPr lang="en-US" sz="1700" dirty="0"/>
          </a:p>
        </p:txBody>
      </p:sp>
      <p:sp>
        <p:nvSpPr>
          <p:cNvPr id="7" name="Text 5"/>
          <p:cNvSpPr/>
          <p:nvPr/>
        </p:nvSpPr>
        <p:spPr>
          <a:xfrm>
            <a:off x="4937760" y="2057400"/>
            <a:ext cx="3474720" cy="192024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CRYSTALLIZED
</a:t>
            </a:r>
            <a:endParaRPr lang="en-US" sz="1700" dirty="0"/>
          </a:p>
          <a:p>
            <a:pPr indent="0" marL="0">
              <a:buNone/>
            </a:pPr>
            <a:r>
              <a:rPr lang="en-US" sz="1400" dirty="0">
                <a:solidFill>
                  <a:srgbClr val="33324A"/>
                </a:solidFill>
                <a:latin typeface="Calibri" pitchFamily="34" charset="0"/>
                <a:ea typeface="Calibri" pitchFamily="34" charset="-122"/>
                <a:cs typeface="Calibri" pitchFamily="34" charset="-120"/>
              </a:rPr>
              <a:t>accumulated knowledge, vocabulary, expertise
</a:t>
            </a:r>
            <a:endParaRPr lang="en-US" sz="1700" dirty="0"/>
          </a:p>
          <a:p>
            <a:pPr indent="0" marL="0">
              <a:buNone/>
            </a:pPr>
            <a:r>
              <a:rPr lang="en-US" sz="1350" b="1" dirty="0">
                <a:solidFill>
                  <a:srgbClr val="2F8F86"/>
                </a:solidFill>
                <a:latin typeface="Calibri" pitchFamily="34" charset="0"/>
                <a:ea typeface="Calibri" pitchFamily="34" charset="-122"/>
                <a:cs typeface="Calibri" pitchFamily="34" charset="-120"/>
              </a:rPr>
              <a:t>Tends to HOLD STEADY or even GROW.</a:t>
            </a:r>
            <a:endParaRPr lang="en-US" sz="1700" dirty="0"/>
          </a:p>
        </p:txBody>
      </p:sp>
      <p:sp>
        <p:nvSpPr>
          <p:cNvPr id="8" name="Text 6"/>
          <p:cNvSpPr/>
          <p:nvPr/>
        </p:nvSpPr>
        <p:spPr>
          <a:xfrm>
            <a:off x="502920" y="4297680"/>
            <a:ext cx="8138160" cy="411480"/>
          </a:xfrm>
          <a:prstGeom prst="rect">
            <a:avLst/>
          </a:prstGeom>
          <a:noFill/>
          <a:ln/>
        </p:spPr>
        <p:txBody>
          <a:bodyPr wrap="square" rtlCol="0" anchor="ctr"/>
          <a:lstStyle/>
          <a:p>
            <a:pPr algn="ctr" indent="0" marL="0">
              <a:buNone/>
            </a:pPr>
            <a:r>
              <a:rPr lang="en-US" sz="1300" i="1" dirty="0">
                <a:solidFill>
                  <a:srgbClr val="26235C"/>
                </a:solidFill>
                <a:latin typeface="Calibri" pitchFamily="34" charset="0"/>
                <a:ea typeface="Calibri" pitchFamily="34" charset="-122"/>
                <a:cs typeface="Calibri" pitchFamily="34" charset="-120"/>
              </a:rPr>
              <a:t>Speed fades; wisdom compounds. (And adolescence? Puberty, abstract thought, and the search for identity.)</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TWO HEADLINES OF THE WEEK</a:t>
            </a:r>
            <a:endParaRPr lang="en-US" sz="1400" dirty="0"/>
          </a:p>
        </p:txBody>
      </p:sp>
      <p:sp>
        <p:nvSpPr>
          <p:cNvPr id="3" name="Text 1"/>
          <p:cNvSpPr/>
          <p:nvPr/>
        </p:nvSpPr>
        <p:spPr>
          <a:xfrm>
            <a:off x="548640" y="1325880"/>
            <a:ext cx="8046720" cy="822960"/>
          </a:xfrm>
          <a:prstGeom prst="rect">
            <a:avLst/>
          </a:prstGeom>
          <a:noFill/>
          <a:ln/>
        </p:spPr>
        <p:txBody>
          <a:bodyPr wrap="square" rtlCol="0" anchor="ctr"/>
          <a:lstStyle/>
          <a:p>
            <a:pPr algn="ctr" indent="0" marL="0">
              <a:buNone/>
            </a:pPr>
            <a:r>
              <a:rPr lang="en-US" sz="4000" b="1" dirty="0">
                <a:solidFill>
                  <a:srgbClr val="E0A33E"/>
                </a:solidFill>
                <a:latin typeface="Cambria" pitchFamily="34" charset="0"/>
                <a:ea typeface="Cambria" pitchFamily="34" charset="-122"/>
                <a:cs typeface="Cambria" pitchFamily="34" charset="-120"/>
              </a:rPr>
              <a:t>Nature AND nurture</a:t>
            </a:r>
            <a:endParaRPr lang="en-US" sz="4000" dirty="0"/>
          </a:p>
        </p:txBody>
      </p:sp>
      <p:sp>
        <p:nvSpPr>
          <p:cNvPr id="4" name="Text 2"/>
          <p:cNvSpPr/>
          <p:nvPr/>
        </p:nvSpPr>
        <p:spPr>
          <a:xfrm>
            <a:off x="548640" y="2331720"/>
            <a:ext cx="8046720" cy="457200"/>
          </a:xfrm>
          <a:prstGeom prst="rect">
            <a:avLst/>
          </a:prstGeom>
          <a:noFill/>
          <a:ln/>
        </p:spPr>
        <p:txBody>
          <a:bodyPr wrap="square" rtlCol="0" anchor="ctr"/>
          <a:lstStyle/>
          <a:p>
            <a:pPr algn="ctr" indent="0" marL="0">
              <a:buNone/>
            </a:pPr>
            <a:r>
              <a:rPr lang="en-US" sz="1700" dirty="0">
                <a:solidFill>
                  <a:srgbClr val="FFFFFF"/>
                </a:solidFill>
                <a:latin typeface="Calibri" pitchFamily="34" charset="0"/>
                <a:ea typeface="Calibri" pitchFamily="34" charset="-122"/>
                <a:cs typeface="Calibri" pitchFamily="34" charset="-120"/>
              </a:rPr>
              <a:t>Genes set the range; experience shapes where you land. It was never "either / or."</a:t>
            </a:r>
            <a:endParaRPr lang="en-US" sz="1700" dirty="0"/>
          </a:p>
        </p:txBody>
      </p:sp>
      <p:sp>
        <p:nvSpPr>
          <p:cNvPr id="5" name="Text 3"/>
          <p:cNvSpPr/>
          <p:nvPr/>
        </p:nvSpPr>
        <p:spPr>
          <a:xfrm>
            <a:off x="548640" y="3063240"/>
            <a:ext cx="8046720" cy="640080"/>
          </a:xfrm>
          <a:prstGeom prst="rect">
            <a:avLst/>
          </a:prstGeom>
          <a:noFill/>
          <a:ln/>
        </p:spPr>
        <p:txBody>
          <a:bodyPr wrap="square" rtlCol="0" anchor="ctr"/>
          <a:lstStyle/>
          <a:p>
            <a:pPr algn="ctr" indent="0" marL="0">
              <a:buNone/>
            </a:pPr>
            <a:r>
              <a:rPr lang="en-US" sz="3000" b="1" dirty="0">
                <a:solidFill>
                  <a:srgbClr val="FFFFFF"/>
                </a:solidFill>
                <a:latin typeface="Cambria" pitchFamily="34" charset="0"/>
                <a:ea typeface="Cambria" pitchFamily="34" charset="-122"/>
                <a:cs typeface="Cambria" pitchFamily="34" charset="-120"/>
              </a:rPr>
              <a:t>…and development is lifelong</a:t>
            </a:r>
            <a:endParaRPr lang="en-US" sz="3000" dirty="0"/>
          </a:p>
        </p:txBody>
      </p:sp>
      <p:sp>
        <p:nvSpPr>
          <p:cNvPr id="6" name="Text 4"/>
          <p:cNvSpPr/>
          <p:nvPr/>
        </p:nvSpPr>
        <p:spPr>
          <a:xfrm>
            <a:off x="548640" y="3931920"/>
            <a:ext cx="8046720" cy="457200"/>
          </a:xfrm>
          <a:prstGeom prst="rect">
            <a:avLst/>
          </a:prstGeom>
          <a:noFill/>
          <a:ln/>
        </p:spPr>
        <p:txBody>
          <a:bodyPr wrap="square" rtlCol="0" anchor="ctr"/>
          <a:lstStyle/>
          <a:p>
            <a:pPr algn="ctr" indent="0" marL="0">
              <a:buNone/>
            </a:pPr>
            <a:r>
              <a:rPr lang="en-US" sz="1500" i="1" dirty="0">
                <a:solidFill>
                  <a:srgbClr val="CFCBEC"/>
                </a:solidFill>
                <a:latin typeface="Calibri" pitchFamily="34" charset="0"/>
                <a:ea typeface="Calibri" pitchFamily="34" charset="-122"/>
                <a:cs typeface="Calibri" pitchFamily="34" charset="-120"/>
              </a:rPr>
              <a:t>From a newborn's reflexes to an elder's wisdom — the project never finishes.</a:t>
            </a:r>
            <a:endParaRPr lang="en-US" sz="1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37360"/>
            <a:ext cx="8138160" cy="1280160"/>
          </a:xfrm>
          <a:prstGeom prst="roundRect">
            <a:avLst>
              <a:gd name="adj" fmla="val 6429"/>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0240"/>
            <a:ext cx="7589520" cy="914400"/>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Ask a chatbot:  </a:t>
            </a:r>
            <a:pPr indent="0" marL="0">
              <a:buNone/>
            </a:pPr>
            <a:r>
              <a:rPr lang="en-US" sz="1400" i="1" dirty="0">
                <a:solidFill>
                  <a:srgbClr val="33324A"/>
                </a:solidFill>
                <a:latin typeface="Calibri" pitchFamily="34" charset="0"/>
                <a:ea typeface="Calibri" pitchFamily="34" charset="-122"/>
                <a:cs typeface="Calibri" pitchFamily="34" charset="-120"/>
              </a:rPr>
              <a:t>"List Piaget's four stages in order, with the typical age and the ONE signature achievement of each. Then define object permanence and say which stage it belongs to."</a:t>
            </a:r>
            <a:endParaRPr lang="en-US" sz="1450" dirty="0"/>
          </a:p>
        </p:txBody>
      </p:sp>
      <p:sp>
        <p:nvSpPr>
          <p:cNvPr id="6" name="Text 4"/>
          <p:cNvSpPr/>
          <p:nvPr/>
        </p:nvSpPr>
        <p:spPr>
          <a:xfrm>
            <a:off x="777240" y="3246120"/>
            <a:ext cx="7680960" cy="82296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Watch for two classic model errors</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 mis-ordering the stages (swapping concrete &amp; formal), or misplacing a hallmark (object permanence is SENSORIMOTOR, not preoperational).</a:t>
            </a:r>
            <a:endParaRPr lang="en-US" sz="1500" dirty="0"/>
          </a:p>
        </p:txBody>
      </p:sp>
      <p:sp>
        <p:nvSpPr>
          <p:cNvPr id="7" name="Text 5"/>
          <p:cNvSpPr/>
          <p:nvPr/>
        </p:nvSpPr>
        <p:spPr>
          <a:xfrm>
            <a:off x="502920" y="425196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Catch the model against today's lecture. That's the whole job, all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11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400" b="1" dirty="0">
                <a:solidFill>
                  <a:srgbClr val="FFFFFF"/>
                </a:solidFill>
                <a:latin typeface="Cambria" pitchFamily="34" charset="0"/>
                <a:ea typeface="Cambria" pitchFamily="34" charset="-122"/>
                <a:cs typeface="Cambria" pitchFamily="34" charset="-120"/>
              </a:rPr>
              <a:t>Stages  ·  Bonds  ·  A lifelong self</a:t>
            </a:r>
            <a:endParaRPr lang="en-US" sz="24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11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11   </a:t>
            </a:r>
            <a:pPr indent="0" marL="0">
              <a:buNone/>
            </a:pPr>
            <a:r>
              <a:rPr lang="en-US" sz="1350" dirty="0">
                <a:solidFill>
                  <a:srgbClr val="CFCBEC"/>
                </a:solidFill>
                <a:latin typeface="Calibri" pitchFamily="34" charset="0"/>
                <a:ea typeface="Calibri" pitchFamily="34" charset="-122"/>
                <a:cs typeface="Calibri" pitchFamily="34" charset="-120"/>
              </a:rPr>
              <a:t>three big questions, Piaget, attachment, Erikson, aging</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11   </a:t>
            </a:r>
            <a:pPr indent="0" marL="0">
              <a:buNone/>
            </a:pPr>
            <a:r>
              <a:rPr lang="en-US" sz="1350" dirty="0">
                <a:solidFill>
                  <a:srgbClr val="CFCBEC"/>
                </a:solidFill>
                <a:latin typeface="Calibri" pitchFamily="34" charset="0"/>
                <a:ea typeface="Calibri" pitchFamily="34" charset="-122"/>
                <a:cs typeface="Calibri" pitchFamily="34" charset="-120"/>
              </a:rPr>
              <a:t>"Nature, Nurture, and Who You Became" — your own trait</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11   </a:t>
            </a:r>
            <a:pPr indent="0" marL="0">
              <a:buNone/>
            </a:pPr>
            <a:r>
              <a:rPr lang="en-US" sz="1350" dirty="0">
                <a:solidFill>
                  <a:srgbClr val="CFCBEC"/>
                </a:solidFill>
                <a:latin typeface="Calibri" pitchFamily="34" charset="0"/>
                <a:ea typeface="Calibri" pitchFamily="34" charset="-122"/>
                <a:cs typeface="Calibri" pitchFamily="34" charset="-120"/>
              </a:rPr>
              <a:t>"From Cradle to Grave"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who are you, really? — personality: psychodynamic, humanistic, trait/Big Five, and social-cognitive.</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Pour the SAME juice into a taller glass…</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A 4-year-old says the tall glass "has more."   ·   A 9-year-old says "it's the same."</a:t>
            </a:r>
            <a:endParaRPr lang="en-US" sz="16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Nothing was added — so why the different answers?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Neither child is smarter. Their minds are </a:t>
            </a:r>
            <a:pPr indent="0" marL="0">
              <a:buNone/>
            </a:pPr>
            <a:r>
              <a:rPr lang="en-US" sz="1500" i="1" dirty="0">
                <a:solidFill>
                  <a:srgbClr val="5B53A6"/>
                </a:solidFill>
                <a:latin typeface="Calibri" pitchFamily="34" charset="0"/>
                <a:ea typeface="Calibri" pitchFamily="34" charset="-122"/>
                <a:cs typeface="Calibri" pitchFamily="34" charset="-120"/>
              </a:rPr>
              <a:t>built differently</a:t>
            </a:r>
            <a:pPr indent="0" marL="0">
              <a:buNone/>
            </a:pPr>
            <a:r>
              <a:rPr lang="en-US" sz="1500" dirty="0">
                <a:solidFill>
                  <a:srgbClr val="33324A"/>
                </a:solidFill>
                <a:latin typeface="Calibri" pitchFamily="34" charset="0"/>
                <a:ea typeface="Calibri" pitchFamily="34" charset="-122"/>
                <a:cs typeface="Calibri" pitchFamily="34" charset="-120"/>
              </a:rPr>
              <a:t> — and that change has a name, a stage, and a </a:t>
            </a:r>
            <a:pPr indent="0" marL="0">
              <a:buNone/>
            </a:pPr>
            <a:r>
              <a:rPr lang="en-US" sz="1500" i="1" dirty="0">
                <a:solidFill>
                  <a:srgbClr val="2F8F86"/>
                </a:solidFill>
                <a:latin typeface="Calibri" pitchFamily="34" charset="0"/>
                <a:ea typeface="Calibri" pitchFamily="34" charset="-122"/>
                <a:cs typeface="Calibri" pitchFamily="34" charset="-120"/>
              </a:rPr>
              <a:t>predictable order</a:t>
            </a:r>
            <a:pPr indent="0" marL="0">
              <a:buNone/>
            </a:pPr>
            <a:r>
              <a:rPr lang="en-US" sz="1500" dirty="0">
                <a:solidFill>
                  <a:srgbClr val="33324A"/>
                </a:solidFill>
                <a:latin typeface="Calibri" pitchFamily="34" charset="0"/>
                <a:ea typeface="Calibri" pitchFamily="34" charset="-122"/>
                <a:cs typeface="Calibri" pitchFamily="34" charset="-120"/>
              </a:rPr>
              <a:t>. That's development.</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DEVELOPMENTAL PSYCHOLOGY STUDIES</a:t>
            </a:r>
            <a:endParaRPr lang="en-US" sz="1300" dirty="0"/>
          </a:p>
        </p:txBody>
      </p:sp>
      <p:sp>
        <p:nvSpPr>
          <p:cNvPr id="3" name="Text 1"/>
          <p:cNvSpPr/>
          <p:nvPr/>
        </p:nvSpPr>
        <p:spPr>
          <a:xfrm>
            <a:off x="502920" y="676656"/>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How we change — and stay the same —</a:t>
            </a:r>
            <a:endParaRPr lang="en-US" sz="3000" dirty="0"/>
          </a:p>
          <a:p>
            <a:pPr indent="0" marL="0">
              <a:buNone/>
            </a:pPr>
            <a:r>
              <a:rPr lang="en-US" sz="3000" b="1" dirty="0">
                <a:solidFill>
                  <a:srgbClr val="26235C"/>
                </a:solidFill>
                <a:latin typeface="Cambria" pitchFamily="34" charset="0"/>
                <a:ea typeface="Cambria" pitchFamily="34" charset="-122"/>
                <a:cs typeface="Cambria" pitchFamily="34" charset="-120"/>
              </a:rPr>
              <a:t>across a whole life</a:t>
            </a:r>
            <a:endParaRPr lang="en-US" sz="3000" dirty="0"/>
          </a:p>
        </p:txBody>
      </p:sp>
      <p:sp>
        <p:nvSpPr>
          <p:cNvPr id="4" name="Text 2"/>
          <p:cNvSpPr/>
          <p:nvPr/>
        </p:nvSpPr>
        <p:spPr>
          <a:xfrm>
            <a:off x="777240" y="2377440"/>
            <a:ext cx="7680960" cy="54864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PHYSICAL</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the body — growth, the brain, puberty, aging</a:t>
            </a:r>
            <a:endParaRPr lang="en-US" sz="1600" dirty="0"/>
          </a:p>
        </p:txBody>
      </p:sp>
      <p:sp>
        <p:nvSpPr>
          <p:cNvPr id="5" name="Text 3"/>
          <p:cNvSpPr/>
          <p:nvPr/>
        </p:nvSpPr>
        <p:spPr>
          <a:xfrm>
            <a:off x="777240" y="3063240"/>
            <a:ext cx="7680960" cy="54864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COGNITIVE</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thinking, memory, language, reasoning</a:t>
            </a:r>
            <a:endParaRPr lang="en-US" sz="1600" dirty="0"/>
          </a:p>
        </p:txBody>
      </p:sp>
      <p:sp>
        <p:nvSpPr>
          <p:cNvPr id="6" name="Text 4"/>
          <p:cNvSpPr/>
          <p:nvPr/>
        </p:nvSpPr>
        <p:spPr>
          <a:xfrm>
            <a:off x="777240" y="3749040"/>
            <a:ext cx="7680960" cy="54864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SOCIAL / EMOTIONAL</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relationships, attachment, identity, the self</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FIELD'S THREE ENDURING DEBATES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Three questions follow us all week</a:t>
            </a:r>
            <a:endParaRPr lang="en-US" sz="3000" dirty="0"/>
          </a:p>
        </p:txBody>
      </p:sp>
      <p:sp>
        <p:nvSpPr>
          <p:cNvPr id="4" name="Shape 2"/>
          <p:cNvSpPr/>
          <p:nvPr/>
        </p:nvSpPr>
        <p:spPr>
          <a:xfrm>
            <a:off x="502920" y="1920240"/>
            <a:ext cx="8138160" cy="841248"/>
          </a:xfrm>
          <a:prstGeom prst="roundRect">
            <a:avLst>
              <a:gd name="adj" fmla="val 9783"/>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66544"/>
            <a:ext cx="7589520" cy="54864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NATURE  &amp;  NURTURE   </a:t>
            </a:r>
            <a:pPr indent="0" marL="0">
              <a:buNone/>
            </a:pPr>
            <a:r>
              <a:rPr lang="en-US" sz="1450" dirty="0">
                <a:solidFill>
                  <a:srgbClr val="33324A"/>
                </a:solidFill>
                <a:latin typeface="Calibri" pitchFamily="34" charset="0"/>
                <a:ea typeface="Calibri" pitchFamily="34" charset="-122"/>
                <a:cs typeface="Calibri" pitchFamily="34" charset="-120"/>
              </a:rPr>
              <a:t>genes AND experience, interacting — not a tug-of-war</a:t>
            </a:r>
            <a:endParaRPr lang="en-US" sz="1600" dirty="0"/>
          </a:p>
        </p:txBody>
      </p:sp>
      <p:sp>
        <p:nvSpPr>
          <p:cNvPr id="6" name="Shape 4"/>
          <p:cNvSpPr/>
          <p:nvPr/>
        </p:nvSpPr>
        <p:spPr>
          <a:xfrm>
            <a:off x="502920" y="2880360"/>
            <a:ext cx="8138160" cy="841248"/>
          </a:xfrm>
          <a:prstGeom prst="roundRect">
            <a:avLst>
              <a:gd name="adj" fmla="val 9783"/>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3026664"/>
            <a:ext cx="7589520" cy="54864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CONTINUITY  vs  STAGES   </a:t>
            </a:r>
            <a:pPr indent="0" marL="0">
              <a:buNone/>
            </a:pPr>
            <a:r>
              <a:rPr lang="en-US" sz="1450" dirty="0">
                <a:solidFill>
                  <a:srgbClr val="33324A"/>
                </a:solidFill>
                <a:latin typeface="Calibri" pitchFamily="34" charset="0"/>
                <a:ea typeface="Calibri" pitchFamily="34" charset="-122"/>
                <a:cs typeface="Calibri" pitchFamily="34" charset="-120"/>
              </a:rPr>
              <a:t>a smooth ramp, or distinct steps where something new appears?</a:t>
            </a:r>
            <a:endParaRPr lang="en-US" sz="1600" dirty="0"/>
          </a:p>
        </p:txBody>
      </p:sp>
      <p:sp>
        <p:nvSpPr>
          <p:cNvPr id="8" name="Shape 6"/>
          <p:cNvSpPr/>
          <p:nvPr/>
        </p:nvSpPr>
        <p:spPr>
          <a:xfrm>
            <a:off x="502920" y="3840480"/>
            <a:ext cx="8138160" cy="841248"/>
          </a:xfrm>
          <a:prstGeom prst="roundRect">
            <a:avLst>
              <a:gd name="adj" fmla="val 9783"/>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77240" y="3986784"/>
            <a:ext cx="7589520" cy="54864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STABILITY  vs  CHANGE   </a:t>
            </a:r>
            <a:pPr indent="0" marL="0">
              <a:buNone/>
            </a:pPr>
            <a:r>
              <a:rPr lang="en-US" sz="1450" dirty="0">
                <a:solidFill>
                  <a:srgbClr val="33324A"/>
                </a:solidFill>
                <a:latin typeface="Calibri" pitchFamily="34" charset="0"/>
                <a:ea typeface="Calibri" pitchFamily="34" charset="-122"/>
                <a:cs typeface="Calibri" pitchFamily="34" charset="-120"/>
              </a:rPr>
              <a:t>do our traits stay constant, or do we change over life?</a:t>
            </a:r>
            <a:endParaRPr lang="en-US" sz="1600" dirty="0"/>
          </a:p>
        </p:txBody>
      </p:sp>
      <p:sp>
        <p:nvSpPr>
          <p:cNvPr id="10" name="Text 8"/>
          <p:cNvSpPr/>
          <p:nvPr/>
        </p:nvSpPr>
        <p:spPr>
          <a:xfrm>
            <a:off x="502920" y="4572000"/>
            <a:ext cx="8138160" cy="32004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The honest answer to all three: "both — some of each."</a:t>
            </a:r>
            <a:endParaRPr lang="en-US" sz="130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COGNITIVE DEVELOPMENT  ·  PIAGET'S FOUR STAGES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Kids don't know less — they think differently</a:t>
            </a:r>
            <a:endParaRPr lang="en-US" sz="3000" dirty="0"/>
          </a:p>
        </p:txBody>
      </p:sp>
      <p:sp>
        <p:nvSpPr>
          <p:cNvPr id="4" name="Shape 2"/>
          <p:cNvSpPr/>
          <p:nvPr/>
        </p:nvSpPr>
        <p:spPr>
          <a:xfrm>
            <a:off x="502920" y="1828800"/>
            <a:ext cx="8138160" cy="658368"/>
          </a:xfrm>
          <a:prstGeom prst="roundRect">
            <a:avLst>
              <a:gd name="adj" fmla="val 12500"/>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47672"/>
            <a:ext cx="7589520" cy="420624"/>
          </a:xfrm>
          <a:prstGeom prst="rect">
            <a:avLst/>
          </a:prstGeom>
          <a:noFill/>
          <a:ln/>
        </p:spPr>
        <p:txBody>
          <a:bodyPr wrap="square" rtlCol="0" anchor="ctr"/>
          <a:lstStyle/>
          <a:p>
            <a:pPr indent="0" marL="0">
              <a:buNone/>
            </a:pPr>
            <a:r>
              <a:rPr lang="en-US" sz="1500" b="1" dirty="0">
                <a:solidFill>
                  <a:srgbClr val="6B6A86"/>
                </a:solidFill>
                <a:latin typeface="Calibri" pitchFamily="34" charset="0"/>
                <a:ea typeface="Calibri" pitchFamily="34" charset="-122"/>
                <a:cs typeface="Calibri" pitchFamily="34" charset="-120"/>
              </a:rPr>
              <a:t>1.  </a:t>
            </a:r>
            <a:pPr indent="0" marL="0">
              <a:buNone/>
            </a:pPr>
            <a:r>
              <a:rPr lang="en-US" sz="1500" b="1" dirty="0">
                <a:solidFill>
                  <a:srgbClr val="E0A33E"/>
                </a:solidFill>
                <a:latin typeface="Calibri" pitchFamily="34" charset="0"/>
                <a:ea typeface="Calibri" pitchFamily="34" charset="-122"/>
                <a:cs typeface="Calibri" pitchFamily="34" charset="-120"/>
              </a:rPr>
              <a:t>SENSORIMOTOR   </a:t>
            </a:r>
            <a:pPr indent="0" marL="0">
              <a:buNone/>
            </a:pPr>
            <a:r>
              <a:rPr lang="en-US" sz="1400" dirty="0">
                <a:solidFill>
                  <a:srgbClr val="33324A"/>
                </a:solidFill>
                <a:latin typeface="Calibri" pitchFamily="34" charset="0"/>
                <a:ea typeface="Calibri" pitchFamily="34" charset="-122"/>
                <a:cs typeface="Calibri" pitchFamily="34" charset="-120"/>
              </a:rPr>
              <a:t>birth–2  ·  object permanence</a:t>
            </a:r>
            <a:endParaRPr lang="en-US" sz="1500" dirty="0"/>
          </a:p>
        </p:txBody>
      </p:sp>
      <p:sp>
        <p:nvSpPr>
          <p:cNvPr id="6" name="Shape 4"/>
          <p:cNvSpPr/>
          <p:nvPr/>
        </p:nvSpPr>
        <p:spPr>
          <a:xfrm>
            <a:off x="502920" y="2560320"/>
            <a:ext cx="8138160" cy="658368"/>
          </a:xfrm>
          <a:prstGeom prst="roundRect">
            <a:avLst>
              <a:gd name="adj" fmla="val 12500"/>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2679192"/>
            <a:ext cx="7589520" cy="420624"/>
          </a:xfrm>
          <a:prstGeom prst="rect">
            <a:avLst/>
          </a:prstGeom>
          <a:noFill/>
          <a:ln/>
        </p:spPr>
        <p:txBody>
          <a:bodyPr wrap="square" rtlCol="0" anchor="ctr"/>
          <a:lstStyle/>
          <a:p>
            <a:pPr indent="0" marL="0">
              <a:buNone/>
            </a:pPr>
            <a:r>
              <a:rPr lang="en-US" sz="1500" b="1" dirty="0">
                <a:solidFill>
                  <a:srgbClr val="6B6A86"/>
                </a:solidFill>
                <a:latin typeface="Calibri" pitchFamily="34" charset="0"/>
                <a:ea typeface="Calibri" pitchFamily="34" charset="-122"/>
                <a:cs typeface="Calibri" pitchFamily="34" charset="-120"/>
              </a:rPr>
              <a:t>2.  </a:t>
            </a:r>
            <a:pPr indent="0" marL="0">
              <a:buNone/>
            </a:pPr>
            <a:r>
              <a:rPr lang="en-US" sz="1500" b="1" dirty="0">
                <a:solidFill>
                  <a:srgbClr val="5B53A6"/>
                </a:solidFill>
                <a:latin typeface="Calibri" pitchFamily="34" charset="0"/>
                <a:ea typeface="Calibri" pitchFamily="34" charset="-122"/>
                <a:cs typeface="Calibri" pitchFamily="34" charset="-120"/>
              </a:rPr>
              <a:t>PREOPERATIONAL   </a:t>
            </a:r>
            <a:pPr indent="0" marL="0">
              <a:buNone/>
            </a:pPr>
            <a:r>
              <a:rPr lang="en-US" sz="1400" dirty="0">
                <a:solidFill>
                  <a:srgbClr val="33324A"/>
                </a:solidFill>
                <a:latin typeface="Calibri" pitchFamily="34" charset="0"/>
                <a:ea typeface="Calibri" pitchFamily="34" charset="-122"/>
                <a:cs typeface="Calibri" pitchFamily="34" charset="-120"/>
              </a:rPr>
              <a:t>2–7  ·  egocentrism, no conservation</a:t>
            </a:r>
            <a:endParaRPr lang="en-US" sz="1500" dirty="0"/>
          </a:p>
        </p:txBody>
      </p:sp>
      <p:sp>
        <p:nvSpPr>
          <p:cNvPr id="8" name="Shape 6"/>
          <p:cNvSpPr/>
          <p:nvPr/>
        </p:nvSpPr>
        <p:spPr>
          <a:xfrm>
            <a:off x="502920" y="3291840"/>
            <a:ext cx="8138160" cy="658368"/>
          </a:xfrm>
          <a:prstGeom prst="roundRect">
            <a:avLst>
              <a:gd name="adj" fmla="val 12500"/>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77240" y="3410712"/>
            <a:ext cx="7589520" cy="420624"/>
          </a:xfrm>
          <a:prstGeom prst="rect">
            <a:avLst/>
          </a:prstGeom>
          <a:noFill/>
          <a:ln/>
        </p:spPr>
        <p:txBody>
          <a:bodyPr wrap="square" rtlCol="0" anchor="ctr"/>
          <a:lstStyle/>
          <a:p>
            <a:pPr indent="0" marL="0">
              <a:buNone/>
            </a:pPr>
            <a:r>
              <a:rPr lang="en-US" sz="1500" b="1" dirty="0">
                <a:solidFill>
                  <a:srgbClr val="6B6A86"/>
                </a:solidFill>
                <a:latin typeface="Calibri" pitchFamily="34" charset="0"/>
                <a:ea typeface="Calibri" pitchFamily="34" charset="-122"/>
                <a:cs typeface="Calibri" pitchFamily="34" charset="-120"/>
              </a:rPr>
              <a:t>3.  </a:t>
            </a:r>
            <a:pPr indent="0" marL="0">
              <a:buNone/>
            </a:pPr>
            <a:r>
              <a:rPr lang="en-US" sz="1500" b="1" dirty="0">
                <a:solidFill>
                  <a:srgbClr val="2F8F86"/>
                </a:solidFill>
                <a:latin typeface="Calibri" pitchFamily="34" charset="0"/>
                <a:ea typeface="Calibri" pitchFamily="34" charset="-122"/>
                <a:cs typeface="Calibri" pitchFamily="34" charset="-120"/>
              </a:rPr>
              <a:t>CONCRETE OPERATIONAL   </a:t>
            </a:r>
            <a:pPr indent="0" marL="0">
              <a:buNone/>
            </a:pPr>
            <a:r>
              <a:rPr lang="en-US" sz="1400" dirty="0">
                <a:solidFill>
                  <a:srgbClr val="33324A"/>
                </a:solidFill>
                <a:latin typeface="Calibri" pitchFamily="34" charset="0"/>
                <a:ea typeface="Calibri" pitchFamily="34" charset="-122"/>
                <a:cs typeface="Calibri" pitchFamily="34" charset="-120"/>
              </a:rPr>
              <a:t>7–11  ·  conservation, concrete logic</a:t>
            </a:r>
            <a:endParaRPr lang="en-US" sz="1500" dirty="0"/>
          </a:p>
        </p:txBody>
      </p:sp>
      <p:sp>
        <p:nvSpPr>
          <p:cNvPr id="10" name="Shape 8"/>
          <p:cNvSpPr/>
          <p:nvPr/>
        </p:nvSpPr>
        <p:spPr>
          <a:xfrm>
            <a:off x="502920" y="4023360"/>
            <a:ext cx="8138160" cy="658368"/>
          </a:xfrm>
          <a:prstGeom prst="roundRect">
            <a:avLst>
              <a:gd name="adj" fmla="val 12500"/>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777240" y="4142232"/>
            <a:ext cx="7589520" cy="420624"/>
          </a:xfrm>
          <a:prstGeom prst="rect">
            <a:avLst/>
          </a:prstGeom>
          <a:noFill/>
          <a:ln/>
        </p:spPr>
        <p:txBody>
          <a:bodyPr wrap="square" rtlCol="0" anchor="ctr"/>
          <a:lstStyle/>
          <a:p>
            <a:pPr indent="0" marL="0">
              <a:buNone/>
            </a:pPr>
            <a:r>
              <a:rPr lang="en-US" sz="1500" b="1" dirty="0">
                <a:solidFill>
                  <a:srgbClr val="6B6A86"/>
                </a:solidFill>
                <a:latin typeface="Calibri" pitchFamily="34" charset="0"/>
                <a:ea typeface="Calibri" pitchFamily="34" charset="-122"/>
                <a:cs typeface="Calibri" pitchFamily="34" charset="-120"/>
              </a:rPr>
              <a:t>4.  </a:t>
            </a:r>
            <a:pPr indent="0" marL="0">
              <a:buNone/>
            </a:pPr>
            <a:r>
              <a:rPr lang="en-US" sz="1500" b="1" dirty="0">
                <a:solidFill>
                  <a:srgbClr val="26235C"/>
                </a:solidFill>
                <a:latin typeface="Calibri" pitchFamily="34" charset="0"/>
                <a:ea typeface="Calibri" pitchFamily="34" charset="-122"/>
                <a:cs typeface="Calibri" pitchFamily="34" charset="-120"/>
              </a:rPr>
              <a:t>FORMAL OPERATIONAL   </a:t>
            </a:r>
            <a:pPr indent="0" marL="0">
              <a:buNone/>
            </a:pPr>
            <a:r>
              <a:rPr lang="en-US" sz="1400" dirty="0">
                <a:solidFill>
                  <a:srgbClr val="33324A"/>
                </a:solidFill>
                <a:latin typeface="Calibri" pitchFamily="34" charset="0"/>
                <a:ea typeface="Calibri" pitchFamily="34" charset="-122"/>
                <a:cs typeface="Calibri" pitchFamily="34" charset="-120"/>
              </a:rPr>
              <a:t>12+  ·  abstract, hypothetical thought</a:t>
            </a:r>
            <a:endParaRPr lang="en-US" sz="1500" dirty="0"/>
          </a:p>
        </p:txBody>
      </p:sp>
      <p:sp>
        <p:nvSpPr>
          <p:cNvPr id="12" name="Text 10"/>
          <p:cNvSpPr/>
          <p:nvPr/>
        </p:nvSpPr>
        <p:spPr>
          <a:xfrm>
            <a:off x="502920" y="4572000"/>
            <a:ext cx="8138160" cy="320040"/>
          </a:xfrm>
          <a:prstGeom prst="rect">
            <a:avLst/>
          </a:prstGeom>
          <a:noFill/>
          <a:ln/>
        </p:spPr>
        <p:txBody>
          <a:bodyPr wrap="square" rtlCol="0" anchor="ctr"/>
          <a:lstStyle/>
          <a:p>
            <a:pPr algn="ctr" indent="0" marL="0">
              <a:buNone/>
            </a:pPr>
            <a:r>
              <a:rPr lang="en-US" sz="1250" b="1" i="1" dirty="0">
                <a:solidFill>
                  <a:srgbClr val="26235C"/>
                </a:solidFill>
                <a:latin typeface="Calibri" pitchFamily="34" charset="0"/>
                <a:ea typeface="Calibri" pitchFamily="34" charset="-122"/>
                <a:cs typeface="Calibri" pitchFamily="34" charset="-120"/>
              </a:rPr>
              <a:t>Senses → Symbols → Logic about things → Logic about ideas.  The ORDER is the real claim; ages are approximate.</a:t>
            </a:r>
            <a:endParaRPr lang="en-US" sz="125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A STAGE BOUNDARY, LIVE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Piaget's conservation task</a:t>
            </a:r>
            <a:endParaRPr lang="en-US" sz="3000" dirty="0"/>
          </a:p>
        </p:txBody>
      </p:sp>
      <p:sp>
        <p:nvSpPr>
          <p:cNvPr id="4" name="Shape 2"/>
          <p:cNvSpPr/>
          <p:nvPr/>
        </p:nvSpPr>
        <p:spPr>
          <a:xfrm>
            <a:off x="50292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9456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PREOPERATIONAL  ·  age ~4
</a:t>
            </a:r>
            <a:endParaRPr lang="en-US" sz="1500" dirty="0"/>
          </a:p>
          <a:p>
            <a:pPr indent="0" marL="0">
              <a:buNone/>
            </a:pPr>
            <a:r>
              <a:rPr lang="en-US" sz="1500" b="1" dirty="0">
                <a:solidFill>
                  <a:srgbClr val="33324A"/>
                </a:solidFill>
                <a:latin typeface="Calibri" pitchFamily="34" charset="0"/>
                <a:ea typeface="Calibri" pitchFamily="34" charset="-122"/>
                <a:cs typeface="Calibri" pitchFamily="34" charset="-120"/>
              </a:rPr>
              <a:t>"The tall glass has MORE!"
</a:t>
            </a:r>
            <a:endParaRPr lang="en-US" sz="1500" dirty="0"/>
          </a:p>
          <a:p>
            <a:pPr indent="0" marL="0">
              <a:buNone/>
            </a:pPr>
            <a:r>
              <a:rPr lang="en-US" sz="1350" dirty="0">
                <a:solidFill>
                  <a:srgbClr val="44435C"/>
                </a:solidFill>
                <a:latin typeface="Calibri" pitchFamily="34" charset="0"/>
                <a:ea typeface="Calibri" pitchFamily="34" charset="-122"/>
                <a:cs typeface="Calibri" pitchFamily="34" charset="-120"/>
              </a:rPr>
              <a:t>Captured by one dimension — height. Can't yet mentally pour it back. No conservation.</a:t>
            </a:r>
            <a:endParaRPr lang="en-US" sz="1500" dirty="0"/>
          </a:p>
        </p:txBody>
      </p:sp>
      <p:sp>
        <p:nvSpPr>
          <p:cNvPr id="7" name="Text 5"/>
          <p:cNvSpPr/>
          <p:nvPr/>
        </p:nvSpPr>
        <p:spPr>
          <a:xfrm>
            <a:off x="4937760" y="2011680"/>
            <a:ext cx="3474720" cy="2194560"/>
          </a:xfrm>
          <a:prstGeom prst="rect">
            <a:avLst/>
          </a:prstGeom>
          <a:noFill/>
          <a:ln/>
        </p:spPr>
        <p:txBody>
          <a:bodyPr wrap="square" rtlCol="0" anchor="t"/>
          <a:lstStyle/>
          <a:p>
            <a:pPr indent="0" marL="0">
              <a:buNone/>
            </a:pPr>
            <a:r>
              <a:rPr lang="en-US" sz="1500" b="1" dirty="0">
                <a:solidFill>
                  <a:srgbClr val="2F8F86"/>
                </a:solidFill>
                <a:latin typeface="Calibri" pitchFamily="34" charset="0"/>
                <a:ea typeface="Calibri" pitchFamily="34" charset="-122"/>
                <a:cs typeface="Calibri" pitchFamily="34" charset="-120"/>
              </a:rPr>
              <a:t>CONCRETE OPERATIONAL  ·  age ~8
</a:t>
            </a:r>
            <a:endParaRPr lang="en-US" sz="1500" dirty="0"/>
          </a:p>
          <a:p>
            <a:pPr indent="0" marL="0">
              <a:buNone/>
            </a:pPr>
            <a:r>
              <a:rPr lang="en-US" sz="1500" b="1" dirty="0">
                <a:solidFill>
                  <a:srgbClr val="33324A"/>
                </a:solidFill>
                <a:latin typeface="Calibri" pitchFamily="34" charset="0"/>
                <a:ea typeface="Calibri" pitchFamily="34" charset="-122"/>
                <a:cs typeface="Calibri" pitchFamily="34" charset="-120"/>
              </a:rPr>
              <a:t>"Same — you just poured it."
</a:t>
            </a:r>
            <a:endParaRPr lang="en-US" sz="1500" dirty="0"/>
          </a:p>
          <a:p>
            <a:pPr indent="0" marL="0">
              <a:buNone/>
            </a:pPr>
            <a:r>
              <a:rPr lang="en-US" sz="1350" dirty="0">
                <a:solidFill>
                  <a:srgbClr val="44435C"/>
                </a:solidFill>
                <a:latin typeface="Calibri" pitchFamily="34" charset="0"/>
                <a:ea typeface="Calibri" pitchFamily="34" charset="-122"/>
                <a:cs typeface="Calibri" pitchFamily="34" charset="-120"/>
              </a:rPr>
              <a:t>Holds two dimensions (taller BUT thinner) and grasps reversibility. Conservation.</a:t>
            </a:r>
            <a:endParaRPr lang="en-US" sz="15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Same juice. Same question. What changed is the child's stage of reasoning — not the juice.</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SOCIAL ANGLE ON THINKING  ·  VYGOTSKY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We learn in the zone — with help</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ZONE OF PROXIMAL DEVELOPMENT  </a:t>
            </a:r>
            <a:pPr indent="0" marL="0">
              <a:buNone/>
            </a:pPr>
            <a:r>
              <a:rPr lang="en-US" sz="1450" dirty="0">
                <a:solidFill>
                  <a:srgbClr val="33324A"/>
                </a:solidFill>
                <a:latin typeface="Calibri" pitchFamily="34" charset="0"/>
                <a:ea typeface="Calibri" pitchFamily="34" charset="-122"/>
                <a:cs typeface="Calibri" pitchFamily="34" charset="-120"/>
              </a:rPr>
              <a:t>— the sweet spot: what a child can't quite do alone, but CAN do with help.</a:t>
            </a:r>
            <a:endParaRPr lang="en-US" sz="1500" dirty="0"/>
          </a:p>
        </p:txBody>
      </p:sp>
      <p:sp>
        <p:nvSpPr>
          <p:cNvPr id="6" name="Text 4"/>
          <p:cNvSpPr/>
          <p:nvPr/>
        </p:nvSpPr>
        <p:spPr>
          <a:xfrm>
            <a:off x="777240" y="3200400"/>
            <a:ext cx="768096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SCAFFOLDING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the support a more skilled person gives in that zone, then gradually removes (like training wheels).</a:t>
            </a:r>
            <a:endParaRPr lang="en-US" sz="1500" dirty="0"/>
          </a:p>
        </p:txBody>
      </p:sp>
      <p:sp>
        <p:nvSpPr>
          <p:cNvPr id="7" name="Text 5"/>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Piaget: the child is a little scientist.   Vygotsky: the child is a little apprentice.</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SOCIAL DEVELOPMENT  ·  ATTACHMENT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Harlow's monkeys: comfort beats food</a:t>
            </a:r>
            <a:endParaRPr lang="en-US" sz="3000" dirty="0"/>
          </a:p>
        </p:txBody>
      </p:sp>
      <p:sp>
        <p:nvSpPr>
          <p:cNvPr id="4" name="Shape 2"/>
          <p:cNvSpPr/>
          <p:nvPr/>
        </p:nvSpPr>
        <p:spPr>
          <a:xfrm>
            <a:off x="50292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240280"/>
          </a:xfrm>
          <a:prstGeom prst="rect">
            <a:avLst/>
          </a:prstGeom>
          <a:noFill/>
          <a:ln/>
        </p:spPr>
        <p:txBody>
          <a:bodyPr wrap="square" rtlCol="0" anchor="t"/>
          <a:lstStyle/>
          <a:p>
            <a:pPr indent="0" marL="0">
              <a:buNone/>
            </a:pPr>
            <a:r>
              <a:rPr lang="en-US" sz="1600" b="1" dirty="0">
                <a:solidFill>
                  <a:srgbClr val="6B6A86"/>
                </a:solidFill>
                <a:latin typeface="Calibri" pitchFamily="34" charset="0"/>
                <a:ea typeface="Calibri" pitchFamily="34" charset="-122"/>
                <a:cs typeface="Calibri" pitchFamily="34" charset="-120"/>
              </a:rPr>
              <a:t>WIRE MOTHER
</a:t>
            </a:r>
            <a:endParaRPr lang="en-US" sz="1600" dirty="0"/>
          </a:p>
          <a:p>
            <a:pPr indent="0" marL="0">
              <a:buNone/>
            </a:pPr>
            <a:r>
              <a:rPr lang="en-US" sz="1350" i="1" dirty="0">
                <a:solidFill>
                  <a:srgbClr val="33324A"/>
                </a:solidFill>
                <a:latin typeface="Calibri" pitchFamily="34" charset="0"/>
                <a:ea typeface="Calibri" pitchFamily="34" charset="-122"/>
                <a:cs typeface="Calibri" pitchFamily="34" charset="-120"/>
              </a:rPr>
              <a:t>gave milk
</a:t>
            </a:r>
            <a:endParaRPr lang="en-US" sz="1600" dirty="0"/>
          </a:p>
          <a:p>
            <a:pPr indent="0" marL="0">
              <a:buNone/>
            </a:pPr>
            <a:r>
              <a:rPr lang="en-US" sz="1400" dirty="0">
                <a:solidFill>
                  <a:srgbClr val="44435C"/>
                </a:solidFill>
                <a:latin typeface="Calibri" pitchFamily="34" charset="0"/>
                <a:ea typeface="Calibri" pitchFamily="34" charset="-122"/>
                <a:cs typeface="Calibri" pitchFamily="34" charset="-120"/>
              </a:rPr>
              <a:t>If attachment were about feeding, babies should prefer this one.</a:t>
            </a:r>
            <a:endParaRPr lang="en-US" sz="1600" dirty="0"/>
          </a:p>
        </p:txBody>
      </p:sp>
      <p:sp>
        <p:nvSpPr>
          <p:cNvPr id="7" name="Text 5"/>
          <p:cNvSpPr/>
          <p:nvPr/>
        </p:nvSpPr>
        <p:spPr>
          <a:xfrm>
            <a:off x="4937760" y="2011680"/>
            <a:ext cx="3474720" cy="2240280"/>
          </a:xfrm>
          <a:prstGeom prst="rect">
            <a:avLst/>
          </a:prstGeom>
          <a:noFill/>
          <a:ln/>
        </p:spPr>
        <p:txBody>
          <a:bodyPr wrap="square" rtlCol="0" anchor="t"/>
          <a:lstStyle/>
          <a:p>
            <a:pPr indent="0" marL="0">
              <a:buNone/>
            </a:pPr>
            <a:r>
              <a:rPr lang="en-US" sz="1600" b="1" dirty="0">
                <a:solidFill>
                  <a:srgbClr val="E0A33E"/>
                </a:solidFill>
                <a:latin typeface="Calibri" pitchFamily="34" charset="0"/>
                <a:ea typeface="Calibri" pitchFamily="34" charset="-122"/>
                <a:cs typeface="Calibri" pitchFamily="34" charset="-120"/>
              </a:rPr>
              <a:t>CLOTH MOTHER
</a:t>
            </a:r>
            <a:endParaRPr lang="en-US" sz="1600" dirty="0"/>
          </a:p>
          <a:p>
            <a:pPr indent="0" marL="0">
              <a:buNone/>
            </a:pPr>
            <a:r>
              <a:rPr lang="en-US" sz="1350" i="1" dirty="0">
                <a:solidFill>
                  <a:srgbClr val="33324A"/>
                </a:solidFill>
                <a:latin typeface="Calibri" pitchFamily="34" charset="0"/>
                <a:ea typeface="Calibri" pitchFamily="34" charset="-122"/>
                <a:cs typeface="Calibri" pitchFamily="34" charset="-120"/>
              </a:rPr>
              <a:t>soft, no food
</a:t>
            </a:r>
            <a:endParaRPr lang="en-US" sz="1600" dirty="0"/>
          </a:p>
          <a:p>
            <a:pPr indent="0" marL="0">
              <a:buNone/>
            </a:pPr>
            <a:r>
              <a:rPr lang="en-US" sz="1400" dirty="0">
                <a:solidFill>
                  <a:srgbClr val="44435C"/>
                </a:solidFill>
                <a:latin typeface="Calibri" pitchFamily="34" charset="0"/>
                <a:ea typeface="Calibri" pitchFamily="34" charset="-122"/>
                <a:cs typeface="Calibri" pitchFamily="34" charset="-120"/>
              </a:rPr>
              <a:t>The infants clung to THIS one nearly all day — visiting the wire mother only to feed.</a:t>
            </a:r>
            <a:endParaRPr lang="en-US" sz="16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Attachment is built on comfort and a sense of security — "contact comfort" — not just on who feeds you.</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MEASURING THE BOND  ·  AINSWORTH</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Strange Situation: it's the reunion</a:t>
            </a:r>
            <a:endParaRPr lang="en-US" sz="3000" dirty="0"/>
          </a:p>
        </p:txBody>
      </p:sp>
      <p:sp>
        <p:nvSpPr>
          <p:cNvPr id="4" name="Shape 2"/>
          <p:cNvSpPr/>
          <p:nvPr/>
        </p:nvSpPr>
        <p:spPr>
          <a:xfrm>
            <a:off x="502920" y="182880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82880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57400"/>
            <a:ext cx="3474720" cy="1920240"/>
          </a:xfrm>
          <a:prstGeom prst="rect">
            <a:avLst/>
          </a:prstGeom>
          <a:noFill/>
          <a:ln/>
        </p:spPr>
        <p:txBody>
          <a:bodyPr wrap="square" rtlCol="0" anchor="t"/>
          <a:lstStyle/>
          <a:p>
            <a:pPr indent="0" marL="0">
              <a:buNone/>
            </a:pPr>
            <a:r>
              <a:rPr lang="en-US" sz="1550" b="1" dirty="0">
                <a:solidFill>
                  <a:srgbClr val="2F8F86"/>
                </a:solidFill>
                <a:latin typeface="Calibri" pitchFamily="34" charset="0"/>
                <a:ea typeface="Calibri" pitchFamily="34" charset="-122"/>
                <a:cs typeface="Calibri" pitchFamily="34" charset="-120"/>
              </a:rPr>
              <a:t>SECURE  (the majority)
</a:t>
            </a:r>
            <a:endParaRPr lang="en-US" sz="1550" dirty="0"/>
          </a:p>
          <a:p>
            <a:pPr indent="0" marL="0">
              <a:buNone/>
            </a:pPr>
            <a:r>
              <a:rPr lang="en-US" sz="1400" dirty="0">
                <a:solidFill>
                  <a:srgbClr val="33324A"/>
                </a:solidFill>
                <a:latin typeface="Calibri" pitchFamily="34" charset="0"/>
                <a:ea typeface="Calibri" pitchFamily="34" charset="-122"/>
                <a:cs typeface="Calibri" pitchFamily="34" charset="-120"/>
              </a:rPr>
              <a:t>Uses caregiver as a safe base; upset when they leave; comforted and settles at reunion.</a:t>
            </a:r>
            <a:endParaRPr lang="en-US" sz="1550" dirty="0"/>
          </a:p>
        </p:txBody>
      </p:sp>
      <p:sp>
        <p:nvSpPr>
          <p:cNvPr id="7" name="Text 5"/>
          <p:cNvSpPr/>
          <p:nvPr/>
        </p:nvSpPr>
        <p:spPr>
          <a:xfrm>
            <a:off x="4937760" y="2057400"/>
            <a:ext cx="3474720" cy="1920240"/>
          </a:xfrm>
          <a:prstGeom prst="rect">
            <a:avLst/>
          </a:prstGeom>
          <a:noFill/>
          <a:ln/>
        </p:spPr>
        <p:txBody>
          <a:bodyPr wrap="square" rtlCol="0" anchor="t"/>
          <a:lstStyle/>
          <a:p>
            <a:pPr indent="0" marL="0">
              <a:buNone/>
            </a:pPr>
            <a:r>
              <a:rPr lang="en-US" sz="1550" b="1" dirty="0">
                <a:solidFill>
                  <a:srgbClr val="5B53A6"/>
                </a:solidFill>
                <a:latin typeface="Calibri" pitchFamily="34" charset="0"/>
                <a:ea typeface="Calibri" pitchFamily="34" charset="-122"/>
                <a:cs typeface="Calibri" pitchFamily="34" charset="-120"/>
              </a:rPr>
              <a:t>INSECURE
</a:t>
            </a:r>
            <a:endParaRPr lang="en-US" sz="1550" dirty="0"/>
          </a:p>
          <a:p>
            <a:pPr indent="0" marL="0">
              <a:buNone/>
            </a:pPr>
            <a:r>
              <a:rPr lang="en-US" sz="1400" dirty="0">
                <a:solidFill>
                  <a:srgbClr val="33324A"/>
                </a:solidFill>
                <a:latin typeface="Calibri" pitchFamily="34" charset="0"/>
                <a:ea typeface="Calibri" pitchFamily="34" charset="-122"/>
                <a:cs typeface="Calibri" pitchFamily="34" charset="-120"/>
              </a:rPr>
              <a:t>May ignore the caregiver on return — or be distressed and hard to soothe (clingy yet angry).</a:t>
            </a:r>
            <a:endParaRPr lang="en-US" sz="1550" dirty="0"/>
          </a:p>
        </p:txBody>
      </p:sp>
      <p:sp>
        <p:nvSpPr>
          <p:cNvPr id="8" name="Text 6"/>
          <p:cNvSpPr/>
          <p:nvPr/>
        </p:nvSpPr>
        <p:spPr>
          <a:xfrm>
            <a:off x="502920" y="4297680"/>
            <a:ext cx="8138160" cy="365760"/>
          </a:xfrm>
          <a:prstGeom prst="rect">
            <a:avLst/>
          </a:prstGeom>
          <a:noFill/>
          <a:ln/>
        </p:spPr>
        <p:txBody>
          <a:bodyPr wrap="square" rtlCol="0" anchor="ctr"/>
          <a:lstStyle/>
          <a:p>
            <a:pPr algn="ctr" indent="0" marL="0">
              <a:buNone/>
            </a:pPr>
            <a:r>
              <a:rPr lang="en-US" sz="1400" i="1" dirty="0">
                <a:solidFill>
                  <a:srgbClr val="26235C"/>
                </a:solidFill>
                <a:latin typeface="Calibri" pitchFamily="34" charset="0"/>
                <a:ea typeface="Calibri" pitchFamily="34" charset="-122"/>
                <a:cs typeface="Calibri" pitchFamily="34" charset="-120"/>
              </a:rPr>
              <a:t>Secure attachment is fostered by sensitive, responsive caregiving.</a:t>
            </a:r>
            <a:endParaRPr lang="en-US" sz="14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11</dc:title>
  <dc:subject>PptxGenJS Presentation</dc:subject>
  <dc:creator>Prof. Bennett</dc:creator>
  <cp:lastModifiedBy>Prof. Bennett</cp:lastModifiedBy>
  <cp:revision>1</cp:revision>
  <dcterms:created xsi:type="dcterms:W3CDTF">2026-06-27T02:11:55Z</dcterms:created>
  <dcterms:modified xsi:type="dcterms:W3CDTF">2026-06-27T02:11:55Z</dcterms:modified>
</cp:coreProperties>
</file>