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notesMasterIdLst>
    <p:notesMasterId r:id="rId17"/>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notesMaster" Target="notesMasters/notesMaster1.xml"/><Relationship Id="rId18" Type="http://schemas.openxmlformats.org/officeDocument/2006/relationships/presProps" Target="presProps.xml"/><Relationship Id="rId19" Type="http://schemas.openxmlformats.org/officeDocument/2006/relationships/viewProps" Target="viewProps.xml"/><Relationship Id="rId20" Type="http://schemas.openxmlformats.org/officeDocument/2006/relationships/theme" Target="theme/theme1.xml"/><Relationship Id="rId21"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Welcome to Week 12 — Personality. Last week we asked how people develop across a lifetime; this week we ask about the stable result: personality, your characteristic pattern of thinking, feeling, and behaving. There are four big theories that try to explain that pattern, and they disagree in fascinating ways: Freud's psychodynamic view, the humanistic view, the trait approach, and Bandura's social-cognitive view. One of them — the Big Five — is the description that actually survives scientific scrutiny, and it's nothing like the result you'd get from an online quiz. The promise for the week: by Friday you'll know all four theories, you'll be able to describe any person with the five research-backed traits, and you'll be able to tell a real personality measure from a flattering one. The headline lesson is the same scientific attitude from Week 1 — trust the measure that replicates, not the quiz that flatters.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Watch me describe one real-feeling person two ways, so you can see why the profile wins. Meet Maya, a first-year nursing student. The lazy way is one type: 'Maya's an introvert.' True-ish, and almost useless — it misses nearly everything. Now the Big Five profile, a level plus evidence on each dial. Openness, moderate — likes a documentary and the occasional new cuisine, but prefers the tried-and-true on a hard week. Conscientiousness, high — color-coded schedule, assignments in early, station always tidy; this dial predicts her strong grades better than any type could. Extraversion, low — recharges alone, two close friends over a big party; that's the 'introvert' label, but it's one dial, not her whole self. Agreeableness, high — warm, the one who quietly helps a struggling classmate. Neuroticism, moderately high — worries before exams, replays mistakes, so she builds in extra prep. Land it: that five-dial sketch captures Maya — driven, warm, a little anxious, quietly introverted — in a way 'she's an introvert' never could. A type gives you one fact about a person; a profile gives you the person.</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misconception that fools almost everyone: 'that personality quiz I took online is scientific — it described me perfectly.' Here's why that's shaky. Feeling accurate is not evidence. Vague, flattering descriptions feel true about almost everyone — that's an old trick; write a horoscope general enough and the whole room nods. So how do psychologists separate a real measure from a flattering one? Two questions. Reliability: would you get the same result if you took it again next month? A good measure is stable. Validity: do the scores actually predict anything real — performance, well-being, behavior? The Big Five has both reliability and validity, built from decades of data. Most online 'what type are you' quizzes have neither — results drift from week to week and predict little beyond the warm glow of recognition. DO: ask the class for a quiz they've taken and run it through these two questions out loud.</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fourth theory is Bandura's social-cognitive view — and you've met Bandura before, in Week 6, with observational learning. His argument: personality isn't just inside you; it emerges from a constant three-way interaction called reciprocal determinism. Person, behavior, and environment all shape each other, continuously. Example: a friendly person — that's the person — starts conversations — behavior — which makes people respond warmly — environment — which makes them act friendlier still. Round and round. The second key idea is self-efficacy: your belief that you can succeed at a specific task. High self-efficacy and you take it on, persist, often do better; low and you avoid and give up early. Crucially, it's task-specific belief, not global self-esteem, and it's learned and changeable — built by mastering small steps and seeing others succeed. One related term: Rotter's locus of control — do you believe outcomes come from your own actions, internal, or from luck and fate, external? The misconception to cure: self-efficacy is not the same as self-esteem, and it's not something you're simply born with.</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If personality is a pattern, how do you measure it? Two big families — and they are not equally trustworthy. SELF-REPORT INVENTORIES: you answer many standardized questions about yourself, scored against established norms. The classic is the MMPI, the Minnesota Multiphasic Personality Inventory. Its items were empirically keyed — kept because they actually distinguished groups in data, not because they sounded right — and it even has built-in scales to catch faking. Strength: relatively good reliability and validity. Limit: people can shade their answers. PROJECTIVE TESTS: you respond to an ambiguous stimulus and supposedly project your inner world onto it — the Rorschach inkblots, the TAT, where you tell a story about a picture. The honest verdict: weaker reliability and validity — different scorers reach different conclusions, and results don't predict behavior well. Interesting history, clinically popular, scientifically shaky. Worked judgment: 'we gave the new hire an inkblot test and it proved she's creative and trustworthy.' Be skeptical — the Rorschach's weak validity means it can't reliably prove a trait. A validated self-report measure is the stronger evidence. Empiricism over what merely feels insightful.</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Now the move that defines how you use AI in this course: you verify, you don't consume. DO: have students paste two prompts to an approved chatbot — Gemini, Claude, or ChatGPT. First: 'List the Big Five personality traits and define one of them.' Second: 'What's the difference between a self-report inventory like the MMPI and a projective test like the Rorschach?' Then check the answers against today's lecture. Watch for two specific slips. One: chatbots sometimes smuggle a wrong trait into the Big Five, offering 'intelligence' or 'self-efficacy' — neither is on the OCEAN list. Two: they sometimes overstate the Rorschach's validity, presenting projective tests as just as solid as self-report inventories, when the evidence says they're weaker. The point isn't to dunk on the model; it's the working relationship — the tool drafts, you judge. That's exactly how the weekly Lecture Tutorial works. You'll catch the model, not trust it.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Let's land the week. Personality reduces to a few things you can now do. Name the four theories — psychodynamic, with the id, ego, superego and the defenses; humanistic, with the self-concept and unconditional positive regard; trait, the Big Five; and social-cognitive, the person-behavior-environment loop with self-efficacy. Read anyone through the five dials, OCEAN, as levels, not boxes. And tell an honest test from a flattering one — self-report inventories like the MMPI over projective tests like the Rorschach, judged by reliability and validity. Here's the graded work. Lecture Tutorial 12 with an approved chatbot — submit the share link, about 30 to 45 minutes. Quiz 12 covers the four theories, the Big Five, and assessment. Discussion 12, 'What Shapes Who You Are?', asks you to explain a facet of yourself with a theory, or to argue whether personality tests are useful. And Assignment 12, 'Reading a Personality,' is AI-coached and self-scored. Callback and tease: we've spent two weeks inside the individual; next week we step outside — social psychology, where the situation and other people bend behavior far more than personality alone would predict.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Open with a quick prompt: in ten seconds, write down your 'type' — the label you'd give your own personality. Most people reach for a box: introvert, Type A, an INFJ, a zodiac sign. Here's the problem: almost none of those labels come from evidence. And the one description psychologists actually trust isn't a box at all — it's five dials, and you're somewhere along every one of them. Write the promise on the board: by Friday you'll know the four big theories of personality, you'll be able to describe any person with the five research-backed traits — the Big Five — and you'll be able to tell a real personality test from a pop quiz that just feels true. The why-it-matters line: personality isn't which box you're in — it's where you sit on a handful of dials that science can actually measure.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Let's define the word. Personality is a person's characteristic pattern of thinking, feeling, and behaving — the part of you that stays fairly consistent across situations and over time. The key word is pattern. It's not your mood today; it's your tendency over months and years. Why does that matter? Because a science of personality needs something stable enough to measure and re-measure. The four big families this week are four different answers to one question: where does that stable pattern come from? Psychodynamic — from unconscious forces. Humanistic — from a growing self. Trait — don't explain it, just describe it precisely. Social-cognitive — from a loop between you and your situation. We'll take them in order, and we'll keep asking the Week-1 question of each: how well does the evidence support it?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 start with the oldest theory: Freud's psychodynamic view. He pictured the mind as three forces in constant negotiation. The ID is the impulsive, pleasure-now part — present from birth, unconscious: 'I want it, and I want it now.' The SUPEREGO is the conscience — the internalized rules and ideals: 'you should; that's wrong.' And the EGO is the realistic mediator that negotiates between the id's demands, the superego's rules, and the real world: 'here's what we can actually do right now.' A quick everyday picture: it's midnight, there's leftover cake, you have an early class. Id says eat it all now; superego says you promised to eat better and sleep; ego brokers the deal — one small slice, then bed. That daily negotiation is the psychodynamic picture of personality in action. Keep these three straight — students mix them up constantly, and we'll test the roles on the quiz.</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Defense mechanisms are the ego's unconscious tricks for managing the anxiety of that tug-of-war. Five to know. REPRESSION: pushing a threatening thought out of awareness — 'I genuinely don't remember that.' DENIAL: refusing to accept reality — 'I'm not even upset.' PROJECTION: attributing your own unacceptable feeling to someone else — 'you're the one who's angry.' RATIONALIZATION: inventing a reasonable-sounding excuse that stands in for the real reason — 'I didn't want that job anyway.' DISPLACEMENT: redirecting an impulse onto a safer target — mad at your boss, you go home and snap at your roommate. Worked example to do out loud: a student bombs a test and says 'that professor's exams are a joke — the grade means nothing.' Which defense? Rationalization — a good-sounding excuse covers the painful real reason. Two honest caveats to flag now: Freud's psychosexual stages are largely untestable, so we name them and move on; and the neo-Freudians — Jung with the collective unconscious, Adler with overcoming inferiority — kept the unconscious but broke away. Name them, don't go deep.</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If you remember one acronym this week, remember OCEAN. The Big Five — Openness, Conscientiousness, Extraversion, Agreeableness, Neuroticism — is the trait model researchers actually trust, and we'll spend real time on it. Why this one and not the dozens of others? Because it's built from data, it's measurable, it's stable over the lifespan, and it replicates across cultures. Here's the single most important idea to carry: these are five dials, not five boxes. Everyone has some of each; you sit somewhere along each dial. 'Introvert versus extravert' is really 'lower versus higher on one of the five dials.' DO: flag the most common chatbot error you'll test later — models sometimes add a sixth trait or swap one in, offering 'intelligence' or 'self-efficacy' as a Big Five trait. They are not on the list. It's O-C-E-A-N, full stop.</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humanistic view, from Rogers and Maslow, is a deliberate reaction against Freud's dark, deterministic picture. People aren't battlegrounds of unconscious conflict; they have free will and a built-in drive toward growth. Two key terms. SELF-CONCEPT is your overall picture of who you are. Healthy personality grows when your real self and your self-concept roughly line up — Rogers called that congruence; distress grows when they don't, incongruence. UNCONDITIONAL POSITIVE REGARD is being accepted and valued without conditions, no strings attached — Rogers argued this is the soil personal growth needs. And the goal at the top is self-actualization — Maslow's term for becoming your fullest, best self, the peak of the hierarchy we met back in Week 10. Notice the contrast with Freud: same subject, opposite mood — conflict and the past versus growth and potential.</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Now the research-backed answer: trait theories. Their move is the opposite of Freud's — skip the hidden causes and just describe the stable patterns precisely. Allport started it by combing the dictionary for thousands of trait words; the modern winner is the Big Five. Here are the five dimensions, each shown as a range. OPENNESS — curious and imaginative at one end, conventional and routine-preferring at the other. CONSCIENTIOUSNESS — organized, disciplined, dependable versus spontaneous, careless. EXTRAVERSION — outgoing and energized by people versus reserved and drained by crowds. AGREEABLENESS — warm, cooperative, trusting versus competitive, skeptical. NEUROTICISM — anxious, easily upset, emotionally reactive versus calm, even, resilient. The key idea, again: these are continuous dimensions, not boxes. Everyone has some of each, and 'your personality' is the particular set of points where you land. This is the model that earns the word scientific — measurable, stable, and it replicates across cultures.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slide is the hill I want you to die on this week. A 'type' result is a box: you're an introvert OR an extravert, Type A OR Type B. The Big Five gives you a dial: you're lower or higher on Extraversion, somewhere on a range. Why does the dial win? Because almost everyone is somewhere in the middle on most traits, and the box throws away that information — it tells you which side of a line you're on but not how far. The dial keeps the 'how much,' and the 'how much' is exactly what predicts real-world outcomes like job performance, well-being, and relationship satisfaction. DO: ask the room — 'who here is a pure introvert, zero percent social?' Nobody. That's the point. When you describe yourself or anyone with the Big Five this week, say a level — low, moderate, high — never a box.</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26235C"/>
        </a:solidFill>
      </p:bgPr>
    </p:bg>
    <p:spTree>
      <p:nvGrpSpPr>
        <p:cNvPr id="1" name=""/>
        <p:cNvGrpSpPr/>
        <p:nvPr/>
      </p:nvGrpSpPr>
      <p:grpSpPr>
        <a:xfrm>
          <a:off x="0" y="0"/>
          <a:ext cx="0" cy="0"/>
          <a:chOff x="0" y="0"/>
          <a:chExt cx="0" cy="0"/>
        </a:xfrm>
      </p:grpSpPr>
      <p:sp>
        <p:nvSpPr>
          <p:cNvPr id="2" name="Text 0"/>
          <p:cNvSpPr/>
          <p:nvPr/>
        </p:nvSpPr>
        <p:spPr>
          <a:xfrm>
            <a:off x="548640" y="960120"/>
            <a:ext cx="8046720" cy="365760"/>
          </a:xfrm>
          <a:prstGeom prst="rect">
            <a:avLst/>
          </a:prstGeom>
          <a:noFill/>
          <a:ln/>
        </p:spPr>
        <p:txBody>
          <a:bodyPr wrap="square" rtlCol="0" anchor="ctr"/>
          <a:lstStyle/>
          <a:p>
            <a:pPr indent="0" marL="0">
              <a:buNone/>
            </a:pPr>
            <a:r>
              <a:rPr lang="en-US" sz="1400" spc="200" kern="0" dirty="0">
                <a:solidFill>
                  <a:srgbClr val="CFCBEC"/>
                </a:solidFill>
                <a:latin typeface="Calibri" pitchFamily="34" charset="0"/>
                <a:ea typeface="Calibri" pitchFamily="34" charset="-122"/>
                <a:cs typeface="Calibri" pitchFamily="34" charset="-120"/>
              </a:rPr>
              <a:t>INTRODUCTION TO PSYCHOLOGY  ·  PSYC 1  ·  WEEK 12</a:t>
            </a:r>
            <a:endParaRPr lang="en-US" sz="1400" dirty="0"/>
          </a:p>
        </p:txBody>
      </p:sp>
      <p:sp>
        <p:nvSpPr>
          <p:cNvPr id="3" name="Text 1"/>
          <p:cNvSpPr/>
          <p:nvPr/>
        </p:nvSpPr>
        <p:spPr>
          <a:xfrm>
            <a:off x="548640" y="1417320"/>
            <a:ext cx="8046720" cy="1005840"/>
          </a:xfrm>
          <a:prstGeom prst="rect">
            <a:avLst/>
          </a:prstGeom>
          <a:noFill/>
          <a:ln/>
        </p:spPr>
        <p:txBody>
          <a:bodyPr wrap="square" rtlCol="0" anchor="ctr"/>
          <a:lstStyle/>
          <a:p>
            <a:pPr indent="0" marL="0">
              <a:buNone/>
            </a:pPr>
            <a:r>
              <a:rPr lang="en-US" sz="4600" b="1" dirty="0">
                <a:solidFill>
                  <a:srgbClr val="FFFFFF"/>
                </a:solidFill>
                <a:latin typeface="Cambria" pitchFamily="34" charset="0"/>
                <a:ea typeface="Cambria" pitchFamily="34" charset="-122"/>
                <a:cs typeface="Cambria" pitchFamily="34" charset="-120"/>
              </a:rPr>
              <a:t>Personality</a:t>
            </a:r>
            <a:endParaRPr lang="en-US" sz="4600" dirty="0"/>
          </a:p>
        </p:txBody>
      </p:sp>
      <p:sp>
        <p:nvSpPr>
          <p:cNvPr id="4" name="Text 2"/>
          <p:cNvSpPr/>
          <p:nvPr/>
        </p:nvSpPr>
        <p:spPr>
          <a:xfrm>
            <a:off x="548640" y="2697480"/>
            <a:ext cx="7772400" cy="822960"/>
          </a:xfrm>
          <a:prstGeom prst="rect">
            <a:avLst/>
          </a:prstGeom>
          <a:noFill/>
          <a:ln/>
        </p:spPr>
        <p:txBody>
          <a:bodyPr wrap="square" rtlCol="0" anchor="ctr"/>
          <a:lstStyle/>
          <a:p>
            <a:pPr indent="0" marL="0">
              <a:buNone/>
            </a:pPr>
            <a:r>
              <a:rPr lang="en-US" sz="1800" i="1" dirty="0">
                <a:solidFill>
                  <a:srgbClr val="E0A33E"/>
                </a:solidFill>
                <a:latin typeface="Calibri" pitchFamily="34" charset="0"/>
                <a:ea typeface="Calibri" pitchFamily="34" charset="-122"/>
                <a:cs typeface="Calibri" pitchFamily="34" charset="-120"/>
              </a:rPr>
              <a:t>What makes you you — and which way of describing personality actually holds up to evidence?</a:t>
            </a:r>
            <a:endParaRPr lang="en-US" sz="1800" dirty="0"/>
          </a:p>
        </p:txBody>
      </p:sp>
      <p:sp>
        <p:nvSpPr>
          <p:cNvPr id="5" name="Text 3"/>
          <p:cNvSpPr/>
          <p:nvPr/>
        </p:nvSpPr>
        <p:spPr>
          <a:xfrm>
            <a:off x="548640" y="4114800"/>
            <a:ext cx="8046720" cy="320040"/>
          </a:xfrm>
          <a:prstGeom prst="rect">
            <a:avLst/>
          </a:prstGeom>
          <a:noFill/>
          <a:ln/>
        </p:spPr>
        <p:txBody>
          <a:bodyPr wrap="square" rtlCol="0" anchor="ctr"/>
          <a:lstStyle/>
          <a:p>
            <a:pPr indent="0" marL="0">
              <a:buNone/>
            </a:pPr>
            <a:r>
              <a:rPr lang="en-US" sz="1300" dirty="0">
                <a:solidFill>
                  <a:srgbClr val="CFCBEC"/>
                </a:solidFill>
                <a:latin typeface="Calibri" pitchFamily="34" charset="0"/>
                <a:ea typeface="Calibri" pitchFamily="34" charset="-122"/>
                <a:cs typeface="Calibri" pitchFamily="34" charset="-120"/>
              </a:rPr>
              <a:t>Silver Oak University  ·  Department of Psychology</a:t>
            </a:r>
            <a:endParaRPr lang="en-US" sz="1300" dirty="0"/>
          </a:p>
        </p:txBody>
      </p:sp>
      <p:sp>
        <p:nvSpPr>
          <p:cNvPr id="6" name="Text 4"/>
          <p:cNvSpPr/>
          <p:nvPr/>
        </p:nvSpPr>
        <p:spPr>
          <a:xfrm>
            <a:off x="548640" y="4434840"/>
            <a:ext cx="8046720" cy="274320"/>
          </a:xfrm>
          <a:prstGeom prst="rect">
            <a:avLst/>
          </a:prstGeom>
          <a:noFill/>
          <a:ln/>
        </p:spPr>
        <p:txBody>
          <a:bodyPr wrap="square" rtlCol="0" anchor="ctr"/>
          <a:lstStyle/>
          <a:p>
            <a:pPr indent="0" marL="0">
              <a:buNone/>
            </a:pPr>
            <a:r>
              <a:rPr lang="en-US" sz="1050" dirty="0">
                <a:solidFill>
                  <a:srgbClr val="8E8BB6"/>
                </a:solidFill>
                <a:latin typeface="Calibri" pitchFamily="34" charset="0"/>
                <a:ea typeface="Calibri" pitchFamily="34" charset="-122"/>
                <a:cs typeface="Calibri" pitchFamily="34" charset="-120"/>
              </a:rPr>
              <a:t>~ Prof. Bennett's edition  ·  Fall 2026  ·  built with thecoursemaker.com</a:t>
            </a:r>
            <a:endParaRPr lang="en-US" sz="105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7F7FB"/>
        </a:solidFill>
      </p:bgPr>
    </p:bg>
    <p:spTree>
      <p:nvGrpSpPr>
        <p:cNvPr id="1" name=""/>
        <p:cNvGrpSpPr/>
        <p:nvPr/>
      </p:nvGrpSpPr>
      <p:grpSpPr>
        <a:xfrm>
          <a:off x="0" y="0"/>
          <a:ext cx="0" cy="0"/>
          <a:chOff x="0" y="0"/>
          <a:chExt cx="0" cy="0"/>
        </a:xfrm>
      </p:grpSpPr>
      <p:sp>
        <p:nvSpPr>
          <p:cNvPr id="2" name="Text 0"/>
          <p:cNvSpPr/>
          <p:nvPr/>
        </p:nvSpPr>
        <p:spPr>
          <a:xfrm>
            <a:off x="502920" y="384048"/>
            <a:ext cx="8229600" cy="320040"/>
          </a:xfrm>
          <a:prstGeom prst="rect">
            <a:avLst/>
          </a:prstGeom>
          <a:noFill/>
          <a:ln/>
        </p:spPr>
        <p:txBody>
          <a:bodyPr wrap="square" rtlCol="0" anchor="ctr"/>
          <a:lstStyle/>
          <a:p>
            <a:pPr indent="0" marL="0">
              <a:buNone/>
            </a:pPr>
            <a:r>
              <a:rPr lang="en-US" sz="1300" b="1" spc="200" kern="0" dirty="0">
                <a:solidFill>
                  <a:srgbClr val="5B53A6"/>
                </a:solidFill>
                <a:latin typeface="Calibri" pitchFamily="34" charset="0"/>
                <a:ea typeface="Calibri" pitchFamily="34" charset="-122"/>
                <a:cs typeface="Calibri" pitchFamily="34" charset="-120"/>
              </a:rPr>
              <a:t>THE WORKED EXAMPLE  ·  DO THIS BY FRIDAY</a:t>
            </a:r>
            <a:endParaRPr lang="en-US" sz="1300" dirty="0"/>
          </a:p>
        </p:txBody>
      </p:sp>
      <p:sp>
        <p:nvSpPr>
          <p:cNvPr id="3" name="Text 1"/>
          <p:cNvSpPr/>
          <p:nvPr/>
        </p:nvSpPr>
        <p:spPr>
          <a:xfrm>
            <a:off x="502920" y="713232"/>
            <a:ext cx="8138160" cy="822960"/>
          </a:xfrm>
          <a:prstGeom prst="rect">
            <a:avLst/>
          </a:prstGeom>
          <a:noFill/>
          <a:ln/>
        </p:spPr>
        <p:txBody>
          <a:bodyPr wrap="square" rtlCol="0" anchor="ctr"/>
          <a:lstStyle/>
          <a:p>
            <a:pPr indent="0" marL="0">
              <a:buNone/>
            </a:pPr>
            <a:r>
              <a:rPr lang="en-US" sz="3000" b="1" dirty="0">
                <a:solidFill>
                  <a:srgbClr val="26235C"/>
                </a:solidFill>
                <a:latin typeface="Cambria" pitchFamily="34" charset="0"/>
                <a:ea typeface="Cambria" pitchFamily="34" charset="-122"/>
                <a:cs typeface="Cambria" pitchFamily="34" charset="-120"/>
              </a:rPr>
              <a:t>Maya — one type vs. a five-dial profile</a:t>
            </a:r>
            <a:endParaRPr lang="en-US" sz="3000" dirty="0"/>
          </a:p>
        </p:txBody>
      </p:sp>
      <p:sp>
        <p:nvSpPr>
          <p:cNvPr id="4" name="Text 2"/>
          <p:cNvSpPr/>
          <p:nvPr/>
        </p:nvSpPr>
        <p:spPr>
          <a:xfrm>
            <a:off x="640080" y="1810512"/>
            <a:ext cx="2286000" cy="384048"/>
          </a:xfrm>
          <a:prstGeom prst="rect">
            <a:avLst/>
          </a:prstGeom>
          <a:noFill/>
          <a:ln/>
        </p:spPr>
        <p:txBody>
          <a:bodyPr wrap="square" rtlCol="0" anchor="ctr"/>
          <a:lstStyle/>
          <a:p>
            <a:pPr indent="0" marL="0">
              <a:buNone/>
            </a:pPr>
            <a:r>
              <a:rPr lang="en-US" sz="1350" b="1" dirty="0">
                <a:solidFill>
                  <a:srgbClr val="E0A33E"/>
                </a:solidFill>
                <a:latin typeface="Calibri" pitchFamily="34" charset="0"/>
                <a:ea typeface="Calibri" pitchFamily="34" charset="-122"/>
                <a:cs typeface="Calibri" pitchFamily="34" charset="-120"/>
              </a:rPr>
              <a:t>Openness</a:t>
            </a:r>
            <a:endParaRPr lang="en-US" sz="1350" dirty="0"/>
          </a:p>
        </p:txBody>
      </p:sp>
      <p:sp>
        <p:nvSpPr>
          <p:cNvPr id="5" name="Text 3"/>
          <p:cNvSpPr/>
          <p:nvPr/>
        </p:nvSpPr>
        <p:spPr>
          <a:xfrm>
            <a:off x="2926080" y="1810512"/>
            <a:ext cx="1143000" cy="384048"/>
          </a:xfrm>
          <a:prstGeom prst="rect">
            <a:avLst/>
          </a:prstGeom>
          <a:noFill/>
          <a:ln/>
        </p:spPr>
        <p:txBody>
          <a:bodyPr wrap="square" rtlCol="0" anchor="ctr"/>
          <a:lstStyle/>
          <a:p>
            <a:pPr indent="0" marL="0">
              <a:buNone/>
            </a:pPr>
            <a:r>
              <a:rPr lang="en-US" sz="1250" b="1" dirty="0">
                <a:solidFill>
                  <a:srgbClr val="6B6A86"/>
                </a:solidFill>
                <a:latin typeface="Calibri" pitchFamily="34" charset="0"/>
                <a:ea typeface="Calibri" pitchFamily="34" charset="-122"/>
                <a:cs typeface="Calibri" pitchFamily="34" charset="-120"/>
              </a:rPr>
              <a:t>MODERATE</a:t>
            </a:r>
            <a:endParaRPr lang="en-US" sz="1250" dirty="0"/>
          </a:p>
        </p:txBody>
      </p:sp>
      <p:sp>
        <p:nvSpPr>
          <p:cNvPr id="6" name="Text 4"/>
          <p:cNvSpPr/>
          <p:nvPr/>
        </p:nvSpPr>
        <p:spPr>
          <a:xfrm>
            <a:off x="4114800" y="1810512"/>
            <a:ext cx="4389120" cy="384048"/>
          </a:xfrm>
          <a:prstGeom prst="rect">
            <a:avLst/>
          </a:prstGeom>
          <a:noFill/>
          <a:ln/>
        </p:spPr>
        <p:txBody>
          <a:bodyPr wrap="square" rtlCol="0" anchor="ctr"/>
          <a:lstStyle/>
          <a:p>
            <a:pPr indent="0" marL="0">
              <a:buNone/>
            </a:pPr>
            <a:r>
              <a:rPr lang="en-US" sz="1250" dirty="0">
                <a:solidFill>
                  <a:srgbClr val="33324A"/>
                </a:solidFill>
                <a:latin typeface="Calibri" pitchFamily="34" charset="0"/>
                <a:ea typeface="Calibri" pitchFamily="34" charset="-122"/>
                <a:cs typeface="Calibri" pitchFamily="34" charset="-120"/>
              </a:rPr>
              <a:t>likes a documentary; prefers the tried-and-true on a hard week</a:t>
            </a:r>
            <a:endParaRPr lang="en-US" sz="1250" dirty="0"/>
          </a:p>
        </p:txBody>
      </p:sp>
      <p:sp>
        <p:nvSpPr>
          <p:cNvPr id="7" name="Text 5"/>
          <p:cNvSpPr/>
          <p:nvPr/>
        </p:nvSpPr>
        <p:spPr>
          <a:xfrm>
            <a:off x="640080" y="2267712"/>
            <a:ext cx="2286000" cy="384048"/>
          </a:xfrm>
          <a:prstGeom prst="rect">
            <a:avLst/>
          </a:prstGeom>
          <a:noFill/>
          <a:ln/>
        </p:spPr>
        <p:txBody>
          <a:bodyPr wrap="square" rtlCol="0" anchor="ctr"/>
          <a:lstStyle/>
          <a:p>
            <a:pPr indent="0" marL="0">
              <a:buNone/>
            </a:pPr>
            <a:r>
              <a:rPr lang="en-US" sz="1350" b="1" dirty="0">
                <a:solidFill>
                  <a:srgbClr val="2F8F86"/>
                </a:solidFill>
                <a:latin typeface="Calibri" pitchFamily="34" charset="0"/>
                <a:ea typeface="Calibri" pitchFamily="34" charset="-122"/>
                <a:cs typeface="Calibri" pitchFamily="34" charset="-120"/>
              </a:rPr>
              <a:t>Conscientiousness</a:t>
            </a:r>
            <a:endParaRPr lang="en-US" sz="1350" dirty="0"/>
          </a:p>
        </p:txBody>
      </p:sp>
      <p:sp>
        <p:nvSpPr>
          <p:cNvPr id="8" name="Text 6"/>
          <p:cNvSpPr/>
          <p:nvPr/>
        </p:nvSpPr>
        <p:spPr>
          <a:xfrm>
            <a:off x="2926080" y="2267712"/>
            <a:ext cx="1143000" cy="384048"/>
          </a:xfrm>
          <a:prstGeom prst="rect">
            <a:avLst/>
          </a:prstGeom>
          <a:noFill/>
          <a:ln/>
        </p:spPr>
        <p:txBody>
          <a:bodyPr wrap="square" rtlCol="0" anchor="ctr"/>
          <a:lstStyle/>
          <a:p>
            <a:pPr indent="0" marL="0">
              <a:buNone/>
            </a:pPr>
            <a:r>
              <a:rPr lang="en-US" sz="1250" b="1" dirty="0">
                <a:solidFill>
                  <a:srgbClr val="6B6A86"/>
                </a:solidFill>
                <a:latin typeface="Calibri" pitchFamily="34" charset="0"/>
                <a:ea typeface="Calibri" pitchFamily="34" charset="-122"/>
                <a:cs typeface="Calibri" pitchFamily="34" charset="-120"/>
              </a:rPr>
              <a:t>HIGH</a:t>
            </a:r>
            <a:endParaRPr lang="en-US" sz="1250" dirty="0"/>
          </a:p>
        </p:txBody>
      </p:sp>
      <p:sp>
        <p:nvSpPr>
          <p:cNvPr id="9" name="Text 7"/>
          <p:cNvSpPr/>
          <p:nvPr/>
        </p:nvSpPr>
        <p:spPr>
          <a:xfrm>
            <a:off x="4114800" y="2267712"/>
            <a:ext cx="4389120" cy="384048"/>
          </a:xfrm>
          <a:prstGeom prst="rect">
            <a:avLst/>
          </a:prstGeom>
          <a:noFill/>
          <a:ln/>
        </p:spPr>
        <p:txBody>
          <a:bodyPr wrap="square" rtlCol="0" anchor="ctr"/>
          <a:lstStyle/>
          <a:p>
            <a:pPr indent="0" marL="0">
              <a:buNone/>
            </a:pPr>
            <a:r>
              <a:rPr lang="en-US" sz="1250" dirty="0">
                <a:solidFill>
                  <a:srgbClr val="33324A"/>
                </a:solidFill>
                <a:latin typeface="Calibri" pitchFamily="34" charset="0"/>
                <a:ea typeface="Calibri" pitchFamily="34" charset="-122"/>
                <a:cs typeface="Calibri" pitchFamily="34" charset="-120"/>
              </a:rPr>
              <a:t>color-coded schedule; work in early; station tidy</a:t>
            </a:r>
            <a:endParaRPr lang="en-US" sz="1250" dirty="0"/>
          </a:p>
        </p:txBody>
      </p:sp>
      <p:sp>
        <p:nvSpPr>
          <p:cNvPr id="10" name="Text 8"/>
          <p:cNvSpPr/>
          <p:nvPr/>
        </p:nvSpPr>
        <p:spPr>
          <a:xfrm>
            <a:off x="640080" y="2724912"/>
            <a:ext cx="2286000" cy="384048"/>
          </a:xfrm>
          <a:prstGeom prst="rect">
            <a:avLst/>
          </a:prstGeom>
          <a:noFill/>
          <a:ln/>
        </p:spPr>
        <p:txBody>
          <a:bodyPr wrap="square" rtlCol="0" anchor="ctr"/>
          <a:lstStyle/>
          <a:p>
            <a:pPr indent="0" marL="0">
              <a:buNone/>
            </a:pPr>
            <a:r>
              <a:rPr lang="en-US" sz="1350" b="1" dirty="0">
                <a:solidFill>
                  <a:srgbClr val="5B53A6"/>
                </a:solidFill>
                <a:latin typeface="Calibri" pitchFamily="34" charset="0"/>
                <a:ea typeface="Calibri" pitchFamily="34" charset="-122"/>
                <a:cs typeface="Calibri" pitchFamily="34" charset="-120"/>
              </a:rPr>
              <a:t>Extraversion</a:t>
            </a:r>
            <a:endParaRPr lang="en-US" sz="1350" dirty="0"/>
          </a:p>
        </p:txBody>
      </p:sp>
      <p:sp>
        <p:nvSpPr>
          <p:cNvPr id="11" name="Text 9"/>
          <p:cNvSpPr/>
          <p:nvPr/>
        </p:nvSpPr>
        <p:spPr>
          <a:xfrm>
            <a:off x="2926080" y="2724912"/>
            <a:ext cx="1143000" cy="384048"/>
          </a:xfrm>
          <a:prstGeom prst="rect">
            <a:avLst/>
          </a:prstGeom>
          <a:noFill/>
          <a:ln/>
        </p:spPr>
        <p:txBody>
          <a:bodyPr wrap="square" rtlCol="0" anchor="ctr"/>
          <a:lstStyle/>
          <a:p>
            <a:pPr indent="0" marL="0">
              <a:buNone/>
            </a:pPr>
            <a:r>
              <a:rPr lang="en-US" sz="1250" b="1" dirty="0">
                <a:solidFill>
                  <a:srgbClr val="6B6A86"/>
                </a:solidFill>
                <a:latin typeface="Calibri" pitchFamily="34" charset="0"/>
                <a:ea typeface="Calibri" pitchFamily="34" charset="-122"/>
                <a:cs typeface="Calibri" pitchFamily="34" charset="-120"/>
              </a:rPr>
              <a:t>LOW</a:t>
            </a:r>
            <a:endParaRPr lang="en-US" sz="1250" dirty="0"/>
          </a:p>
        </p:txBody>
      </p:sp>
      <p:sp>
        <p:nvSpPr>
          <p:cNvPr id="12" name="Text 10"/>
          <p:cNvSpPr/>
          <p:nvPr/>
        </p:nvSpPr>
        <p:spPr>
          <a:xfrm>
            <a:off x="4114800" y="2724912"/>
            <a:ext cx="4389120" cy="384048"/>
          </a:xfrm>
          <a:prstGeom prst="rect">
            <a:avLst/>
          </a:prstGeom>
          <a:noFill/>
          <a:ln/>
        </p:spPr>
        <p:txBody>
          <a:bodyPr wrap="square" rtlCol="0" anchor="ctr"/>
          <a:lstStyle/>
          <a:p>
            <a:pPr indent="0" marL="0">
              <a:buNone/>
            </a:pPr>
            <a:r>
              <a:rPr lang="en-US" sz="1250" dirty="0">
                <a:solidFill>
                  <a:srgbClr val="33324A"/>
                </a:solidFill>
                <a:latin typeface="Calibri" pitchFamily="34" charset="0"/>
                <a:ea typeface="Calibri" pitchFamily="34" charset="-122"/>
                <a:cs typeface="Calibri" pitchFamily="34" charset="-120"/>
              </a:rPr>
              <a:t>recharges alone; two close friends over a big party</a:t>
            </a:r>
            <a:endParaRPr lang="en-US" sz="1250" dirty="0"/>
          </a:p>
        </p:txBody>
      </p:sp>
      <p:sp>
        <p:nvSpPr>
          <p:cNvPr id="13" name="Text 11"/>
          <p:cNvSpPr/>
          <p:nvPr/>
        </p:nvSpPr>
        <p:spPr>
          <a:xfrm>
            <a:off x="640080" y="3182112"/>
            <a:ext cx="2286000" cy="384048"/>
          </a:xfrm>
          <a:prstGeom prst="rect">
            <a:avLst/>
          </a:prstGeom>
          <a:noFill/>
          <a:ln/>
        </p:spPr>
        <p:txBody>
          <a:bodyPr wrap="square" rtlCol="0" anchor="ctr"/>
          <a:lstStyle/>
          <a:p>
            <a:pPr indent="0" marL="0">
              <a:buNone/>
            </a:pPr>
            <a:r>
              <a:rPr lang="en-US" sz="1350" b="1" dirty="0">
                <a:solidFill>
                  <a:srgbClr val="26235C"/>
                </a:solidFill>
                <a:latin typeface="Calibri" pitchFamily="34" charset="0"/>
                <a:ea typeface="Calibri" pitchFamily="34" charset="-122"/>
                <a:cs typeface="Calibri" pitchFamily="34" charset="-120"/>
              </a:rPr>
              <a:t>Agreeableness</a:t>
            </a:r>
            <a:endParaRPr lang="en-US" sz="1350" dirty="0"/>
          </a:p>
        </p:txBody>
      </p:sp>
      <p:sp>
        <p:nvSpPr>
          <p:cNvPr id="14" name="Text 12"/>
          <p:cNvSpPr/>
          <p:nvPr/>
        </p:nvSpPr>
        <p:spPr>
          <a:xfrm>
            <a:off x="2926080" y="3182112"/>
            <a:ext cx="1143000" cy="384048"/>
          </a:xfrm>
          <a:prstGeom prst="rect">
            <a:avLst/>
          </a:prstGeom>
          <a:noFill/>
          <a:ln/>
        </p:spPr>
        <p:txBody>
          <a:bodyPr wrap="square" rtlCol="0" anchor="ctr"/>
          <a:lstStyle/>
          <a:p>
            <a:pPr indent="0" marL="0">
              <a:buNone/>
            </a:pPr>
            <a:r>
              <a:rPr lang="en-US" sz="1250" b="1" dirty="0">
                <a:solidFill>
                  <a:srgbClr val="6B6A86"/>
                </a:solidFill>
                <a:latin typeface="Calibri" pitchFamily="34" charset="0"/>
                <a:ea typeface="Calibri" pitchFamily="34" charset="-122"/>
                <a:cs typeface="Calibri" pitchFamily="34" charset="-120"/>
              </a:rPr>
              <a:t>HIGH</a:t>
            </a:r>
            <a:endParaRPr lang="en-US" sz="1250" dirty="0"/>
          </a:p>
        </p:txBody>
      </p:sp>
      <p:sp>
        <p:nvSpPr>
          <p:cNvPr id="15" name="Text 13"/>
          <p:cNvSpPr/>
          <p:nvPr/>
        </p:nvSpPr>
        <p:spPr>
          <a:xfrm>
            <a:off x="4114800" y="3182112"/>
            <a:ext cx="4389120" cy="384048"/>
          </a:xfrm>
          <a:prstGeom prst="rect">
            <a:avLst/>
          </a:prstGeom>
          <a:noFill/>
          <a:ln/>
        </p:spPr>
        <p:txBody>
          <a:bodyPr wrap="square" rtlCol="0" anchor="ctr"/>
          <a:lstStyle/>
          <a:p>
            <a:pPr indent="0" marL="0">
              <a:buNone/>
            </a:pPr>
            <a:r>
              <a:rPr lang="en-US" sz="1250" dirty="0">
                <a:solidFill>
                  <a:srgbClr val="33324A"/>
                </a:solidFill>
                <a:latin typeface="Calibri" pitchFamily="34" charset="0"/>
                <a:ea typeface="Calibri" pitchFamily="34" charset="-122"/>
                <a:cs typeface="Calibri" pitchFamily="34" charset="-120"/>
              </a:rPr>
              <a:t>warm; quietly helps a struggling classmate</a:t>
            </a:r>
            <a:endParaRPr lang="en-US" sz="1250" dirty="0"/>
          </a:p>
        </p:txBody>
      </p:sp>
      <p:sp>
        <p:nvSpPr>
          <p:cNvPr id="16" name="Text 14"/>
          <p:cNvSpPr/>
          <p:nvPr/>
        </p:nvSpPr>
        <p:spPr>
          <a:xfrm>
            <a:off x="640080" y="3639312"/>
            <a:ext cx="2286000" cy="384048"/>
          </a:xfrm>
          <a:prstGeom prst="rect">
            <a:avLst/>
          </a:prstGeom>
          <a:noFill/>
          <a:ln/>
        </p:spPr>
        <p:txBody>
          <a:bodyPr wrap="square" rtlCol="0" anchor="ctr"/>
          <a:lstStyle/>
          <a:p>
            <a:pPr indent="0" marL="0">
              <a:buNone/>
            </a:pPr>
            <a:r>
              <a:rPr lang="en-US" sz="1350" b="1" dirty="0">
                <a:solidFill>
                  <a:srgbClr val="E0A33E"/>
                </a:solidFill>
                <a:latin typeface="Calibri" pitchFamily="34" charset="0"/>
                <a:ea typeface="Calibri" pitchFamily="34" charset="-122"/>
                <a:cs typeface="Calibri" pitchFamily="34" charset="-120"/>
              </a:rPr>
              <a:t>Neuroticism</a:t>
            </a:r>
            <a:endParaRPr lang="en-US" sz="1350" dirty="0"/>
          </a:p>
        </p:txBody>
      </p:sp>
      <p:sp>
        <p:nvSpPr>
          <p:cNvPr id="17" name="Text 15"/>
          <p:cNvSpPr/>
          <p:nvPr/>
        </p:nvSpPr>
        <p:spPr>
          <a:xfrm>
            <a:off x="2926080" y="3639312"/>
            <a:ext cx="1143000" cy="384048"/>
          </a:xfrm>
          <a:prstGeom prst="rect">
            <a:avLst/>
          </a:prstGeom>
          <a:noFill/>
          <a:ln/>
        </p:spPr>
        <p:txBody>
          <a:bodyPr wrap="square" rtlCol="0" anchor="ctr"/>
          <a:lstStyle/>
          <a:p>
            <a:pPr indent="0" marL="0">
              <a:buNone/>
            </a:pPr>
            <a:r>
              <a:rPr lang="en-US" sz="1250" b="1" dirty="0">
                <a:solidFill>
                  <a:srgbClr val="6B6A86"/>
                </a:solidFill>
                <a:latin typeface="Calibri" pitchFamily="34" charset="0"/>
                <a:ea typeface="Calibri" pitchFamily="34" charset="-122"/>
                <a:cs typeface="Calibri" pitchFamily="34" charset="-120"/>
              </a:rPr>
              <a:t>MOD-HIGH</a:t>
            </a:r>
            <a:endParaRPr lang="en-US" sz="1250" dirty="0"/>
          </a:p>
        </p:txBody>
      </p:sp>
      <p:sp>
        <p:nvSpPr>
          <p:cNvPr id="18" name="Text 16"/>
          <p:cNvSpPr/>
          <p:nvPr/>
        </p:nvSpPr>
        <p:spPr>
          <a:xfrm>
            <a:off x="4114800" y="3639312"/>
            <a:ext cx="4389120" cy="384048"/>
          </a:xfrm>
          <a:prstGeom prst="rect">
            <a:avLst/>
          </a:prstGeom>
          <a:noFill/>
          <a:ln/>
        </p:spPr>
        <p:txBody>
          <a:bodyPr wrap="square" rtlCol="0" anchor="ctr"/>
          <a:lstStyle/>
          <a:p>
            <a:pPr indent="0" marL="0">
              <a:buNone/>
            </a:pPr>
            <a:r>
              <a:rPr lang="en-US" sz="1250" dirty="0">
                <a:solidFill>
                  <a:srgbClr val="33324A"/>
                </a:solidFill>
                <a:latin typeface="Calibri" pitchFamily="34" charset="0"/>
                <a:ea typeface="Calibri" pitchFamily="34" charset="-122"/>
                <a:cs typeface="Calibri" pitchFamily="34" charset="-120"/>
              </a:rPr>
              <a:t>worries before exams; replays small mistakes</a:t>
            </a:r>
            <a:endParaRPr lang="en-US" sz="1250" dirty="0"/>
          </a:p>
        </p:txBody>
      </p:sp>
      <p:sp>
        <p:nvSpPr>
          <p:cNvPr id="19" name="Text 17"/>
          <p:cNvSpPr/>
          <p:nvPr/>
        </p:nvSpPr>
        <p:spPr>
          <a:xfrm>
            <a:off x="502920" y="4206240"/>
            <a:ext cx="8138160" cy="365760"/>
          </a:xfrm>
          <a:prstGeom prst="rect">
            <a:avLst/>
          </a:prstGeom>
          <a:noFill/>
          <a:ln/>
        </p:spPr>
        <p:txBody>
          <a:bodyPr wrap="square" rtlCol="0" anchor="ctr"/>
          <a:lstStyle/>
          <a:p>
            <a:pPr algn="ctr" indent="0" marL="0">
              <a:buNone/>
            </a:pPr>
            <a:r>
              <a:rPr lang="en-US" sz="1350" b="1" i="1" dirty="0">
                <a:solidFill>
                  <a:srgbClr val="26235C"/>
                </a:solidFill>
                <a:latin typeface="Calibri" pitchFamily="34" charset="0"/>
                <a:ea typeface="Calibri" pitchFamily="34" charset="-122"/>
                <a:cs typeface="Calibri" pitchFamily="34" charset="-120"/>
              </a:rPr>
              <a:t>"She's an introvert" gives one fact. The profile gives you the person.</a:t>
            </a:r>
            <a:endParaRPr lang="en-US" sz="1350" dirty="0"/>
          </a:p>
        </p:txBody>
      </p:sp>
      <p:sp>
        <p:nvSpPr>
          <p:cNvPr id="20" name="Text 18"/>
          <p:cNvSpPr/>
          <p:nvPr/>
        </p:nvSpPr>
        <p:spPr>
          <a:xfrm>
            <a:off x="8549640" y="4754880"/>
            <a:ext cx="457200" cy="274320"/>
          </a:xfrm>
          <a:prstGeom prst="rect">
            <a:avLst/>
          </a:prstGeom>
          <a:noFill/>
          <a:ln/>
        </p:spPr>
        <p:txBody>
          <a:bodyPr wrap="square" rtlCol="0" anchor="ctr"/>
          <a:lstStyle/>
          <a:p>
            <a:pPr algn="r" indent="0" marL="0">
              <a:buNone/>
            </a:pPr>
            <a:r>
              <a:rPr lang="en-US" sz="1000" dirty="0">
                <a:solidFill>
                  <a:srgbClr val="6B6A86"/>
                </a:solidFill>
                <a:latin typeface="Calibri" pitchFamily="34" charset="0"/>
                <a:ea typeface="Calibri" pitchFamily="34" charset="-122"/>
                <a:cs typeface="Calibri" pitchFamily="34" charset="-120"/>
              </a:rPr>
              <a:t>10</a:t>
            </a:r>
            <a:endParaRPr lang="en-US" sz="10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7F7FB"/>
        </a:solidFill>
      </p:bgPr>
    </p:bg>
    <p:spTree>
      <p:nvGrpSpPr>
        <p:cNvPr id="1" name=""/>
        <p:cNvGrpSpPr/>
        <p:nvPr/>
      </p:nvGrpSpPr>
      <p:grpSpPr>
        <a:xfrm>
          <a:off x="0" y="0"/>
          <a:ext cx="0" cy="0"/>
          <a:chOff x="0" y="0"/>
          <a:chExt cx="0" cy="0"/>
        </a:xfrm>
      </p:grpSpPr>
      <p:sp>
        <p:nvSpPr>
          <p:cNvPr id="2" name="Text 0"/>
          <p:cNvSpPr/>
          <p:nvPr/>
        </p:nvSpPr>
        <p:spPr>
          <a:xfrm>
            <a:off x="502920" y="384048"/>
            <a:ext cx="8229600" cy="320040"/>
          </a:xfrm>
          <a:prstGeom prst="rect">
            <a:avLst/>
          </a:prstGeom>
          <a:noFill/>
          <a:ln/>
        </p:spPr>
        <p:txBody>
          <a:bodyPr wrap="square" rtlCol="0" anchor="ctr"/>
          <a:lstStyle/>
          <a:p>
            <a:pPr indent="0" marL="0">
              <a:buNone/>
            </a:pPr>
            <a:r>
              <a:rPr lang="en-US" sz="1300" b="1" spc="200" kern="0" dirty="0">
                <a:solidFill>
                  <a:srgbClr val="5B53A6"/>
                </a:solidFill>
                <a:latin typeface="Calibri" pitchFamily="34" charset="0"/>
                <a:ea typeface="Calibri" pitchFamily="34" charset="-122"/>
                <a:cs typeface="Calibri" pitchFamily="34" charset="-120"/>
              </a:rPr>
              <a:t>THE TRAP EVERYONE FALLS FOR</a:t>
            </a:r>
            <a:endParaRPr lang="en-US" sz="1300" dirty="0"/>
          </a:p>
        </p:txBody>
      </p:sp>
      <p:sp>
        <p:nvSpPr>
          <p:cNvPr id="3" name="Text 1"/>
          <p:cNvSpPr/>
          <p:nvPr/>
        </p:nvSpPr>
        <p:spPr>
          <a:xfrm>
            <a:off x="502920" y="713232"/>
            <a:ext cx="8138160" cy="822960"/>
          </a:xfrm>
          <a:prstGeom prst="rect">
            <a:avLst/>
          </a:prstGeom>
          <a:noFill/>
          <a:ln/>
        </p:spPr>
        <p:txBody>
          <a:bodyPr wrap="square" rtlCol="0" anchor="ctr"/>
          <a:lstStyle/>
          <a:p>
            <a:pPr indent="0" marL="0">
              <a:buNone/>
            </a:pPr>
            <a:r>
              <a:rPr lang="en-US" sz="3000" b="1" dirty="0">
                <a:solidFill>
                  <a:srgbClr val="26235C"/>
                </a:solidFill>
                <a:latin typeface="Cambria" pitchFamily="34" charset="0"/>
                <a:ea typeface="Cambria" pitchFamily="34" charset="-122"/>
                <a:cs typeface="Cambria" pitchFamily="34" charset="-120"/>
              </a:rPr>
              <a:t>"That online quiz is scientific"</a:t>
            </a:r>
            <a:endParaRPr lang="en-US" sz="3000" dirty="0"/>
          </a:p>
        </p:txBody>
      </p:sp>
      <p:sp>
        <p:nvSpPr>
          <p:cNvPr id="4" name="Text 2"/>
          <p:cNvSpPr/>
          <p:nvPr/>
        </p:nvSpPr>
        <p:spPr>
          <a:xfrm>
            <a:off x="777240" y="1828800"/>
            <a:ext cx="7680960" cy="548640"/>
          </a:xfrm>
          <a:prstGeom prst="rect">
            <a:avLst/>
          </a:prstGeom>
          <a:noFill/>
          <a:ln/>
        </p:spPr>
        <p:txBody>
          <a:bodyPr wrap="square" rtlCol="0" anchor="ctr"/>
          <a:lstStyle/>
          <a:p>
            <a:pPr indent="0" marL="0">
              <a:buNone/>
            </a:pPr>
            <a:r>
              <a:rPr lang="en-US" sz="1600" i="1" dirty="0">
                <a:solidFill>
                  <a:srgbClr val="26235C"/>
                </a:solidFill>
                <a:latin typeface="Calibri" pitchFamily="34" charset="0"/>
                <a:ea typeface="Calibri" pitchFamily="34" charset="-122"/>
                <a:cs typeface="Calibri" pitchFamily="34" charset="-120"/>
              </a:rPr>
              <a:t>"It described me perfectly — it must be accurate!"</a:t>
            </a:r>
            <a:endParaRPr lang="en-US" sz="1600" dirty="0"/>
          </a:p>
        </p:txBody>
      </p:sp>
      <p:sp>
        <p:nvSpPr>
          <p:cNvPr id="5" name="Text 3"/>
          <p:cNvSpPr/>
          <p:nvPr/>
        </p:nvSpPr>
        <p:spPr>
          <a:xfrm>
            <a:off x="777240" y="2468880"/>
            <a:ext cx="7680960" cy="365760"/>
          </a:xfrm>
          <a:prstGeom prst="rect">
            <a:avLst/>
          </a:prstGeom>
          <a:noFill/>
          <a:ln/>
        </p:spPr>
        <p:txBody>
          <a:bodyPr wrap="square" rtlCol="0" anchor="ctr"/>
          <a:lstStyle/>
          <a:p>
            <a:pPr indent="0" marL="0">
              <a:buNone/>
            </a:pPr>
            <a:r>
              <a:rPr lang="en-US" sz="1500" b="1" dirty="0">
                <a:solidFill>
                  <a:srgbClr val="2F8F86"/>
                </a:solidFill>
                <a:latin typeface="Calibri" pitchFamily="34" charset="0"/>
                <a:ea typeface="Calibri" pitchFamily="34" charset="-122"/>
                <a:cs typeface="Calibri" pitchFamily="34" charset="-120"/>
              </a:rPr>
              <a:t>Feeling accurate isn't evidence — vague descriptions feel true about almost everyone.</a:t>
            </a:r>
            <a:endParaRPr lang="en-US" sz="1500" dirty="0"/>
          </a:p>
        </p:txBody>
      </p:sp>
      <p:sp>
        <p:nvSpPr>
          <p:cNvPr id="6" name="Shape 4"/>
          <p:cNvSpPr/>
          <p:nvPr/>
        </p:nvSpPr>
        <p:spPr>
          <a:xfrm>
            <a:off x="502920" y="3063240"/>
            <a:ext cx="8138160" cy="1188720"/>
          </a:xfrm>
          <a:prstGeom prst="roundRect">
            <a:avLst>
              <a:gd name="adj" fmla="val 6923"/>
            </a:avLst>
          </a:prstGeom>
          <a:solidFill>
            <a:srgbClr val="FFFFFF"/>
          </a:solidFill>
          <a:ln/>
          <a:effectLst>
            <a:outerShdw sx="100000" sy="100000" kx="0" ky="0" algn="bl" rotWithShape="0" blurRad="88900" dist="38100" dir="5400000">
              <a:srgbClr val="000000">
                <a:alpha val="10000"/>
              </a:srgbClr>
            </a:outerShdw>
          </a:effectLst>
        </p:spPr>
      </p:sp>
      <p:sp>
        <p:nvSpPr>
          <p:cNvPr id="7" name="Text 5"/>
          <p:cNvSpPr/>
          <p:nvPr/>
        </p:nvSpPr>
        <p:spPr>
          <a:xfrm>
            <a:off x="777240" y="3291840"/>
            <a:ext cx="7589520" cy="777240"/>
          </a:xfrm>
          <a:prstGeom prst="rect">
            <a:avLst/>
          </a:prstGeom>
          <a:noFill/>
          <a:ln/>
        </p:spPr>
        <p:txBody>
          <a:bodyPr wrap="square" rtlCol="0" anchor="ctr"/>
          <a:lstStyle/>
          <a:p>
            <a:pPr indent="0" marL="0">
              <a:buNone/>
            </a:pPr>
            <a:r>
              <a:rPr lang="en-US" sz="1500" b="1" dirty="0">
                <a:solidFill>
                  <a:srgbClr val="E0A33E"/>
                </a:solidFill>
                <a:latin typeface="Calibri" pitchFamily="34" charset="0"/>
                <a:ea typeface="Calibri" pitchFamily="34" charset="-122"/>
                <a:cs typeface="Calibri" pitchFamily="34" charset="-120"/>
              </a:rPr>
              <a:t>ASK TWO QUESTIONS  </a:t>
            </a:r>
            <a:pPr indent="0" marL="0">
              <a:buNone/>
            </a:pPr>
            <a:r>
              <a:rPr lang="en-US" sz="1450" dirty="0">
                <a:solidFill>
                  <a:srgbClr val="33324A"/>
                </a:solidFill>
                <a:latin typeface="Calibri" pitchFamily="34" charset="0"/>
                <a:ea typeface="Calibri" pitchFamily="34" charset="-122"/>
                <a:cs typeface="Calibri" pitchFamily="34" charset="-120"/>
              </a:rPr>
              <a:t>—  </a:t>
            </a:r>
            <a:pPr indent="0" marL="0">
              <a:buNone/>
            </a:pPr>
            <a:r>
              <a:rPr lang="en-US" sz="1450" b="1" dirty="0">
                <a:solidFill>
                  <a:srgbClr val="5B53A6"/>
                </a:solidFill>
                <a:latin typeface="Calibri" pitchFamily="34" charset="0"/>
                <a:ea typeface="Calibri" pitchFamily="34" charset="-122"/>
                <a:cs typeface="Calibri" pitchFamily="34" charset="-120"/>
              </a:rPr>
              <a:t>Reliability: </a:t>
            </a:r>
            <a:pPr indent="0" marL="0">
              <a:buNone/>
            </a:pPr>
            <a:r>
              <a:rPr lang="en-US" sz="1450" dirty="0">
                <a:solidFill>
                  <a:srgbClr val="33324A"/>
                </a:solidFill>
                <a:latin typeface="Calibri" pitchFamily="34" charset="0"/>
                <a:ea typeface="Calibri" pitchFamily="34" charset="-122"/>
                <a:cs typeface="Calibri" pitchFamily="34" charset="-120"/>
              </a:rPr>
              <a:t>same result next month?   </a:t>
            </a:r>
            <a:pPr indent="0" marL="0">
              <a:buNone/>
            </a:pPr>
            <a:r>
              <a:rPr lang="en-US" sz="1450" b="1" dirty="0">
                <a:solidFill>
                  <a:srgbClr val="5B53A6"/>
                </a:solidFill>
                <a:latin typeface="Calibri" pitchFamily="34" charset="0"/>
                <a:ea typeface="Calibri" pitchFamily="34" charset="-122"/>
                <a:cs typeface="Calibri" pitchFamily="34" charset="-120"/>
              </a:rPr>
              <a:t>Validity: </a:t>
            </a:r>
            <a:pPr indent="0" marL="0">
              <a:buNone/>
            </a:pPr>
            <a:r>
              <a:rPr lang="en-US" sz="1450" dirty="0">
                <a:solidFill>
                  <a:srgbClr val="33324A"/>
                </a:solidFill>
                <a:latin typeface="Calibri" pitchFamily="34" charset="0"/>
                <a:ea typeface="Calibri" pitchFamily="34" charset="-122"/>
                <a:cs typeface="Calibri" pitchFamily="34" charset="-120"/>
              </a:rPr>
              <a:t>does it predict anything real? The Big Five has both; most pop quizzes have neither.</a:t>
            </a:r>
            <a:endParaRPr lang="en-US" sz="1500" dirty="0"/>
          </a:p>
        </p:txBody>
      </p:sp>
      <p:sp>
        <p:nvSpPr>
          <p:cNvPr id="8" name="Text 6"/>
          <p:cNvSpPr/>
          <p:nvPr/>
        </p:nvSpPr>
        <p:spPr>
          <a:xfrm>
            <a:off x="8549640" y="4754880"/>
            <a:ext cx="457200" cy="274320"/>
          </a:xfrm>
          <a:prstGeom prst="rect">
            <a:avLst/>
          </a:prstGeom>
          <a:noFill/>
          <a:ln/>
        </p:spPr>
        <p:txBody>
          <a:bodyPr wrap="square" rtlCol="0" anchor="ctr"/>
          <a:lstStyle/>
          <a:p>
            <a:pPr algn="r" indent="0" marL="0">
              <a:buNone/>
            </a:pPr>
            <a:r>
              <a:rPr lang="en-US" sz="1000" dirty="0">
                <a:solidFill>
                  <a:srgbClr val="6B6A86"/>
                </a:solidFill>
                <a:latin typeface="Calibri" pitchFamily="34" charset="0"/>
                <a:ea typeface="Calibri" pitchFamily="34" charset="-122"/>
                <a:cs typeface="Calibri" pitchFamily="34" charset="-120"/>
              </a:rPr>
              <a:t>11</a:t>
            </a:r>
            <a:endParaRPr lang="en-US" sz="10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7F7FB"/>
        </a:solidFill>
      </p:bgPr>
    </p:bg>
    <p:spTree>
      <p:nvGrpSpPr>
        <p:cNvPr id="1" name=""/>
        <p:cNvGrpSpPr/>
        <p:nvPr/>
      </p:nvGrpSpPr>
      <p:grpSpPr>
        <a:xfrm>
          <a:off x="0" y="0"/>
          <a:ext cx="0" cy="0"/>
          <a:chOff x="0" y="0"/>
          <a:chExt cx="0" cy="0"/>
        </a:xfrm>
      </p:grpSpPr>
      <p:sp>
        <p:nvSpPr>
          <p:cNvPr id="2" name="Text 0"/>
          <p:cNvSpPr/>
          <p:nvPr/>
        </p:nvSpPr>
        <p:spPr>
          <a:xfrm>
            <a:off x="502920" y="384048"/>
            <a:ext cx="8229600" cy="320040"/>
          </a:xfrm>
          <a:prstGeom prst="rect">
            <a:avLst/>
          </a:prstGeom>
          <a:noFill/>
          <a:ln/>
        </p:spPr>
        <p:txBody>
          <a:bodyPr wrap="square" rtlCol="0" anchor="ctr"/>
          <a:lstStyle/>
          <a:p>
            <a:pPr indent="0" marL="0">
              <a:buNone/>
            </a:pPr>
            <a:r>
              <a:rPr lang="en-US" sz="1300" b="1" spc="200" kern="0" dirty="0">
                <a:solidFill>
                  <a:srgbClr val="5B53A6"/>
                </a:solidFill>
                <a:latin typeface="Calibri" pitchFamily="34" charset="0"/>
                <a:ea typeface="Calibri" pitchFamily="34" charset="-122"/>
                <a:cs typeface="Calibri" pitchFamily="34" charset="-120"/>
              </a:rPr>
              <a:t>THE SOCIAL-COGNITIVE VIEW  ·  BANDURA</a:t>
            </a:r>
            <a:endParaRPr lang="en-US" sz="1300" dirty="0"/>
          </a:p>
        </p:txBody>
      </p:sp>
      <p:sp>
        <p:nvSpPr>
          <p:cNvPr id="3" name="Text 1"/>
          <p:cNvSpPr/>
          <p:nvPr/>
        </p:nvSpPr>
        <p:spPr>
          <a:xfrm>
            <a:off x="502920" y="713232"/>
            <a:ext cx="8138160" cy="822960"/>
          </a:xfrm>
          <a:prstGeom prst="rect">
            <a:avLst/>
          </a:prstGeom>
          <a:noFill/>
          <a:ln/>
        </p:spPr>
        <p:txBody>
          <a:bodyPr wrap="square" rtlCol="0" anchor="ctr"/>
          <a:lstStyle/>
          <a:p>
            <a:pPr indent="0" marL="0">
              <a:buNone/>
            </a:pPr>
            <a:r>
              <a:rPr lang="en-US" sz="3000" b="1" dirty="0">
                <a:solidFill>
                  <a:srgbClr val="26235C"/>
                </a:solidFill>
                <a:latin typeface="Cambria" pitchFamily="34" charset="0"/>
                <a:ea typeface="Cambria" pitchFamily="34" charset="-122"/>
                <a:cs typeface="Cambria" pitchFamily="34" charset="-120"/>
              </a:rPr>
              <a:t>Personality as a loop</a:t>
            </a:r>
            <a:endParaRPr lang="en-US" sz="3000" dirty="0"/>
          </a:p>
        </p:txBody>
      </p:sp>
      <p:sp>
        <p:nvSpPr>
          <p:cNvPr id="4" name="Shape 2"/>
          <p:cNvSpPr/>
          <p:nvPr/>
        </p:nvSpPr>
        <p:spPr>
          <a:xfrm>
            <a:off x="502920" y="1783080"/>
            <a:ext cx="3931920" cy="2560320"/>
          </a:xfrm>
          <a:prstGeom prst="roundRect">
            <a:avLst>
              <a:gd name="adj" fmla="val 3214"/>
            </a:avLst>
          </a:prstGeom>
          <a:solidFill>
            <a:srgbClr val="FFFFFF"/>
          </a:solidFill>
          <a:ln/>
          <a:effectLst>
            <a:outerShdw sx="100000" sy="100000" kx="0" ky="0" algn="bl" rotWithShape="0" blurRad="88900" dist="38100" dir="5400000">
              <a:srgbClr val="000000">
                <a:alpha val="10000"/>
              </a:srgbClr>
            </a:outerShdw>
          </a:effectLst>
        </p:spPr>
      </p:sp>
      <p:sp>
        <p:nvSpPr>
          <p:cNvPr id="5" name="Shape 3"/>
          <p:cNvSpPr/>
          <p:nvPr/>
        </p:nvSpPr>
        <p:spPr>
          <a:xfrm>
            <a:off x="4709160" y="1783080"/>
            <a:ext cx="3931920" cy="2560320"/>
          </a:xfrm>
          <a:prstGeom prst="roundRect">
            <a:avLst>
              <a:gd name="adj" fmla="val 3214"/>
            </a:avLst>
          </a:prstGeom>
          <a:solidFill>
            <a:srgbClr val="FFFFFF"/>
          </a:solidFill>
          <a:ln/>
          <a:effectLst>
            <a:outerShdw sx="100000" sy="100000" kx="0" ky="0" algn="bl" rotWithShape="0" blurRad="88900" dist="38100" dir="5400000">
              <a:srgbClr val="000000">
                <a:alpha val="10000"/>
              </a:srgbClr>
            </a:outerShdw>
          </a:effectLst>
        </p:spPr>
      </p:sp>
      <p:sp>
        <p:nvSpPr>
          <p:cNvPr id="6" name="Text 4"/>
          <p:cNvSpPr/>
          <p:nvPr/>
        </p:nvSpPr>
        <p:spPr>
          <a:xfrm>
            <a:off x="731520" y="2011680"/>
            <a:ext cx="3474720" cy="2240280"/>
          </a:xfrm>
          <a:prstGeom prst="rect">
            <a:avLst/>
          </a:prstGeom>
          <a:noFill/>
          <a:ln/>
        </p:spPr>
        <p:txBody>
          <a:bodyPr wrap="square" rtlCol="0" anchor="t"/>
          <a:lstStyle/>
          <a:p>
            <a:pPr indent="0" marL="0">
              <a:buNone/>
            </a:pPr>
            <a:r>
              <a:rPr lang="en-US" sz="1550" b="1" dirty="0">
                <a:solidFill>
                  <a:srgbClr val="5B53A6"/>
                </a:solidFill>
                <a:latin typeface="Calibri" pitchFamily="34" charset="0"/>
                <a:ea typeface="Calibri" pitchFamily="34" charset="-122"/>
                <a:cs typeface="Calibri" pitchFamily="34" charset="-120"/>
              </a:rPr>
              <a:t>RECIPROCAL DETERMINISM
</a:t>
            </a:r>
            <a:endParaRPr lang="en-US" sz="1550" dirty="0"/>
          </a:p>
          <a:p>
            <a:pPr indent="0" marL="0">
              <a:buNone/>
            </a:pPr>
            <a:r>
              <a:rPr lang="en-US" sz="1350" b="1" dirty="0">
                <a:solidFill>
                  <a:srgbClr val="26235C"/>
                </a:solidFill>
                <a:latin typeface="Calibri" pitchFamily="34" charset="0"/>
                <a:ea typeface="Calibri" pitchFamily="34" charset="-122"/>
                <a:cs typeface="Calibri" pitchFamily="34" charset="-120"/>
              </a:rPr>
              <a:t>person  ↔  behavior  ↔  environment
</a:t>
            </a:r>
            <a:endParaRPr lang="en-US" sz="1550" dirty="0"/>
          </a:p>
          <a:p>
            <a:pPr indent="0" marL="0">
              <a:buNone/>
            </a:pPr>
            <a:r>
              <a:rPr lang="en-US" sz="1400" dirty="0">
                <a:solidFill>
                  <a:srgbClr val="33324A"/>
                </a:solidFill>
                <a:latin typeface="Calibri" pitchFamily="34" charset="0"/>
                <a:ea typeface="Calibri" pitchFamily="34" charset="-122"/>
                <a:cs typeface="Calibri" pitchFamily="34" charset="-120"/>
              </a:rPr>
              <a:t>All three shape each other. A friendly person starts talking, people warm up, so they act friendlier still.</a:t>
            </a:r>
            <a:endParaRPr lang="en-US" sz="1550" dirty="0"/>
          </a:p>
        </p:txBody>
      </p:sp>
      <p:sp>
        <p:nvSpPr>
          <p:cNvPr id="7" name="Text 5"/>
          <p:cNvSpPr/>
          <p:nvPr/>
        </p:nvSpPr>
        <p:spPr>
          <a:xfrm>
            <a:off x="4937760" y="2011680"/>
            <a:ext cx="3474720" cy="2240280"/>
          </a:xfrm>
          <a:prstGeom prst="rect">
            <a:avLst/>
          </a:prstGeom>
          <a:noFill/>
          <a:ln/>
        </p:spPr>
        <p:txBody>
          <a:bodyPr wrap="square" rtlCol="0" anchor="t"/>
          <a:lstStyle/>
          <a:p>
            <a:pPr indent="0" marL="0">
              <a:buNone/>
            </a:pPr>
            <a:r>
              <a:rPr lang="en-US" sz="1600" b="1" dirty="0">
                <a:solidFill>
                  <a:srgbClr val="2F8F86"/>
                </a:solidFill>
                <a:latin typeface="Calibri" pitchFamily="34" charset="0"/>
                <a:ea typeface="Calibri" pitchFamily="34" charset="-122"/>
                <a:cs typeface="Calibri" pitchFamily="34" charset="-120"/>
              </a:rPr>
              <a:t>SELF-EFFICACY
</a:t>
            </a:r>
            <a:endParaRPr lang="en-US" sz="1600" dirty="0"/>
          </a:p>
          <a:p>
            <a:pPr indent="0" marL="0">
              <a:buNone/>
            </a:pPr>
            <a:r>
              <a:rPr lang="en-US" sz="1300" i="1" dirty="0">
                <a:solidFill>
                  <a:srgbClr val="6B6A86"/>
                </a:solidFill>
                <a:latin typeface="Calibri" pitchFamily="34" charset="0"/>
                <a:ea typeface="Calibri" pitchFamily="34" charset="-122"/>
                <a:cs typeface="Calibri" pitchFamily="34" charset="-120"/>
              </a:rPr>
              <a:t>Bandura
</a:t>
            </a:r>
            <a:endParaRPr lang="en-US" sz="1600" dirty="0"/>
          </a:p>
          <a:p>
            <a:pPr indent="0" marL="0">
              <a:buNone/>
            </a:pPr>
            <a:r>
              <a:rPr lang="en-US" sz="1400" dirty="0">
                <a:solidFill>
                  <a:srgbClr val="33324A"/>
                </a:solidFill>
                <a:latin typeface="Calibri" pitchFamily="34" charset="0"/>
                <a:ea typeface="Calibri" pitchFamily="34" charset="-122"/>
                <a:cs typeface="Calibri" pitchFamily="34" charset="-120"/>
              </a:rPr>
              <a:t>Belief you can succeed at a </a:t>
            </a:r>
            <a:pPr indent="0" marL="0">
              <a:buNone/>
            </a:pPr>
            <a:r>
              <a:rPr lang="en-US" sz="1400" b="1" dirty="0">
                <a:solidFill>
                  <a:srgbClr val="26235C"/>
                </a:solidFill>
                <a:latin typeface="Calibri" pitchFamily="34" charset="0"/>
                <a:ea typeface="Calibri" pitchFamily="34" charset="-122"/>
                <a:cs typeface="Calibri" pitchFamily="34" charset="-120"/>
              </a:rPr>
              <a:t>specific task</a:t>
            </a:r>
            <a:pPr indent="0" marL="0">
              <a:buNone/>
            </a:pPr>
            <a:r>
              <a:rPr lang="en-US" sz="1400" dirty="0">
                <a:solidFill>
                  <a:srgbClr val="33324A"/>
                </a:solidFill>
                <a:latin typeface="Calibri" pitchFamily="34" charset="0"/>
                <a:ea typeface="Calibri" pitchFamily="34" charset="-122"/>
                <a:cs typeface="Calibri" pitchFamily="34" charset="-120"/>
              </a:rPr>
              <a:t> — learned and changeable, not global self-esteem. (Locus of control: my actions vs. luck.)</a:t>
            </a:r>
            <a:endParaRPr lang="en-US" sz="1600" dirty="0"/>
          </a:p>
        </p:txBody>
      </p:sp>
      <p:sp>
        <p:nvSpPr>
          <p:cNvPr id="8" name="Text 6"/>
          <p:cNvSpPr/>
          <p:nvPr/>
        </p:nvSpPr>
        <p:spPr>
          <a:xfrm>
            <a:off x="8549640" y="4754880"/>
            <a:ext cx="457200" cy="274320"/>
          </a:xfrm>
          <a:prstGeom prst="rect">
            <a:avLst/>
          </a:prstGeom>
          <a:noFill/>
          <a:ln/>
        </p:spPr>
        <p:txBody>
          <a:bodyPr wrap="square" rtlCol="0" anchor="ctr"/>
          <a:lstStyle/>
          <a:p>
            <a:pPr algn="r" indent="0" marL="0">
              <a:buNone/>
            </a:pPr>
            <a:r>
              <a:rPr lang="en-US" sz="1000" dirty="0">
                <a:solidFill>
                  <a:srgbClr val="6B6A86"/>
                </a:solidFill>
                <a:latin typeface="Calibri" pitchFamily="34" charset="0"/>
                <a:ea typeface="Calibri" pitchFamily="34" charset="-122"/>
                <a:cs typeface="Calibri" pitchFamily="34" charset="-120"/>
              </a:rPr>
              <a:t>12</a:t>
            </a:r>
            <a:endParaRPr lang="en-US" sz="10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7F7FB"/>
        </a:solidFill>
      </p:bgPr>
    </p:bg>
    <p:spTree>
      <p:nvGrpSpPr>
        <p:cNvPr id="1" name=""/>
        <p:cNvGrpSpPr/>
        <p:nvPr/>
      </p:nvGrpSpPr>
      <p:grpSpPr>
        <a:xfrm>
          <a:off x="0" y="0"/>
          <a:ext cx="0" cy="0"/>
          <a:chOff x="0" y="0"/>
          <a:chExt cx="0" cy="0"/>
        </a:xfrm>
      </p:grpSpPr>
      <p:sp>
        <p:nvSpPr>
          <p:cNvPr id="2" name="Text 0"/>
          <p:cNvSpPr/>
          <p:nvPr/>
        </p:nvSpPr>
        <p:spPr>
          <a:xfrm>
            <a:off x="502920" y="384048"/>
            <a:ext cx="8229600" cy="320040"/>
          </a:xfrm>
          <a:prstGeom prst="rect">
            <a:avLst/>
          </a:prstGeom>
          <a:noFill/>
          <a:ln/>
        </p:spPr>
        <p:txBody>
          <a:bodyPr wrap="square" rtlCol="0" anchor="ctr"/>
          <a:lstStyle/>
          <a:p>
            <a:pPr indent="0" marL="0">
              <a:buNone/>
            </a:pPr>
            <a:r>
              <a:rPr lang="en-US" sz="1300" b="1" spc="200" kern="0" dirty="0">
                <a:solidFill>
                  <a:srgbClr val="5B53A6"/>
                </a:solidFill>
                <a:latin typeface="Calibri" pitchFamily="34" charset="0"/>
                <a:ea typeface="Calibri" pitchFamily="34" charset="-122"/>
                <a:cs typeface="Calibri" pitchFamily="34" charset="-120"/>
              </a:rPr>
              <a:t>MEASURING PERSONALITY  ·  NOT EQUALLY TRUSTWORTHY</a:t>
            </a:r>
            <a:endParaRPr lang="en-US" sz="1300" dirty="0"/>
          </a:p>
        </p:txBody>
      </p:sp>
      <p:sp>
        <p:nvSpPr>
          <p:cNvPr id="3" name="Text 1"/>
          <p:cNvSpPr/>
          <p:nvPr/>
        </p:nvSpPr>
        <p:spPr>
          <a:xfrm>
            <a:off x="502920" y="713232"/>
            <a:ext cx="8138160" cy="822960"/>
          </a:xfrm>
          <a:prstGeom prst="rect">
            <a:avLst/>
          </a:prstGeom>
          <a:noFill/>
          <a:ln/>
        </p:spPr>
        <p:txBody>
          <a:bodyPr wrap="square" rtlCol="0" anchor="ctr"/>
          <a:lstStyle/>
          <a:p>
            <a:pPr indent="0" marL="0">
              <a:buNone/>
            </a:pPr>
            <a:r>
              <a:rPr lang="en-US" sz="3000" b="1" dirty="0">
                <a:solidFill>
                  <a:srgbClr val="26235C"/>
                </a:solidFill>
                <a:latin typeface="Cambria" pitchFamily="34" charset="0"/>
                <a:ea typeface="Cambria" pitchFamily="34" charset="-122"/>
                <a:cs typeface="Cambria" pitchFamily="34" charset="-120"/>
              </a:rPr>
              <a:t>Self-report  vs  Projective</a:t>
            </a:r>
            <a:endParaRPr lang="en-US" sz="3000" dirty="0"/>
          </a:p>
        </p:txBody>
      </p:sp>
      <p:sp>
        <p:nvSpPr>
          <p:cNvPr id="4" name="Shape 2"/>
          <p:cNvSpPr/>
          <p:nvPr/>
        </p:nvSpPr>
        <p:spPr>
          <a:xfrm>
            <a:off x="502920" y="1783080"/>
            <a:ext cx="3931920" cy="2560320"/>
          </a:xfrm>
          <a:prstGeom prst="roundRect">
            <a:avLst>
              <a:gd name="adj" fmla="val 3214"/>
            </a:avLst>
          </a:prstGeom>
          <a:solidFill>
            <a:srgbClr val="EEF6F4"/>
          </a:solidFill>
          <a:ln/>
          <a:effectLst>
            <a:outerShdw sx="100000" sy="100000" kx="0" ky="0" algn="bl" rotWithShape="0" blurRad="88900" dist="38100" dir="5400000">
              <a:srgbClr val="000000">
                <a:alpha val="10000"/>
              </a:srgbClr>
            </a:outerShdw>
          </a:effectLst>
        </p:spPr>
      </p:sp>
      <p:sp>
        <p:nvSpPr>
          <p:cNvPr id="5" name="Shape 3"/>
          <p:cNvSpPr/>
          <p:nvPr/>
        </p:nvSpPr>
        <p:spPr>
          <a:xfrm>
            <a:off x="4709160" y="1783080"/>
            <a:ext cx="3931920" cy="2560320"/>
          </a:xfrm>
          <a:prstGeom prst="roundRect">
            <a:avLst>
              <a:gd name="adj" fmla="val 3214"/>
            </a:avLst>
          </a:prstGeom>
          <a:solidFill>
            <a:srgbClr val="FBEAD2"/>
          </a:solidFill>
          <a:ln/>
          <a:effectLst>
            <a:outerShdw sx="100000" sy="100000" kx="0" ky="0" algn="bl" rotWithShape="0" blurRad="88900" dist="38100" dir="5400000">
              <a:srgbClr val="000000">
                <a:alpha val="10000"/>
              </a:srgbClr>
            </a:outerShdw>
          </a:effectLst>
        </p:spPr>
      </p:sp>
      <p:sp>
        <p:nvSpPr>
          <p:cNvPr id="6" name="Text 4"/>
          <p:cNvSpPr/>
          <p:nvPr/>
        </p:nvSpPr>
        <p:spPr>
          <a:xfrm>
            <a:off x="731520" y="2011680"/>
            <a:ext cx="3474720" cy="2240280"/>
          </a:xfrm>
          <a:prstGeom prst="rect">
            <a:avLst/>
          </a:prstGeom>
          <a:noFill/>
          <a:ln/>
        </p:spPr>
        <p:txBody>
          <a:bodyPr wrap="square" rtlCol="0" anchor="t"/>
          <a:lstStyle/>
          <a:p>
            <a:pPr indent="0" marL="0">
              <a:buNone/>
            </a:pPr>
            <a:r>
              <a:rPr lang="en-US" sz="1550" b="1" dirty="0">
                <a:solidFill>
                  <a:srgbClr val="2F8F86"/>
                </a:solidFill>
                <a:latin typeface="Calibri" pitchFamily="34" charset="0"/>
                <a:ea typeface="Calibri" pitchFamily="34" charset="-122"/>
                <a:cs typeface="Calibri" pitchFamily="34" charset="-120"/>
              </a:rPr>
              <a:t>SELF-REPORT INVENTORY
</a:t>
            </a:r>
            <a:endParaRPr lang="en-US" sz="1550" dirty="0"/>
          </a:p>
          <a:p>
            <a:pPr indent="0" marL="0">
              <a:buNone/>
            </a:pPr>
            <a:r>
              <a:rPr lang="en-US" sz="1300" i="1" dirty="0">
                <a:solidFill>
                  <a:srgbClr val="6B6A86"/>
                </a:solidFill>
                <a:latin typeface="Calibri" pitchFamily="34" charset="0"/>
                <a:ea typeface="Calibri" pitchFamily="34" charset="-122"/>
                <a:cs typeface="Calibri" pitchFamily="34" charset="-120"/>
              </a:rPr>
              <a:t>e.g., the MMPI
</a:t>
            </a:r>
            <a:endParaRPr lang="en-US" sz="1550" dirty="0"/>
          </a:p>
          <a:p>
            <a:pPr indent="0" marL="0">
              <a:buNone/>
            </a:pPr>
            <a:r>
              <a:rPr lang="en-US" sz="1400" dirty="0">
                <a:solidFill>
                  <a:srgbClr val="33324A"/>
                </a:solidFill>
                <a:latin typeface="Calibri" pitchFamily="34" charset="0"/>
                <a:ea typeface="Calibri" pitchFamily="34" charset="-122"/>
                <a:cs typeface="Calibri" pitchFamily="34" charset="-120"/>
              </a:rPr>
              <a:t>Standardized questions, </a:t>
            </a:r>
            <a:pPr indent="0" marL="0">
              <a:buNone/>
            </a:pPr>
            <a:r>
              <a:rPr lang="en-US" sz="1400" b="1" dirty="0">
                <a:solidFill>
                  <a:srgbClr val="26235C"/>
                </a:solidFill>
                <a:latin typeface="Calibri" pitchFamily="34" charset="0"/>
                <a:ea typeface="Calibri" pitchFamily="34" charset="-122"/>
                <a:cs typeface="Calibri" pitchFamily="34" charset="-120"/>
              </a:rPr>
              <a:t>empirically keyed</a:t>
            </a:r>
            <a:pPr indent="0" marL="0">
              <a:buNone/>
            </a:pPr>
            <a:r>
              <a:rPr lang="en-US" sz="1400" dirty="0">
                <a:solidFill>
                  <a:srgbClr val="33324A"/>
                </a:solidFill>
                <a:latin typeface="Calibri" pitchFamily="34" charset="0"/>
                <a:ea typeface="Calibri" pitchFamily="34" charset="-122"/>
                <a:cs typeface="Calibri" pitchFamily="34" charset="-120"/>
              </a:rPr>
              <a:t>. Relatively good reliability &amp; validity.</a:t>
            </a:r>
            <a:endParaRPr lang="en-US" sz="1550" dirty="0"/>
          </a:p>
        </p:txBody>
      </p:sp>
      <p:sp>
        <p:nvSpPr>
          <p:cNvPr id="7" name="Text 5"/>
          <p:cNvSpPr/>
          <p:nvPr/>
        </p:nvSpPr>
        <p:spPr>
          <a:xfrm>
            <a:off x="4937760" y="2011680"/>
            <a:ext cx="3474720" cy="2240280"/>
          </a:xfrm>
          <a:prstGeom prst="rect">
            <a:avLst/>
          </a:prstGeom>
          <a:noFill/>
          <a:ln/>
        </p:spPr>
        <p:txBody>
          <a:bodyPr wrap="square" rtlCol="0" anchor="t"/>
          <a:lstStyle/>
          <a:p>
            <a:pPr indent="0" marL="0">
              <a:buNone/>
            </a:pPr>
            <a:r>
              <a:rPr lang="en-US" sz="1550" b="1" dirty="0">
                <a:solidFill>
                  <a:srgbClr val="E0A33E"/>
                </a:solidFill>
                <a:latin typeface="Calibri" pitchFamily="34" charset="0"/>
                <a:ea typeface="Calibri" pitchFamily="34" charset="-122"/>
                <a:cs typeface="Calibri" pitchFamily="34" charset="-120"/>
              </a:rPr>
              <a:t>PROJECTIVE TEST
</a:t>
            </a:r>
            <a:endParaRPr lang="en-US" sz="1550" dirty="0"/>
          </a:p>
          <a:p>
            <a:pPr indent="0" marL="0">
              <a:buNone/>
            </a:pPr>
            <a:r>
              <a:rPr lang="en-US" sz="1300" i="1" dirty="0">
                <a:solidFill>
                  <a:srgbClr val="6B6A86"/>
                </a:solidFill>
                <a:latin typeface="Calibri" pitchFamily="34" charset="0"/>
                <a:ea typeface="Calibri" pitchFamily="34" charset="-122"/>
                <a:cs typeface="Calibri" pitchFamily="34" charset="-120"/>
              </a:rPr>
              <a:t>e.g., the Rorschach, the TAT
</a:t>
            </a:r>
            <a:endParaRPr lang="en-US" sz="1550" dirty="0"/>
          </a:p>
          <a:p>
            <a:pPr indent="0" marL="0">
              <a:buNone/>
            </a:pPr>
            <a:r>
              <a:rPr lang="en-US" sz="1400" dirty="0">
                <a:solidFill>
                  <a:srgbClr val="33324A"/>
                </a:solidFill>
                <a:latin typeface="Calibri" pitchFamily="34" charset="0"/>
                <a:ea typeface="Calibri" pitchFamily="34" charset="-122"/>
                <a:cs typeface="Calibri" pitchFamily="34" charset="-120"/>
              </a:rPr>
              <a:t>Respond to an </a:t>
            </a:r>
            <a:pPr indent="0" marL="0">
              <a:buNone/>
            </a:pPr>
            <a:r>
              <a:rPr lang="en-US" sz="1400" b="1" dirty="0">
                <a:solidFill>
                  <a:srgbClr val="26235C"/>
                </a:solidFill>
                <a:latin typeface="Calibri" pitchFamily="34" charset="0"/>
                <a:ea typeface="Calibri" pitchFamily="34" charset="-122"/>
                <a:cs typeface="Calibri" pitchFamily="34" charset="-120"/>
              </a:rPr>
              <a:t>ambiguous</a:t>
            </a:r>
            <a:pPr indent="0" marL="0">
              <a:buNone/>
            </a:pPr>
            <a:r>
              <a:rPr lang="en-US" sz="1400" dirty="0">
                <a:solidFill>
                  <a:srgbClr val="33324A"/>
                </a:solidFill>
                <a:latin typeface="Calibri" pitchFamily="34" charset="0"/>
                <a:ea typeface="Calibri" pitchFamily="34" charset="-122"/>
                <a:cs typeface="Calibri" pitchFamily="34" charset="-120"/>
              </a:rPr>
              <a:t> stimulus. Weaker reliability &amp; validity — scorers disagree.</a:t>
            </a:r>
            <a:endParaRPr lang="en-US" sz="1550" dirty="0"/>
          </a:p>
        </p:txBody>
      </p:sp>
      <p:sp>
        <p:nvSpPr>
          <p:cNvPr id="8" name="Text 6"/>
          <p:cNvSpPr/>
          <p:nvPr/>
        </p:nvSpPr>
        <p:spPr>
          <a:xfrm>
            <a:off x="502920" y="4389120"/>
            <a:ext cx="8138160" cy="320040"/>
          </a:xfrm>
          <a:prstGeom prst="rect">
            <a:avLst/>
          </a:prstGeom>
          <a:noFill/>
          <a:ln/>
        </p:spPr>
        <p:txBody>
          <a:bodyPr wrap="square" rtlCol="0" anchor="ctr"/>
          <a:lstStyle/>
          <a:p>
            <a:pPr algn="ctr" indent="0" marL="0">
              <a:buNone/>
            </a:pPr>
            <a:r>
              <a:rPr lang="en-US" sz="1300" i="1" dirty="0">
                <a:solidFill>
                  <a:srgbClr val="6B6A86"/>
                </a:solidFill>
                <a:latin typeface="Calibri" pitchFamily="34" charset="0"/>
                <a:ea typeface="Calibri" pitchFamily="34" charset="-122"/>
                <a:cs typeface="Calibri" pitchFamily="34" charset="-120"/>
              </a:rPr>
              <a:t>Self-report asks you straight and checks the data; projective reads the tea leaves.</a:t>
            </a:r>
            <a:endParaRPr lang="en-US" sz="1300" dirty="0"/>
          </a:p>
        </p:txBody>
      </p:sp>
      <p:sp>
        <p:nvSpPr>
          <p:cNvPr id="9" name="Text 7"/>
          <p:cNvSpPr/>
          <p:nvPr/>
        </p:nvSpPr>
        <p:spPr>
          <a:xfrm>
            <a:off x="8549640" y="4754880"/>
            <a:ext cx="457200" cy="274320"/>
          </a:xfrm>
          <a:prstGeom prst="rect">
            <a:avLst/>
          </a:prstGeom>
          <a:noFill/>
          <a:ln/>
        </p:spPr>
        <p:txBody>
          <a:bodyPr wrap="square" rtlCol="0" anchor="ctr"/>
          <a:lstStyle/>
          <a:p>
            <a:pPr algn="r" indent="0" marL="0">
              <a:buNone/>
            </a:pPr>
            <a:r>
              <a:rPr lang="en-US" sz="1000" dirty="0">
                <a:solidFill>
                  <a:srgbClr val="6B6A86"/>
                </a:solidFill>
                <a:latin typeface="Calibri" pitchFamily="34" charset="0"/>
                <a:ea typeface="Calibri" pitchFamily="34" charset="-122"/>
                <a:cs typeface="Calibri" pitchFamily="34" charset="-120"/>
              </a:rPr>
              <a:t>13</a:t>
            </a:r>
            <a:endParaRPr lang="en-US" sz="10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7F7FB"/>
        </a:solidFill>
      </p:bgPr>
    </p:bg>
    <p:spTree>
      <p:nvGrpSpPr>
        <p:cNvPr id="1" name=""/>
        <p:cNvGrpSpPr/>
        <p:nvPr/>
      </p:nvGrpSpPr>
      <p:grpSpPr>
        <a:xfrm>
          <a:off x="0" y="0"/>
          <a:ext cx="0" cy="0"/>
          <a:chOff x="0" y="0"/>
          <a:chExt cx="0" cy="0"/>
        </a:xfrm>
      </p:grpSpPr>
      <p:sp>
        <p:nvSpPr>
          <p:cNvPr id="2" name="Text 0"/>
          <p:cNvSpPr/>
          <p:nvPr/>
        </p:nvSpPr>
        <p:spPr>
          <a:xfrm>
            <a:off x="502920" y="384048"/>
            <a:ext cx="8229600" cy="320040"/>
          </a:xfrm>
          <a:prstGeom prst="rect">
            <a:avLst/>
          </a:prstGeom>
          <a:noFill/>
          <a:ln/>
        </p:spPr>
        <p:txBody>
          <a:bodyPr wrap="square" rtlCol="0" anchor="ctr"/>
          <a:lstStyle/>
          <a:p>
            <a:pPr indent="0" marL="0">
              <a:buNone/>
            </a:pPr>
            <a:r>
              <a:rPr lang="en-US" sz="1300" b="1" spc="200" kern="0" dirty="0">
                <a:solidFill>
                  <a:srgbClr val="5B53A6"/>
                </a:solidFill>
                <a:latin typeface="Calibri" pitchFamily="34" charset="0"/>
                <a:ea typeface="Calibri" pitchFamily="34" charset="-122"/>
                <a:cs typeface="Calibri" pitchFamily="34" charset="-120"/>
              </a:rPr>
              <a:t>THE AI-CRITIQUE MOMENT  ·  THE TOOL DRAFTS, YOU JUDGE</a:t>
            </a:r>
            <a:endParaRPr lang="en-US" sz="1300" dirty="0"/>
          </a:p>
        </p:txBody>
      </p:sp>
      <p:sp>
        <p:nvSpPr>
          <p:cNvPr id="3" name="Text 1"/>
          <p:cNvSpPr/>
          <p:nvPr/>
        </p:nvSpPr>
        <p:spPr>
          <a:xfrm>
            <a:off x="502920" y="713232"/>
            <a:ext cx="8138160" cy="822960"/>
          </a:xfrm>
          <a:prstGeom prst="rect">
            <a:avLst/>
          </a:prstGeom>
          <a:noFill/>
          <a:ln/>
        </p:spPr>
        <p:txBody>
          <a:bodyPr wrap="square" rtlCol="0" anchor="ctr"/>
          <a:lstStyle/>
          <a:p>
            <a:pPr indent="0" marL="0">
              <a:buNone/>
            </a:pPr>
            <a:r>
              <a:rPr lang="en-US" sz="3000" b="1" dirty="0">
                <a:solidFill>
                  <a:srgbClr val="26235C"/>
                </a:solidFill>
                <a:latin typeface="Cambria" pitchFamily="34" charset="0"/>
                <a:ea typeface="Cambria" pitchFamily="34" charset="-122"/>
                <a:cs typeface="Cambria" pitchFamily="34" charset="-120"/>
              </a:rPr>
              <a:t>Audit the AI</a:t>
            </a:r>
            <a:endParaRPr lang="en-US" sz="3000" dirty="0"/>
          </a:p>
        </p:txBody>
      </p:sp>
      <p:sp>
        <p:nvSpPr>
          <p:cNvPr id="4" name="Shape 2"/>
          <p:cNvSpPr/>
          <p:nvPr/>
        </p:nvSpPr>
        <p:spPr>
          <a:xfrm>
            <a:off x="502920" y="1737360"/>
            <a:ext cx="8138160" cy="1188720"/>
          </a:xfrm>
          <a:prstGeom prst="roundRect">
            <a:avLst>
              <a:gd name="adj" fmla="val 6923"/>
            </a:avLst>
          </a:prstGeom>
          <a:solidFill>
            <a:srgbClr val="EEF6F4"/>
          </a:solidFill>
          <a:ln/>
          <a:effectLst>
            <a:outerShdw sx="100000" sy="100000" kx="0" ky="0" algn="bl" rotWithShape="0" blurRad="88900" dist="38100" dir="5400000">
              <a:srgbClr val="000000">
                <a:alpha val="10000"/>
              </a:srgbClr>
            </a:outerShdw>
          </a:effectLst>
        </p:spPr>
      </p:sp>
      <p:sp>
        <p:nvSpPr>
          <p:cNvPr id="5" name="Text 3"/>
          <p:cNvSpPr/>
          <p:nvPr/>
        </p:nvSpPr>
        <p:spPr>
          <a:xfrm>
            <a:off x="777240" y="1938528"/>
            <a:ext cx="7589520" cy="777240"/>
          </a:xfrm>
          <a:prstGeom prst="rect">
            <a:avLst/>
          </a:prstGeom>
          <a:noFill/>
          <a:ln/>
        </p:spPr>
        <p:txBody>
          <a:bodyPr wrap="square" rtlCol="0" anchor="ctr"/>
          <a:lstStyle/>
          <a:p>
            <a:pPr indent="0" marL="0">
              <a:buNone/>
            </a:pPr>
            <a:r>
              <a:rPr lang="en-US" sz="1450" b="1" dirty="0">
                <a:solidFill>
                  <a:srgbClr val="26235C"/>
                </a:solidFill>
                <a:latin typeface="Calibri" pitchFamily="34" charset="0"/>
                <a:ea typeface="Calibri" pitchFamily="34" charset="-122"/>
                <a:cs typeface="Calibri" pitchFamily="34" charset="-120"/>
              </a:rPr>
              <a:t>Ask a chatbot:  </a:t>
            </a:r>
            <a:pPr indent="0" marL="0">
              <a:buNone/>
            </a:pPr>
            <a:r>
              <a:rPr lang="en-US" sz="1450" i="1" dirty="0">
                <a:solidFill>
                  <a:srgbClr val="33324A"/>
                </a:solidFill>
                <a:latin typeface="Calibri" pitchFamily="34" charset="0"/>
                <a:ea typeface="Calibri" pitchFamily="34" charset="-122"/>
                <a:cs typeface="Calibri" pitchFamily="34" charset="-120"/>
              </a:rPr>
              <a:t>"List the Big Five traits and define one,"  then  "How is a self-report inventory like the MMPI different from a projective test like the Rorschach?"</a:t>
            </a:r>
            <a:endParaRPr lang="en-US" sz="1450" dirty="0"/>
          </a:p>
        </p:txBody>
      </p:sp>
      <p:sp>
        <p:nvSpPr>
          <p:cNvPr id="6" name="Text 4"/>
          <p:cNvSpPr/>
          <p:nvPr/>
        </p:nvSpPr>
        <p:spPr>
          <a:xfrm>
            <a:off x="777240" y="3154680"/>
            <a:ext cx="7680960" cy="731520"/>
          </a:xfrm>
          <a:prstGeom prst="rect">
            <a:avLst/>
          </a:prstGeom>
          <a:noFill/>
          <a:ln/>
        </p:spPr>
        <p:txBody>
          <a:bodyPr wrap="square" rtlCol="0" anchor="ctr"/>
          <a:lstStyle/>
          <a:p>
            <a:pPr indent="0" marL="0">
              <a:buNone/>
            </a:pPr>
            <a:r>
              <a:rPr lang="en-US" sz="1500" b="1" dirty="0">
                <a:solidFill>
                  <a:srgbClr val="E0A33E"/>
                </a:solidFill>
                <a:latin typeface="Calibri" pitchFamily="34" charset="0"/>
                <a:ea typeface="Calibri" pitchFamily="34" charset="-122"/>
                <a:cs typeface="Calibri" pitchFamily="34" charset="-120"/>
              </a:rPr>
              <a:t>Watch for two slips</a:t>
            </a:r>
            <a:endParaRPr lang="en-US" sz="1500" dirty="0"/>
          </a:p>
          <a:p>
            <a:pPr indent="0" marL="0">
              <a:buNone/>
            </a:pPr>
            <a:r>
              <a:rPr lang="en-US" sz="1450" dirty="0">
                <a:solidFill>
                  <a:srgbClr val="33324A"/>
                </a:solidFill>
                <a:latin typeface="Calibri" pitchFamily="34" charset="0"/>
                <a:ea typeface="Calibri" pitchFamily="34" charset="-122"/>
                <a:cs typeface="Calibri" pitchFamily="34" charset="-120"/>
              </a:rPr>
              <a:t>— it may smuggle in a wrong trait ("intelligence," "self-efficacy"), or overstate the Rorschach as just as reliable as the MMPI.</a:t>
            </a:r>
            <a:endParaRPr lang="en-US" sz="1500" dirty="0"/>
          </a:p>
        </p:txBody>
      </p:sp>
      <p:sp>
        <p:nvSpPr>
          <p:cNvPr id="7" name="Text 5"/>
          <p:cNvSpPr/>
          <p:nvPr/>
        </p:nvSpPr>
        <p:spPr>
          <a:xfrm>
            <a:off x="502920" y="4206240"/>
            <a:ext cx="8138160" cy="365760"/>
          </a:xfrm>
          <a:prstGeom prst="rect">
            <a:avLst/>
          </a:prstGeom>
          <a:noFill/>
          <a:ln/>
        </p:spPr>
        <p:txBody>
          <a:bodyPr wrap="square" rtlCol="0" anchor="ctr"/>
          <a:lstStyle/>
          <a:p>
            <a:pPr algn="ctr" indent="0" marL="0">
              <a:buNone/>
            </a:pPr>
            <a:r>
              <a:rPr lang="en-US" sz="1400" b="1" i="1" dirty="0">
                <a:solidFill>
                  <a:srgbClr val="26235C"/>
                </a:solidFill>
                <a:latin typeface="Calibri" pitchFamily="34" charset="0"/>
                <a:ea typeface="Calibri" pitchFamily="34" charset="-122"/>
                <a:cs typeface="Calibri" pitchFamily="34" charset="-120"/>
              </a:rPr>
              <a:t>Catch the model against today's lecture. That's the whole job, all semester.</a:t>
            </a:r>
            <a:endParaRPr lang="en-US" sz="1400" dirty="0"/>
          </a:p>
        </p:txBody>
      </p:sp>
      <p:sp>
        <p:nvSpPr>
          <p:cNvPr id="8" name="Text 6"/>
          <p:cNvSpPr/>
          <p:nvPr/>
        </p:nvSpPr>
        <p:spPr>
          <a:xfrm>
            <a:off x="8549640" y="4754880"/>
            <a:ext cx="457200" cy="274320"/>
          </a:xfrm>
          <a:prstGeom prst="rect">
            <a:avLst/>
          </a:prstGeom>
          <a:noFill/>
          <a:ln/>
        </p:spPr>
        <p:txBody>
          <a:bodyPr wrap="square" rtlCol="0" anchor="ctr"/>
          <a:lstStyle/>
          <a:p>
            <a:pPr algn="r" indent="0" marL="0">
              <a:buNone/>
            </a:pPr>
            <a:r>
              <a:rPr lang="en-US" sz="1000" dirty="0">
                <a:solidFill>
                  <a:srgbClr val="6B6A86"/>
                </a:solidFill>
                <a:latin typeface="Calibri" pitchFamily="34" charset="0"/>
                <a:ea typeface="Calibri" pitchFamily="34" charset="-122"/>
                <a:cs typeface="Calibri" pitchFamily="34" charset="-120"/>
              </a:rPr>
              <a:t>14</a:t>
            </a:r>
            <a:endParaRPr lang="en-US" sz="10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26235C"/>
        </a:solidFill>
      </p:bgPr>
    </p:bg>
    <p:spTree>
      <p:nvGrpSpPr>
        <p:cNvPr id="1" name=""/>
        <p:cNvGrpSpPr/>
        <p:nvPr/>
      </p:nvGrpSpPr>
      <p:grpSpPr>
        <a:xfrm>
          <a:off x="0" y="0"/>
          <a:ext cx="0" cy="0"/>
          <a:chOff x="0" y="0"/>
          <a:chExt cx="0" cy="0"/>
        </a:xfrm>
      </p:grpSpPr>
      <p:sp>
        <p:nvSpPr>
          <p:cNvPr id="2" name="Text 0"/>
          <p:cNvSpPr/>
          <p:nvPr/>
        </p:nvSpPr>
        <p:spPr>
          <a:xfrm>
            <a:off x="548640" y="502920"/>
            <a:ext cx="8046720" cy="365760"/>
          </a:xfrm>
          <a:prstGeom prst="rect">
            <a:avLst/>
          </a:prstGeom>
          <a:noFill/>
          <a:ln/>
        </p:spPr>
        <p:txBody>
          <a:bodyPr wrap="square" rtlCol="0" anchor="ctr"/>
          <a:lstStyle/>
          <a:p>
            <a:pPr indent="0" marL="0">
              <a:buNone/>
            </a:pPr>
            <a:r>
              <a:rPr lang="en-US" sz="1400" b="1" spc="200" kern="0" dirty="0">
                <a:solidFill>
                  <a:srgbClr val="CFCBEC"/>
                </a:solidFill>
                <a:latin typeface="Calibri" pitchFamily="34" charset="0"/>
                <a:ea typeface="Calibri" pitchFamily="34" charset="-122"/>
                <a:cs typeface="Calibri" pitchFamily="34" charset="-120"/>
              </a:rPr>
              <a:t>BEFORE NEXT CLASS  ·  WEEK 12 WRAP</a:t>
            </a:r>
            <a:endParaRPr lang="en-US" sz="1400" dirty="0"/>
          </a:p>
        </p:txBody>
      </p:sp>
      <p:sp>
        <p:nvSpPr>
          <p:cNvPr id="3" name="Text 1"/>
          <p:cNvSpPr/>
          <p:nvPr/>
        </p:nvSpPr>
        <p:spPr>
          <a:xfrm>
            <a:off x="548640" y="914400"/>
            <a:ext cx="8046720" cy="548640"/>
          </a:xfrm>
          <a:prstGeom prst="rect">
            <a:avLst/>
          </a:prstGeom>
          <a:noFill/>
          <a:ln/>
        </p:spPr>
        <p:txBody>
          <a:bodyPr wrap="square" rtlCol="0" anchor="ctr"/>
          <a:lstStyle/>
          <a:p>
            <a:pPr indent="0" marL="0">
              <a:buNone/>
            </a:pPr>
            <a:r>
              <a:rPr lang="en-US" sz="2300" b="1" dirty="0">
                <a:solidFill>
                  <a:srgbClr val="FFFFFF"/>
                </a:solidFill>
                <a:latin typeface="Cambria" pitchFamily="34" charset="0"/>
                <a:ea typeface="Cambria" pitchFamily="34" charset="-122"/>
                <a:cs typeface="Cambria" pitchFamily="34" charset="-120"/>
              </a:rPr>
              <a:t>Four theories · Five dials · One honest test</a:t>
            </a:r>
            <a:endParaRPr lang="en-US" sz="2300" dirty="0"/>
          </a:p>
        </p:txBody>
      </p:sp>
      <p:sp>
        <p:nvSpPr>
          <p:cNvPr id="4" name="Text 2"/>
          <p:cNvSpPr/>
          <p:nvPr/>
        </p:nvSpPr>
        <p:spPr>
          <a:xfrm>
            <a:off x="640080" y="1691640"/>
            <a:ext cx="7863840" cy="384048"/>
          </a:xfrm>
          <a:prstGeom prst="rect">
            <a:avLst/>
          </a:prstGeom>
          <a:noFill/>
          <a:ln/>
        </p:spPr>
        <p:txBody>
          <a:bodyPr wrap="square" rtlCol="0" anchor="ctr"/>
          <a:lstStyle/>
          <a:p>
            <a:pPr indent="0" marL="0">
              <a:buNone/>
            </a:pPr>
            <a:r>
              <a:rPr lang="en-US" sz="1450" b="1" dirty="0">
                <a:solidFill>
                  <a:srgbClr val="E0A33E"/>
                </a:solidFill>
                <a:latin typeface="Calibri" pitchFamily="34" charset="0"/>
                <a:ea typeface="Calibri" pitchFamily="34" charset="-122"/>
                <a:cs typeface="Calibri" pitchFamily="34" charset="-120"/>
              </a:rPr>
              <a:t>LECTURE TUTORIAL 12   </a:t>
            </a:r>
            <a:pPr indent="0" marL="0">
              <a:buNone/>
            </a:pPr>
            <a:r>
              <a:rPr lang="en-US" sz="1350" dirty="0">
                <a:solidFill>
                  <a:srgbClr val="CFCBEC"/>
                </a:solidFill>
                <a:latin typeface="Calibri" pitchFamily="34" charset="0"/>
                <a:ea typeface="Calibri" pitchFamily="34" charset="-122"/>
                <a:cs typeface="Calibri" pitchFamily="34" charset="-120"/>
              </a:rPr>
              <a:t>AI tutor — submit the share link  (~30–45 min)</a:t>
            </a:r>
            <a:endParaRPr lang="en-US" sz="1450" dirty="0"/>
          </a:p>
        </p:txBody>
      </p:sp>
      <p:sp>
        <p:nvSpPr>
          <p:cNvPr id="5" name="Text 3"/>
          <p:cNvSpPr/>
          <p:nvPr/>
        </p:nvSpPr>
        <p:spPr>
          <a:xfrm>
            <a:off x="640080" y="2194560"/>
            <a:ext cx="7863840" cy="384048"/>
          </a:xfrm>
          <a:prstGeom prst="rect">
            <a:avLst/>
          </a:prstGeom>
          <a:noFill/>
          <a:ln/>
        </p:spPr>
        <p:txBody>
          <a:bodyPr wrap="square" rtlCol="0" anchor="ctr"/>
          <a:lstStyle/>
          <a:p>
            <a:pPr indent="0" marL="0">
              <a:buNone/>
            </a:pPr>
            <a:r>
              <a:rPr lang="en-US" sz="1450" b="1" dirty="0">
                <a:solidFill>
                  <a:srgbClr val="E0A33E"/>
                </a:solidFill>
                <a:latin typeface="Calibri" pitchFamily="34" charset="0"/>
                <a:ea typeface="Calibri" pitchFamily="34" charset="-122"/>
                <a:cs typeface="Calibri" pitchFamily="34" charset="-120"/>
              </a:rPr>
              <a:t>QUIZ 12   </a:t>
            </a:r>
            <a:pPr indent="0" marL="0">
              <a:buNone/>
            </a:pPr>
            <a:r>
              <a:rPr lang="en-US" sz="1350" dirty="0">
                <a:solidFill>
                  <a:srgbClr val="CFCBEC"/>
                </a:solidFill>
                <a:latin typeface="Calibri" pitchFamily="34" charset="0"/>
                <a:ea typeface="Calibri" pitchFamily="34" charset="-122"/>
                <a:cs typeface="Calibri" pitchFamily="34" charset="-120"/>
              </a:rPr>
              <a:t>the four theories, the Big Five, and assessment</a:t>
            </a:r>
            <a:endParaRPr lang="en-US" sz="1450" dirty="0"/>
          </a:p>
        </p:txBody>
      </p:sp>
      <p:sp>
        <p:nvSpPr>
          <p:cNvPr id="6" name="Text 4"/>
          <p:cNvSpPr/>
          <p:nvPr/>
        </p:nvSpPr>
        <p:spPr>
          <a:xfrm>
            <a:off x="640080" y="2697480"/>
            <a:ext cx="7863840" cy="384048"/>
          </a:xfrm>
          <a:prstGeom prst="rect">
            <a:avLst/>
          </a:prstGeom>
          <a:noFill/>
          <a:ln/>
        </p:spPr>
        <p:txBody>
          <a:bodyPr wrap="square" rtlCol="0" anchor="ctr"/>
          <a:lstStyle/>
          <a:p>
            <a:pPr indent="0" marL="0">
              <a:buNone/>
            </a:pPr>
            <a:r>
              <a:rPr lang="en-US" sz="1450" b="1" dirty="0">
                <a:solidFill>
                  <a:srgbClr val="E0A33E"/>
                </a:solidFill>
                <a:latin typeface="Calibri" pitchFamily="34" charset="0"/>
                <a:ea typeface="Calibri" pitchFamily="34" charset="-122"/>
                <a:cs typeface="Calibri" pitchFamily="34" charset="-120"/>
              </a:rPr>
              <a:t>DISCUSSION 12   </a:t>
            </a:r>
            <a:pPr indent="0" marL="0">
              <a:buNone/>
            </a:pPr>
            <a:r>
              <a:rPr lang="en-US" sz="1350" dirty="0">
                <a:solidFill>
                  <a:srgbClr val="CFCBEC"/>
                </a:solidFill>
                <a:latin typeface="Calibri" pitchFamily="34" charset="0"/>
                <a:ea typeface="Calibri" pitchFamily="34" charset="-122"/>
                <a:cs typeface="Calibri" pitchFamily="34" charset="-120"/>
              </a:rPr>
              <a:t>"What Shapes Who You Are?" — a theory on you, or are tests useful?</a:t>
            </a:r>
            <a:endParaRPr lang="en-US" sz="1450" dirty="0"/>
          </a:p>
        </p:txBody>
      </p:sp>
      <p:sp>
        <p:nvSpPr>
          <p:cNvPr id="7" name="Text 5"/>
          <p:cNvSpPr/>
          <p:nvPr/>
        </p:nvSpPr>
        <p:spPr>
          <a:xfrm>
            <a:off x="640080" y="3200400"/>
            <a:ext cx="7863840" cy="384048"/>
          </a:xfrm>
          <a:prstGeom prst="rect">
            <a:avLst/>
          </a:prstGeom>
          <a:noFill/>
          <a:ln/>
        </p:spPr>
        <p:txBody>
          <a:bodyPr wrap="square" rtlCol="0" anchor="ctr"/>
          <a:lstStyle/>
          <a:p>
            <a:pPr indent="0" marL="0">
              <a:buNone/>
            </a:pPr>
            <a:r>
              <a:rPr lang="en-US" sz="1450" b="1" dirty="0">
                <a:solidFill>
                  <a:srgbClr val="E0A33E"/>
                </a:solidFill>
                <a:latin typeface="Calibri" pitchFamily="34" charset="0"/>
                <a:ea typeface="Calibri" pitchFamily="34" charset="-122"/>
                <a:cs typeface="Calibri" pitchFamily="34" charset="-120"/>
              </a:rPr>
              <a:t>ASSIGNMENT 12   </a:t>
            </a:r>
            <a:pPr indent="0" marL="0">
              <a:buNone/>
            </a:pPr>
            <a:r>
              <a:rPr lang="en-US" sz="1350" dirty="0">
                <a:solidFill>
                  <a:srgbClr val="CFCBEC"/>
                </a:solidFill>
                <a:latin typeface="Calibri" pitchFamily="34" charset="0"/>
                <a:ea typeface="Calibri" pitchFamily="34" charset="-122"/>
                <a:cs typeface="Calibri" pitchFamily="34" charset="-120"/>
              </a:rPr>
              <a:t>"Reading a Personality" — AI-coached, self-scored</a:t>
            </a:r>
            <a:endParaRPr lang="en-US" sz="1450" dirty="0"/>
          </a:p>
        </p:txBody>
      </p:sp>
      <p:sp>
        <p:nvSpPr>
          <p:cNvPr id="8" name="Text 6"/>
          <p:cNvSpPr/>
          <p:nvPr/>
        </p:nvSpPr>
        <p:spPr>
          <a:xfrm>
            <a:off x="548640" y="3977640"/>
            <a:ext cx="8046720" cy="457200"/>
          </a:xfrm>
          <a:prstGeom prst="rect">
            <a:avLst/>
          </a:prstGeom>
          <a:noFill/>
          <a:ln/>
        </p:spPr>
        <p:txBody>
          <a:bodyPr wrap="square" rtlCol="0" anchor="ctr"/>
          <a:lstStyle/>
          <a:p>
            <a:pPr indent="0" marL="0">
              <a:buNone/>
            </a:pPr>
            <a:r>
              <a:rPr lang="en-US" sz="1400" i="1" dirty="0">
                <a:solidFill>
                  <a:srgbClr val="FFFFFF"/>
                </a:solidFill>
                <a:latin typeface="Calibri" pitchFamily="34" charset="0"/>
                <a:ea typeface="Calibri" pitchFamily="34" charset="-122"/>
                <a:cs typeface="Calibri" pitchFamily="34" charset="-120"/>
              </a:rPr>
              <a:t>Next week: step outside the individual — social psychology, where the situation bends behavior.</a:t>
            </a:r>
            <a:endParaRPr lang="en-US" sz="1400" dirty="0"/>
          </a:p>
        </p:txBody>
      </p:sp>
      <p:sp>
        <p:nvSpPr>
          <p:cNvPr id="9" name="Text 7"/>
          <p:cNvSpPr/>
          <p:nvPr/>
        </p:nvSpPr>
        <p:spPr>
          <a:xfrm>
            <a:off x="548640" y="4572000"/>
            <a:ext cx="8046720" cy="274320"/>
          </a:xfrm>
          <a:prstGeom prst="rect">
            <a:avLst/>
          </a:prstGeom>
          <a:noFill/>
          <a:ln/>
        </p:spPr>
        <p:txBody>
          <a:bodyPr wrap="square" rtlCol="0" anchor="ctr"/>
          <a:lstStyle/>
          <a:p>
            <a:pPr indent="0" marL="0">
              <a:buNone/>
            </a:pPr>
            <a:r>
              <a:rPr lang="en-US" sz="1000" dirty="0">
                <a:solidFill>
                  <a:srgbClr val="8E8BB6"/>
                </a:solidFill>
                <a:latin typeface="Calibri" pitchFamily="34" charset="0"/>
                <a:ea typeface="Calibri" pitchFamily="34" charset="-122"/>
                <a:cs typeface="Calibri" pitchFamily="34" charset="-120"/>
              </a:rPr>
              <a:t>~ Prof. Bennett's edition  ·  Fall 2026  ·  built with thecoursemaker.com</a:t>
            </a:r>
            <a:endParaRPr lang="en-US" sz="1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7F7FB"/>
        </a:solidFill>
      </p:bgPr>
    </p:bg>
    <p:spTree>
      <p:nvGrpSpPr>
        <p:cNvPr id="1" name=""/>
        <p:cNvGrpSpPr/>
        <p:nvPr/>
      </p:nvGrpSpPr>
      <p:grpSpPr>
        <a:xfrm>
          <a:off x="0" y="0"/>
          <a:ext cx="0" cy="0"/>
          <a:chOff x="0" y="0"/>
          <a:chExt cx="0" cy="0"/>
        </a:xfrm>
      </p:grpSpPr>
      <p:sp>
        <p:nvSpPr>
          <p:cNvPr id="2" name="Text 0"/>
          <p:cNvSpPr/>
          <p:nvPr/>
        </p:nvSpPr>
        <p:spPr>
          <a:xfrm>
            <a:off x="502920" y="384048"/>
            <a:ext cx="8229600" cy="320040"/>
          </a:xfrm>
          <a:prstGeom prst="rect">
            <a:avLst/>
          </a:prstGeom>
          <a:noFill/>
          <a:ln/>
        </p:spPr>
        <p:txBody>
          <a:bodyPr wrap="square" rtlCol="0" anchor="ctr"/>
          <a:lstStyle/>
          <a:p>
            <a:pPr indent="0" marL="0">
              <a:buNone/>
            </a:pPr>
            <a:r>
              <a:rPr lang="en-US" sz="1300" b="1" spc="200" kern="0" dirty="0">
                <a:solidFill>
                  <a:srgbClr val="5B53A6"/>
                </a:solidFill>
                <a:latin typeface="Calibri" pitchFamily="34" charset="0"/>
                <a:ea typeface="Calibri" pitchFamily="34" charset="-122"/>
                <a:cs typeface="Calibri" pitchFamily="34" charset="-120"/>
              </a:rPr>
              <a:t>THE WEEK'S BIG QUESTION</a:t>
            </a:r>
            <a:endParaRPr lang="en-US" sz="1300" dirty="0"/>
          </a:p>
        </p:txBody>
      </p:sp>
      <p:sp>
        <p:nvSpPr>
          <p:cNvPr id="3" name="Text 1"/>
          <p:cNvSpPr/>
          <p:nvPr/>
        </p:nvSpPr>
        <p:spPr>
          <a:xfrm>
            <a:off x="502920" y="713232"/>
            <a:ext cx="8138160" cy="822960"/>
          </a:xfrm>
          <a:prstGeom prst="rect">
            <a:avLst/>
          </a:prstGeom>
          <a:noFill/>
          <a:ln/>
        </p:spPr>
        <p:txBody>
          <a:bodyPr wrap="square" rtlCol="0" anchor="ctr"/>
          <a:lstStyle/>
          <a:p>
            <a:pPr indent="0" marL="0">
              <a:buNone/>
            </a:pPr>
            <a:r>
              <a:rPr lang="en-US" sz="3000" b="1" dirty="0">
                <a:solidFill>
                  <a:srgbClr val="26235C"/>
                </a:solidFill>
                <a:latin typeface="Cambria" pitchFamily="34" charset="0"/>
                <a:ea typeface="Cambria" pitchFamily="34" charset="-122"/>
                <a:cs typeface="Cambria" pitchFamily="34" charset="-120"/>
              </a:rPr>
              <a:t>Your 'type' — or your dials?</a:t>
            </a:r>
            <a:endParaRPr lang="en-US" sz="3000" dirty="0"/>
          </a:p>
        </p:txBody>
      </p:sp>
      <p:sp>
        <p:nvSpPr>
          <p:cNvPr id="4" name="Text 2"/>
          <p:cNvSpPr/>
          <p:nvPr/>
        </p:nvSpPr>
        <p:spPr>
          <a:xfrm>
            <a:off x="502920" y="1783080"/>
            <a:ext cx="8138160" cy="457200"/>
          </a:xfrm>
          <a:prstGeom prst="rect">
            <a:avLst/>
          </a:prstGeom>
          <a:noFill/>
          <a:ln/>
        </p:spPr>
        <p:txBody>
          <a:bodyPr wrap="square" rtlCol="0" anchor="ctr"/>
          <a:lstStyle/>
          <a:p>
            <a:pPr indent="0" marL="0">
              <a:buNone/>
            </a:pPr>
            <a:r>
              <a:rPr lang="en-US" sz="1600" i="1" dirty="0">
                <a:solidFill>
                  <a:srgbClr val="26235C"/>
                </a:solidFill>
                <a:latin typeface="Calibri" pitchFamily="34" charset="0"/>
                <a:ea typeface="Calibri" pitchFamily="34" charset="-122"/>
                <a:cs typeface="Calibri" pitchFamily="34" charset="-120"/>
              </a:rPr>
              <a:t>"I'm an introvert."   ·   "I'm a Type A."   ·   "I'm an INFJ."   ·   "I'm a Gemini."</a:t>
            </a:r>
            <a:endParaRPr lang="en-US" sz="1600" dirty="0"/>
          </a:p>
        </p:txBody>
      </p:sp>
      <p:sp>
        <p:nvSpPr>
          <p:cNvPr id="5" name="Shape 3"/>
          <p:cNvSpPr/>
          <p:nvPr/>
        </p:nvSpPr>
        <p:spPr>
          <a:xfrm>
            <a:off x="502920" y="2468880"/>
            <a:ext cx="8138160" cy="1554480"/>
          </a:xfrm>
          <a:prstGeom prst="roundRect">
            <a:avLst>
              <a:gd name="adj" fmla="val 5294"/>
            </a:avLst>
          </a:prstGeom>
          <a:solidFill>
            <a:srgbClr val="FFFFFF"/>
          </a:solidFill>
          <a:ln/>
          <a:effectLst>
            <a:outerShdw sx="100000" sy="100000" kx="0" ky="0" algn="bl" rotWithShape="0" blurRad="88900" dist="38100" dir="5400000">
              <a:srgbClr val="000000">
                <a:alpha val="10000"/>
              </a:srgbClr>
            </a:outerShdw>
          </a:effectLst>
        </p:spPr>
      </p:sp>
      <p:sp>
        <p:nvSpPr>
          <p:cNvPr id="6" name="Text 4"/>
          <p:cNvSpPr/>
          <p:nvPr/>
        </p:nvSpPr>
        <p:spPr>
          <a:xfrm>
            <a:off x="777240" y="2697480"/>
            <a:ext cx="7589520" cy="1097280"/>
          </a:xfrm>
          <a:prstGeom prst="rect">
            <a:avLst/>
          </a:prstGeom>
          <a:noFill/>
          <a:ln/>
        </p:spPr>
        <p:txBody>
          <a:bodyPr wrap="square" rtlCol="0" anchor="ctr"/>
          <a:lstStyle/>
          <a:p>
            <a:pPr indent="0" marL="0">
              <a:buNone/>
            </a:pPr>
            <a:r>
              <a:rPr lang="en-US" sz="1700" b="1" dirty="0">
                <a:solidFill>
                  <a:srgbClr val="26235C"/>
                </a:solidFill>
                <a:latin typeface="Calibri" pitchFamily="34" charset="0"/>
                <a:ea typeface="Calibri" pitchFamily="34" charset="-122"/>
                <a:cs typeface="Calibri" pitchFamily="34" charset="-120"/>
              </a:rPr>
              <a:t>Almost none of those labels come from evidence.
</a:t>
            </a:r>
            <a:endParaRPr lang="en-US" sz="1700" dirty="0"/>
          </a:p>
          <a:p>
            <a:pPr indent="0" marL="0">
              <a:buNone/>
            </a:pPr>
            <a:r>
              <a:rPr lang="en-US" sz="1500" dirty="0">
                <a:solidFill>
                  <a:srgbClr val="33324A"/>
                </a:solidFill>
                <a:latin typeface="Calibri" pitchFamily="34" charset="0"/>
                <a:ea typeface="Calibri" pitchFamily="34" charset="-122"/>
                <a:cs typeface="Calibri" pitchFamily="34" charset="-120"/>
              </a:rPr>
              <a:t>The one description psychologists actually trust isn't a </a:t>
            </a:r>
            <a:pPr indent="0" marL="0">
              <a:buNone/>
            </a:pPr>
            <a:r>
              <a:rPr lang="en-US" sz="1500" i="1" dirty="0">
                <a:solidFill>
                  <a:srgbClr val="5B53A6"/>
                </a:solidFill>
                <a:latin typeface="Calibri" pitchFamily="34" charset="0"/>
                <a:ea typeface="Calibri" pitchFamily="34" charset="-122"/>
                <a:cs typeface="Calibri" pitchFamily="34" charset="-120"/>
              </a:rPr>
              <a:t>box</a:t>
            </a:r>
            <a:pPr indent="0" marL="0">
              <a:buNone/>
            </a:pPr>
            <a:r>
              <a:rPr lang="en-US" sz="1500" dirty="0">
                <a:solidFill>
                  <a:srgbClr val="33324A"/>
                </a:solidFill>
                <a:latin typeface="Calibri" pitchFamily="34" charset="0"/>
                <a:ea typeface="Calibri" pitchFamily="34" charset="-122"/>
                <a:cs typeface="Calibri" pitchFamily="34" charset="-120"/>
              </a:rPr>
              <a:t> at all — it's five </a:t>
            </a:r>
            <a:pPr indent="0" marL="0">
              <a:buNone/>
            </a:pPr>
            <a:r>
              <a:rPr lang="en-US" sz="1500" i="1" dirty="0">
                <a:solidFill>
                  <a:srgbClr val="2F8F86"/>
                </a:solidFill>
                <a:latin typeface="Calibri" pitchFamily="34" charset="0"/>
                <a:ea typeface="Calibri" pitchFamily="34" charset="-122"/>
                <a:cs typeface="Calibri" pitchFamily="34" charset="-120"/>
              </a:rPr>
              <a:t>dials</a:t>
            </a:r>
            <a:pPr indent="0" marL="0">
              <a:buNone/>
            </a:pPr>
            <a:r>
              <a:rPr lang="en-US" sz="1500" dirty="0">
                <a:solidFill>
                  <a:srgbClr val="33324A"/>
                </a:solidFill>
                <a:latin typeface="Calibri" pitchFamily="34" charset="0"/>
                <a:ea typeface="Calibri" pitchFamily="34" charset="-122"/>
                <a:cs typeface="Calibri" pitchFamily="34" charset="-120"/>
              </a:rPr>
              <a:t>, and you sit somewhere along every one.</a:t>
            </a:r>
            <a:endParaRPr lang="en-US" sz="1700" dirty="0"/>
          </a:p>
        </p:txBody>
      </p:sp>
      <p:sp>
        <p:nvSpPr>
          <p:cNvPr id="7" name="Text 5"/>
          <p:cNvSpPr/>
          <p:nvPr/>
        </p:nvSpPr>
        <p:spPr>
          <a:xfrm>
            <a:off x="8549640" y="4754880"/>
            <a:ext cx="457200" cy="274320"/>
          </a:xfrm>
          <a:prstGeom prst="rect">
            <a:avLst/>
          </a:prstGeom>
          <a:noFill/>
          <a:ln/>
        </p:spPr>
        <p:txBody>
          <a:bodyPr wrap="square" rtlCol="0" anchor="ctr"/>
          <a:lstStyle/>
          <a:p>
            <a:pPr algn="r" indent="0" marL="0">
              <a:buNone/>
            </a:pPr>
            <a:r>
              <a:rPr lang="en-US" sz="1000" dirty="0">
                <a:solidFill>
                  <a:srgbClr val="6B6A86"/>
                </a:solidFill>
                <a:latin typeface="Calibri" pitchFamily="34" charset="0"/>
                <a:ea typeface="Calibri" pitchFamily="34" charset="-122"/>
                <a:cs typeface="Calibri" pitchFamily="34" charset="-120"/>
              </a:rPr>
              <a:t>2</a:t>
            </a:r>
            <a:endParaRPr lang="en-US" sz="10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7F7FB"/>
        </a:solidFill>
      </p:bgPr>
    </p:bg>
    <p:spTree>
      <p:nvGrpSpPr>
        <p:cNvPr id="1" name=""/>
        <p:cNvGrpSpPr/>
        <p:nvPr/>
      </p:nvGrpSpPr>
      <p:grpSpPr>
        <a:xfrm>
          <a:off x="0" y="0"/>
          <a:ext cx="0" cy="0"/>
          <a:chOff x="0" y="0"/>
          <a:chExt cx="0" cy="0"/>
        </a:xfrm>
      </p:grpSpPr>
      <p:sp>
        <p:nvSpPr>
          <p:cNvPr id="2" name="Text 0"/>
          <p:cNvSpPr/>
          <p:nvPr/>
        </p:nvSpPr>
        <p:spPr>
          <a:xfrm>
            <a:off x="502920" y="384048"/>
            <a:ext cx="8229600" cy="320040"/>
          </a:xfrm>
          <a:prstGeom prst="rect">
            <a:avLst/>
          </a:prstGeom>
          <a:noFill/>
          <a:ln/>
        </p:spPr>
        <p:txBody>
          <a:bodyPr wrap="square" rtlCol="0" anchor="ctr"/>
          <a:lstStyle/>
          <a:p>
            <a:pPr indent="0" marL="0">
              <a:buNone/>
            </a:pPr>
            <a:r>
              <a:rPr lang="en-US" sz="1300" b="1" spc="200" kern="0" dirty="0">
                <a:solidFill>
                  <a:srgbClr val="5B53A6"/>
                </a:solidFill>
                <a:latin typeface="Calibri" pitchFamily="34" charset="0"/>
                <a:ea typeface="Calibri" pitchFamily="34" charset="-122"/>
                <a:cs typeface="Calibri" pitchFamily="34" charset="-120"/>
              </a:rPr>
              <a:t>WHAT PERSONALITY IS</a:t>
            </a:r>
            <a:endParaRPr lang="en-US" sz="1300" dirty="0"/>
          </a:p>
        </p:txBody>
      </p:sp>
      <p:sp>
        <p:nvSpPr>
          <p:cNvPr id="3" name="Text 1"/>
          <p:cNvSpPr/>
          <p:nvPr/>
        </p:nvSpPr>
        <p:spPr>
          <a:xfrm>
            <a:off x="502920" y="676656"/>
            <a:ext cx="8138160" cy="822960"/>
          </a:xfrm>
          <a:prstGeom prst="rect">
            <a:avLst/>
          </a:prstGeom>
          <a:noFill/>
          <a:ln/>
        </p:spPr>
        <p:txBody>
          <a:bodyPr wrap="square" rtlCol="0" anchor="ctr"/>
          <a:lstStyle/>
          <a:p>
            <a:pPr indent="0" marL="0">
              <a:buNone/>
            </a:pPr>
            <a:r>
              <a:rPr lang="en-US" sz="3000" b="1" dirty="0">
                <a:solidFill>
                  <a:srgbClr val="26235C"/>
                </a:solidFill>
                <a:latin typeface="Cambria" pitchFamily="34" charset="0"/>
                <a:ea typeface="Cambria" pitchFamily="34" charset="-122"/>
                <a:cs typeface="Cambria" pitchFamily="34" charset="-120"/>
              </a:rPr>
              <a:t>A characteristic pattern of thinking,</a:t>
            </a:r>
            <a:endParaRPr lang="en-US" sz="3000" dirty="0"/>
          </a:p>
          <a:p>
            <a:pPr indent="0" marL="0">
              <a:buNone/>
            </a:pPr>
            <a:r>
              <a:rPr lang="en-US" sz="3000" b="1" dirty="0">
                <a:solidFill>
                  <a:srgbClr val="26235C"/>
                </a:solidFill>
                <a:latin typeface="Cambria" pitchFamily="34" charset="0"/>
                <a:ea typeface="Cambria" pitchFamily="34" charset="-122"/>
                <a:cs typeface="Cambria" pitchFamily="34" charset="-120"/>
              </a:rPr>
              <a:t>feeling, and behaving</a:t>
            </a:r>
            <a:endParaRPr lang="en-US" sz="3000" dirty="0"/>
          </a:p>
        </p:txBody>
      </p:sp>
      <p:sp>
        <p:nvSpPr>
          <p:cNvPr id="4" name="Text 2"/>
          <p:cNvSpPr/>
          <p:nvPr/>
        </p:nvSpPr>
        <p:spPr>
          <a:xfrm>
            <a:off x="777240" y="2331720"/>
            <a:ext cx="7680960" cy="822960"/>
          </a:xfrm>
          <a:prstGeom prst="rect">
            <a:avLst/>
          </a:prstGeom>
          <a:noFill/>
          <a:ln/>
        </p:spPr>
        <p:txBody>
          <a:bodyPr wrap="square" rtlCol="0" anchor="ctr"/>
          <a:lstStyle/>
          <a:p>
            <a:pPr indent="0" marL="0">
              <a:buNone/>
            </a:pPr>
            <a:r>
              <a:rPr lang="en-US" sz="1600" b="1" dirty="0">
                <a:solidFill>
                  <a:srgbClr val="2F8F86"/>
                </a:solidFill>
                <a:latin typeface="Calibri" pitchFamily="34" charset="0"/>
                <a:ea typeface="Calibri" pitchFamily="34" charset="-122"/>
                <a:cs typeface="Calibri" pitchFamily="34" charset="-120"/>
              </a:rPr>
              <a:t>CHARACTERISTIC PATTERN</a:t>
            </a:r>
            <a:endParaRPr lang="en-US" sz="1600" dirty="0"/>
          </a:p>
          <a:p>
            <a:pPr indent="0" marL="0">
              <a:buNone/>
            </a:pPr>
            <a:r>
              <a:rPr lang="en-US" sz="1400" dirty="0">
                <a:solidFill>
                  <a:srgbClr val="33324A"/>
                </a:solidFill>
                <a:latin typeface="Calibri" pitchFamily="34" charset="0"/>
                <a:ea typeface="Calibri" pitchFamily="34" charset="-122"/>
                <a:cs typeface="Calibri" pitchFamily="34" charset="-120"/>
              </a:rPr>
              <a:t>fairly consistent across situations and over time</a:t>
            </a:r>
            <a:endParaRPr lang="en-US" sz="1600" dirty="0"/>
          </a:p>
        </p:txBody>
      </p:sp>
      <p:sp>
        <p:nvSpPr>
          <p:cNvPr id="5" name="Text 3"/>
          <p:cNvSpPr/>
          <p:nvPr/>
        </p:nvSpPr>
        <p:spPr>
          <a:xfrm>
            <a:off x="777240" y="3154680"/>
            <a:ext cx="7680960" cy="548640"/>
          </a:xfrm>
          <a:prstGeom prst="rect">
            <a:avLst/>
          </a:prstGeom>
          <a:noFill/>
          <a:ln/>
        </p:spPr>
        <p:txBody>
          <a:bodyPr wrap="square" rtlCol="0" anchor="ctr"/>
          <a:lstStyle/>
          <a:p>
            <a:pPr indent="0" marL="0">
              <a:buNone/>
            </a:pPr>
            <a:r>
              <a:rPr lang="en-US" sz="1600" b="1" dirty="0">
                <a:solidFill>
                  <a:srgbClr val="E0A33E"/>
                </a:solidFill>
                <a:latin typeface="Calibri" pitchFamily="34" charset="0"/>
                <a:ea typeface="Calibri" pitchFamily="34" charset="-122"/>
                <a:cs typeface="Calibri" pitchFamily="34" charset="-120"/>
              </a:rPr>
              <a:t>NOT today's mood</a:t>
            </a:r>
            <a:endParaRPr lang="en-US" sz="1600" dirty="0"/>
          </a:p>
          <a:p>
            <a:pPr indent="0" marL="0">
              <a:buNone/>
            </a:pPr>
            <a:r>
              <a:rPr lang="en-US" sz="1400" dirty="0">
                <a:solidFill>
                  <a:srgbClr val="33324A"/>
                </a:solidFill>
                <a:latin typeface="Calibri" pitchFamily="34" charset="0"/>
                <a:ea typeface="Calibri" pitchFamily="34" charset="-122"/>
                <a:cs typeface="Calibri" pitchFamily="34" charset="-120"/>
              </a:rPr>
              <a:t>your pattern over months and years — the part of you that stays you</a:t>
            </a:r>
            <a:endParaRPr lang="en-US" sz="1600" dirty="0"/>
          </a:p>
        </p:txBody>
      </p:sp>
      <p:sp>
        <p:nvSpPr>
          <p:cNvPr id="6" name="Text 4"/>
          <p:cNvSpPr/>
          <p:nvPr/>
        </p:nvSpPr>
        <p:spPr>
          <a:xfrm>
            <a:off x="777240" y="3794760"/>
            <a:ext cx="7680960" cy="548640"/>
          </a:xfrm>
          <a:prstGeom prst="rect">
            <a:avLst/>
          </a:prstGeom>
          <a:noFill/>
          <a:ln/>
        </p:spPr>
        <p:txBody>
          <a:bodyPr wrap="square" rtlCol="0" anchor="ctr"/>
          <a:lstStyle/>
          <a:p>
            <a:pPr indent="0" marL="0">
              <a:buNone/>
            </a:pPr>
            <a:r>
              <a:rPr lang="en-US" sz="1600" b="1" dirty="0">
                <a:solidFill>
                  <a:srgbClr val="5B53A6"/>
                </a:solidFill>
                <a:latin typeface="Calibri" pitchFamily="34" charset="0"/>
                <a:ea typeface="Calibri" pitchFamily="34" charset="-122"/>
                <a:cs typeface="Calibri" pitchFamily="34" charset="-120"/>
              </a:rPr>
              <a:t>FOUR BIG THEORIES</a:t>
            </a:r>
            <a:endParaRPr lang="en-US" sz="1600" dirty="0"/>
          </a:p>
          <a:p>
            <a:pPr indent="0" marL="0">
              <a:buNone/>
            </a:pPr>
            <a:r>
              <a:rPr lang="en-US" sz="1400" dirty="0">
                <a:solidFill>
                  <a:srgbClr val="33324A"/>
                </a:solidFill>
                <a:latin typeface="Calibri" pitchFamily="34" charset="0"/>
                <a:ea typeface="Calibri" pitchFamily="34" charset="-122"/>
                <a:cs typeface="Calibri" pitchFamily="34" charset="-120"/>
              </a:rPr>
              <a:t>psychodynamic  ·  humanistic  ·  trait (Big Five)  ·  social-cognitive</a:t>
            </a:r>
            <a:endParaRPr lang="en-US" sz="1600" dirty="0"/>
          </a:p>
        </p:txBody>
      </p:sp>
      <p:sp>
        <p:nvSpPr>
          <p:cNvPr id="7" name="Text 5"/>
          <p:cNvSpPr/>
          <p:nvPr/>
        </p:nvSpPr>
        <p:spPr>
          <a:xfrm>
            <a:off x="8549640" y="4754880"/>
            <a:ext cx="457200" cy="274320"/>
          </a:xfrm>
          <a:prstGeom prst="rect">
            <a:avLst/>
          </a:prstGeom>
          <a:noFill/>
          <a:ln/>
        </p:spPr>
        <p:txBody>
          <a:bodyPr wrap="square" rtlCol="0" anchor="ctr"/>
          <a:lstStyle/>
          <a:p>
            <a:pPr algn="r" indent="0" marL="0">
              <a:buNone/>
            </a:pPr>
            <a:r>
              <a:rPr lang="en-US" sz="1000" dirty="0">
                <a:solidFill>
                  <a:srgbClr val="6B6A86"/>
                </a:solidFill>
                <a:latin typeface="Calibri" pitchFamily="34" charset="0"/>
                <a:ea typeface="Calibri" pitchFamily="34" charset="-122"/>
                <a:cs typeface="Calibri" pitchFamily="34" charset="-120"/>
              </a:rPr>
              <a:t>3</a:t>
            </a:r>
            <a:endParaRPr lang="en-US" sz="10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7F7FB"/>
        </a:solidFill>
      </p:bgPr>
    </p:bg>
    <p:spTree>
      <p:nvGrpSpPr>
        <p:cNvPr id="1" name=""/>
        <p:cNvGrpSpPr/>
        <p:nvPr/>
      </p:nvGrpSpPr>
      <p:grpSpPr>
        <a:xfrm>
          <a:off x="0" y="0"/>
          <a:ext cx="0" cy="0"/>
          <a:chOff x="0" y="0"/>
          <a:chExt cx="0" cy="0"/>
        </a:xfrm>
      </p:grpSpPr>
      <p:sp>
        <p:nvSpPr>
          <p:cNvPr id="2" name="Text 0"/>
          <p:cNvSpPr/>
          <p:nvPr/>
        </p:nvSpPr>
        <p:spPr>
          <a:xfrm>
            <a:off x="502920" y="384048"/>
            <a:ext cx="8229600" cy="320040"/>
          </a:xfrm>
          <a:prstGeom prst="rect">
            <a:avLst/>
          </a:prstGeom>
          <a:noFill/>
          <a:ln/>
        </p:spPr>
        <p:txBody>
          <a:bodyPr wrap="square" rtlCol="0" anchor="ctr"/>
          <a:lstStyle/>
          <a:p>
            <a:pPr indent="0" marL="0">
              <a:buNone/>
            </a:pPr>
            <a:r>
              <a:rPr lang="en-US" sz="1300" b="1" spc="200" kern="0" dirty="0">
                <a:solidFill>
                  <a:srgbClr val="5B53A6"/>
                </a:solidFill>
                <a:latin typeface="Calibri" pitchFamily="34" charset="0"/>
                <a:ea typeface="Calibri" pitchFamily="34" charset="-122"/>
                <a:cs typeface="Calibri" pitchFamily="34" charset="-120"/>
              </a:rPr>
              <a:t>THE PSYCHODYNAMIC VIEW  ·  FREUD</a:t>
            </a:r>
            <a:endParaRPr lang="en-US" sz="1300" dirty="0"/>
          </a:p>
        </p:txBody>
      </p:sp>
      <p:sp>
        <p:nvSpPr>
          <p:cNvPr id="3" name="Text 1"/>
          <p:cNvSpPr/>
          <p:nvPr/>
        </p:nvSpPr>
        <p:spPr>
          <a:xfrm>
            <a:off x="502920" y="713232"/>
            <a:ext cx="8138160" cy="822960"/>
          </a:xfrm>
          <a:prstGeom prst="rect">
            <a:avLst/>
          </a:prstGeom>
          <a:noFill/>
          <a:ln/>
        </p:spPr>
        <p:txBody>
          <a:bodyPr wrap="square" rtlCol="0" anchor="ctr"/>
          <a:lstStyle/>
          <a:p>
            <a:pPr indent="0" marL="0">
              <a:buNone/>
            </a:pPr>
            <a:r>
              <a:rPr lang="en-US" sz="3000" b="1" dirty="0">
                <a:solidFill>
                  <a:srgbClr val="26235C"/>
                </a:solidFill>
                <a:latin typeface="Cambria" pitchFamily="34" charset="0"/>
                <a:ea typeface="Cambria" pitchFamily="34" charset="-122"/>
                <a:cs typeface="Cambria" pitchFamily="34" charset="-120"/>
              </a:rPr>
              <a:t>Id  ·  Ego  ·  Superego</a:t>
            </a:r>
            <a:endParaRPr lang="en-US" sz="3000" dirty="0"/>
          </a:p>
        </p:txBody>
      </p:sp>
      <p:sp>
        <p:nvSpPr>
          <p:cNvPr id="4" name="Shape 2"/>
          <p:cNvSpPr/>
          <p:nvPr/>
        </p:nvSpPr>
        <p:spPr>
          <a:xfrm>
            <a:off x="502920" y="1828800"/>
            <a:ext cx="2679192" cy="2240280"/>
          </a:xfrm>
          <a:prstGeom prst="roundRect">
            <a:avLst>
              <a:gd name="adj" fmla="val 3673"/>
            </a:avLst>
          </a:prstGeom>
          <a:solidFill>
            <a:srgbClr val="FFFFFF"/>
          </a:solidFill>
          <a:ln/>
          <a:effectLst>
            <a:outerShdw sx="100000" sy="100000" kx="0" ky="0" algn="bl" rotWithShape="0" blurRad="88900" dist="38100" dir="5400000">
              <a:srgbClr val="000000">
                <a:alpha val="10000"/>
              </a:srgbClr>
            </a:outerShdw>
          </a:effectLst>
        </p:spPr>
      </p:sp>
      <p:sp>
        <p:nvSpPr>
          <p:cNvPr id="5" name="Text 3"/>
          <p:cNvSpPr/>
          <p:nvPr/>
        </p:nvSpPr>
        <p:spPr>
          <a:xfrm>
            <a:off x="502920" y="2011680"/>
            <a:ext cx="2679192" cy="457200"/>
          </a:xfrm>
          <a:prstGeom prst="rect">
            <a:avLst/>
          </a:prstGeom>
          <a:noFill/>
          <a:ln/>
        </p:spPr>
        <p:txBody>
          <a:bodyPr wrap="square" rtlCol="0" anchor="ctr"/>
          <a:lstStyle/>
          <a:p>
            <a:pPr algn="ctr" indent="0" marL="0">
              <a:buNone/>
            </a:pPr>
            <a:r>
              <a:rPr lang="en-US" sz="2100" b="1" dirty="0">
                <a:solidFill>
                  <a:srgbClr val="E0A33E"/>
                </a:solidFill>
                <a:latin typeface="Cambria" pitchFamily="34" charset="0"/>
                <a:ea typeface="Cambria" pitchFamily="34" charset="-122"/>
                <a:cs typeface="Cambria" pitchFamily="34" charset="-120"/>
              </a:rPr>
              <a:t>ID</a:t>
            </a:r>
            <a:endParaRPr lang="en-US" sz="2100" dirty="0"/>
          </a:p>
        </p:txBody>
      </p:sp>
      <p:sp>
        <p:nvSpPr>
          <p:cNvPr id="6" name="Text 4"/>
          <p:cNvSpPr/>
          <p:nvPr/>
        </p:nvSpPr>
        <p:spPr>
          <a:xfrm>
            <a:off x="667512" y="2542032"/>
            <a:ext cx="2350008" cy="457200"/>
          </a:xfrm>
          <a:prstGeom prst="rect">
            <a:avLst/>
          </a:prstGeom>
          <a:noFill/>
          <a:ln/>
        </p:spPr>
        <p:txBody>
          <a:bodyPr wrap="square" rtlCol="0" anchor="t"/>
          <a:lstStyle/>
          <a:p>
            <a:pPr algn="ctr" indent="0" marL="0">
              <a:buNone/>
            </a:pPr>
            <a:r>
              <a:rPr lang="en-US" sz="1350" dirty="0">
                <a:solidFill>
                  <a:srgbClr val="33324A"/>
                </a:solidFill>
                <a:latin typeface="Calibri" pitchFamily="34" charset="0"/>
                <a:ea typeface="Calibri" pitchFamily="34" charset="-122"/>
                <a:cs typeface="Calibri" pitchFamily="34" charset="-120"/>
              </a:rPr>
              <a:t>impulse, pleasure-now</a:t>
            </a:r>
            <a:endParaRPr lang="en-US" sz="1350" dirty="0"/>
          </a:p>
        </p:txBody>
      </p:sp>
      <p:sp>
        <p:nvSpPr>
          <p:cNvPr id="7" name="Text 5"/>
          <p:cNvSpPr/>
          <p:nvPr/>
        </p:nvSpPr>
        <p:spPr>
          <a:xfrm>
            <a:off x="667512" y="3063240"/>
            <a:ext cx="2350008" cy="822960"/>
          </a:xfrm>
          <a:prstGeom prst="rect">
            <a:avLst/>
          </a:prstGeom>
          <a:noFill/>
          <a:ln/>
        </p:spPr>
        <p:txBody>
          <a:bodyPr wrap="square" rtlCol="0" anchor="t"/>
          <a:lstStyle/>
          <a:p>
            <a:pPr algn="ctr" indent="0" marL="0">
              <a:buNone/>
            </a:pPr>
            <a:r>
              <a:rPr lang="en-US" sz="1300" i="1" dirty="0">
                <a:solidFill>
                  <a:srgbClr val="6B6A86"/>
                </a:solidFill>
                <a:latin typeface="Calibri" pitchFamily="34" charset="0"/>
                <a:ea typeface="Calibri" pitchFamily="34" charset="-122"/>
                <a:cs typeface="Calibri" pitchFamily="34" charset="-120"/>
              </a:rPr>
              <a:t>"I want it, and I want it NOW."</a:t>
            </a:r>
            <a:endParaRPr lang="en-US" sz="1300" dirty="0"/>
          </a:p>
        </p:txBody>
      </p:sp>
      <p:sp>
        <p:nvSpPr>
          <p:cNvPr id="8" name="Shape 6"/>
          <p:cNvSpPr/>
          <p:nvPr/>
        </p:nvSpPr>
        <p:spPr>
          <a:xfrm>
            <a:off x="3246120" y="1828800"/>
            <a:ext cx="2679192" cy="2240280"/>
          </a:xfrm>
          <a:prstGeom prst="roundRect">
            <a:avLst>
              <a:gd name="adj" fmla="val 3673"/>
            </a:avLst>
          </a:prstGeom>
          <a:solidFill>
            <a:srgbClr val="FFFFFF"/>
          </a:solidFill>
          <a:ln/>
          <a:effectLst>
            <a:outerShdw sx="100000" sy="100000" kx="0" ky="0" algn="bl" rotWithShape="0" blurRad="88900" dist="38100" dir="5400000">
              <a:srgbClr val="000000">
                <a:alpha val="10000"/>
              </a:srgbClr>
            </a:outerShdw>
          </a:effectLst>
        </p:spPr>
      </p:sp>
      <p:sp>
        <p:nvSpPr>
          <p:cNvPr id="9" name="Text 7"/>
          <p:cNvSpPr/>
          <p:nvPr/>
        </p:nvSpPr>
        <p:spPr>
          <a:xfrm>
            <a:off x="3246120" y="2011680"/>
            <a:ext cx="2679192" cy="457200"/>
          </a:xfrm>
          <a:prstGeom prst="rect">
            <a:avLst/>
          </a:prstGeom>
          <a:noFill/>
          <a:ln/>
        </p:spPr>
        <p:txBody>
          <a:bodyPr wrap="square" rtlCol="0" anchor="ctr"/>
          <a:lstStyle/>
          <a:p>
            <a:pPr algn="ctr" indent="0" marL="0">
              <a:buNone/>
            </a:pPr>
            <a:r>
              <a:rPr lang="en-US" sz="2100" b="1" dirty="0">
                <a:solidFill>
                  <a:srgbClr val="2F8F86"/>
                </a:solidFill>
                <a:latin typeface="Cambria" pitchFamily="34" charset="0"/>
                <a:ea typeface="Cambria" pitchFamily="34" charset="-122"/>
                <a:cs typeface="Cambria" pitchFamily="34" charset="-120"/>
              </a:rPr>
              <a:t>EGO</a:t>
            </a:r>
            <a:endParaRPr lang="en-US" sz="2100" dirty="0"/>
          </a:p>
        </p:txBody>
      </p:sp>
      <p:sp>
        <p:nvSpPr>
          <p:cNvPr id="10" name="Text 8"/>
          <p:cNvSpPr/>
          <p:nvPr/>
        </p:nvSpPr>
        <p:spPr>
          <a:xfrm>
            <a:off x="3410712" y="2542032"/>
            <a:ext cx="2350008" cy="457200"/>
          </a:xfrm>
          <a:prstGeom prst="rect">
            <a:avLst/>
          </a:prstGeom>
          <a:noFill/>
          <a:ln/>
        </p:spPr>
        <p:txBody>
          <a:bodyPr wrap="square" rtlCol="0" anchor="t"/>
          <a:lstStyle/>
          <a:p>
            <a:pPr algn="ctr" indent="0" marL="0">
              <a:buNone/>
            </a:pPr>
            <a:r>
              <a:rPr lang="en-US" sz="1350" dirty="0">
                <a:solidFill>
                  <a:srgbClr val="33324A"/>
                </a:solidFill>
                <a:latin typeface="Calibri" pitchFamily="34" charset="0"/>
                <a:ea typeface="Calibri" pitchFamily="34" charset="-122"/>
                <a:cs typeface="Calibri" pitchFamily="34" charset="-120"/>
              </a:rPr>
              <a:t>the realistic mediator</a:t>
            </a:r>
            <a:endParaRPr lang="en-US" sz="1350" dirty="0"/>
          </a:p>
        </p:txBody>
      </p:sp>
      <p:sp>
        <p:nvSpPr>
          <p:cNvPr id="11" name="Text 9"/>
          <p:cNvSpPr/>
          <p:nvPr/>
        </p:nvSpPr>
        <p:spPr>
          <a:xfrm>
            <a:off x="3410712" y="3063240"/>
            <a:ext cx="2350008" cy="822960"/>
          </a:xfrm>
          <a:prstGeom prst="rect">
            <a:avLst/>
          </a:prstGeom>
          <a:noFill/>
          <a:ln/>
        </p:spPr>
        <p:txBody>
          <a:bodyPr wrap="square" rtlCol="0" anchor="t"/>
          <a:lstStyle/>
          <a:p>
            <a:pPr algn="ctr" indent="0" marL="0">
              <a:buNone/>
            </a:pPr>
            <a:r>
              <a:rPr lang="en-US" sz="1300" i="1" dirty="0">
                <a:solidFill>
                  <a:srgbClr val="6B6A86"/>
                </a:solidFill>
                <a:latin typeface="Calibri" pitchFamily="34" charset="0"/>
                <a:ea typeface="Calibri" pitchFamily="34" charset="-122"/>
                <a:cs typeface="Calibri" pitchFamily="34" charset="-120"/>
              </a:rPr>
              <a:t>"Here's what we can actually do."</a:t>
            </a:r>
            <a:endParaRPr lang="en-US" sz="1300" dirty="0"/>
          </a:p>
        </p:txBody>
      </p:sp>
      <p:sp>
        <p:nvSpPr>
          <p:cNvPr id="12" name="Shape 10"/>
          <p:cNvSpPr/>
          <p:nvPr/>
        </p:nvSpPr>
        <p:spPr>
          <a:xfrm>
            <a:off x="5989320" y="1828800"/>
            <a:ext cx="2679192" cy="2240280"/>
          </a:xfrm>
          <a:prstGeom prst="roundRect">
            <a:avLst>
              <a:gd name="adj" fmla="val 3673"/>
            </a:avLst>
          </a:prstGeom>
          <a:solidFill>
            <a:srgbClr val="FFFFFF"/>
          </a:solidFill>
          <a:ln/>
          <a:effectLst>
            <a:outerShdw sx="100000" sy="100000" kx="0" ky="0" algn="bl" rotWithShape="0" blurRad="88900" dist="38100" dir="5400000">
              <a:srgbClr val="000000">
                <a:alpha val="10000"/>
              </a:srgbClr>
            </a:outerShdw>
          </a:effectLst>
        </p:spPr>
      </p:sp>
      <p:sp>
        <p:nvSpPr>
          <p:cNvPr id="13" name="Text 11"/>
          <p:cNvSpPr/>
          <p:nvPr/>
        </p:nvSpPr>
        <p:spPr>
          <a:xfrm>
            <a:off x="5989320" y="2011680"/>
            <a:ext cx="2679192" cy="457200"/>
          </a:xfrm>
          <a:prstGeom prst="rect">
            <a:avLst/>
          </a:prstGeom>
          <a:noFill/>
          <a:ln/>
        </p:spPr>
        <p:txBody>
          <a:bodyPr wrap="square" rtlCol="0" anchor="ctr"/>
          <a:lstStyle/>
          <a:p>
            <a:pPr algn="ctr" indent="0" marL="0">
              <a:buNone/>
            </a:pPr>
            <a:r>
              <a:rPr lang="en-US" sz="2100" b="1" dirty="0">
                <a:solidFill>
                  <a:srgbClr val="5B53A6"/>
                </a:solidFill>
                <a:latin typeface="Cambria" pitchFamily="34" charset="0"/>
                <a:ea typeface="Cambria" pitchFamily="34" charset="-122"/>
                <a:cs typeface="Cambria" pitchFamily="34" charset="-120"/>
              </a:rPr>
              <a:t>SUPEREGO</a:t>
            </a:r>
            <a:endParaRPr lang="en-US" sz="2100" dirty="0"/>
          </a:p>
        </p:txBody>
      </p:sp>
      <p:sp>
        <p:nvSpPr>
          <p:cNvPr id="14" name="Text 12"/>
          <p:cNvSpPr/>
          <p:nvPr/>
        </p:nvSpPr>
        <p:spPr>
          <a:xfrm>
            <a:off x="6153912" y="2542032"/>
            <a:ext cx="2350008" cy="457200"/>
          </a:xfrm>
          <a:prstGeom prst="rect">
            <a:avLst/>
          </a:prstGeom>
          <a:noFill/>
          <a:ln/>
        </p:spPr>
        <p:txBody>
          <a:bodyPr wrap="square" rtlCol="0" anchor="t"/>
          <a:lstStyle/>
          <a:p>
            <a:pPr algn="ctr" indent="0" marL="0">
              <a:buNone/>
            </a:pPr>
            <a:r>
              <a:rPr lang="en-US" sz="1350" dirty="0">
                <a:solidFill>
                  <a:srgbClr val="33324A"/>
                </a:solidFill>
                <a:latin typeface="Calibri" pitchFamily="34" charset="0"/>
                <a:ea typeface="Calibri" pitchFamily="34" charset="-122"/>
                <a:cs typeface="Calibri" pitchFamily="34" charset="-120"/>
              </a:rPr>
              <a:t>conscience &amp; ideals</a:t>
            </a:r>
            <a:endParaRPr lang="en-US" sz="1350" dirty="0"/>
          </a:p>
        </p:txBody>
      </p:sp>
      <p:sp>
        <p:nvSpPr>
          <p:cNvPr id="15" name="Text 13"/>
          <p:cNvSpPr/>
          <p:nvPr/>
        </p:nvSpPr>
        <p:spPr>
          <a:xfrm>
            <a:off x="6153912" y="3063240"/>
            <a:ext cx="2350008" cy="822960"/>
          </a:xfrm>
          <a:prstGeom prst="rect">
            <a:avLst/>
          </a:prstGeom>
          <a:noFill/>
          <a:ln/>
        </p:spPr>
        <p:txBody>
          <a:bodyPr wrap="square" rtlCol="0" anchor="t"/>
          <a:lstStyle/>
          <a:p>
            <a:pPr algn="ctr" indent="0" marL="0">
              <a:buNone/>
            </a:pPr>
            <a:r>
              <a:rPr lang="en-US" sz="1300" i="1" dirty="0">
                <a:solidFill>
                  <a:srgbClr val="6B6A86"/>
                </a:solidFill>
                <a:latin typeface="Calibri" pitchFamily="34" charset="0"/>
                <a:ea typeface="Calibri" pitchFamily="34" charset="-122"/>
                <a:cs typeface="Calibri" pitchFamily="34" charset="-120"/>
              </a:rPr>
              <a:t>"You should; that's wrong."</a:t>
            </a:r>
            <a:endParaRPr lang="en-US" sz="1300" dirty="0"/>
          </a:p>
        </p:txBody>
      </p:sp>
      <p:sp>
        <p:nvSpPr>
          <p:cNvPr id="16" name="Text 14"/>
          <p:cNvSpPr/>
          <p:nvPr/>
        </p:nvSpPr>
        <p:spPr>
          <a:xfrm>
            <a:off x="502920" y="4297680"/>
            <a:ext cx="8138160" cy="365760"/>
          </a:xfrm>
          <a:prstGeom prst="rect">
            <a:avLst/>
          </a:prstGeom>
          <a:noFill/>
          <a:ln/>
        </p:spPr>
        <p:txBody>
          <a:bodyPr wrap="square" rtlCol="0" anchor="ctr"/>
          <a:lstStyle/>
          <a:p>
            <a:pPr algn="ctr" indent="0" marL="0">
              <a:buNone/>
            </a:pPr>
            <a:r>
              <a:rPr lang="en-US" sz="1400" i="1" dirty="0">
                <a:solidFill>
                  <a:srgbClr val="26235C"/>
                </a:solidFill>
                <a:latin typeface="Calibri" pitchFamily="34" charset="0"/>
                <a:ea typeface="Calibri" pitchFamily="34" charset="-122"/>
                <a:cs typeface="Calibri" pitchFamily="34" charset="-120"/>
              </a:rPr>
              <a:t>Personality, for Freud, is these three in constant negotiation.</a:t>
            </a:r>
            <a:endParaRPr lang="en-US" sz="1400" dirty="0"/>
          </a:p>
        </p:txBody>
      </p:sp>
      <p:sp>
        <p:nvSpPr>
          <p:cNvPr id="17" name="Text 15"/>
          <p:cNvSpPr/>
          <p:nvPr/>
        </p:nvSpPr>
        <p:spPr>
          <a:xfrm>
            <a:off x="8549640" y="4754880"/>
            <a:ext cx="457200" cy="274320"/>
          </a:xfrm>
          <a:prstGeom prst="rect">
            <a:avLst/>
          </a:prstGeom>
          <a:noFill/>
          <a:ln/>
        </p:spPr>
        <p:txBody>
          <a:bodyPr wrap="square" rtlCol="0" anchor="ctr"/>
          <a:lstStyle/>
          <a:p>
            <a:pPr algn="r" indent="0" marL="0">
              <a:buNone/>
            </a:pPr>
            <a:r>
              <a:rPr lang="en-US" sz="1000" dirty="0">
                <a:solidFill>
                  <a:srgbClr val="6B6A86"/>
                </a:solidFill>
                <a:latin typeface="Calibri" pitchFamily="34" charset="0"/>
                <a:ea typeface="Calibri" pitchFamily="34" charset="-122"/>
                <a:cs typeface="Calibri" pitchFamily="34" charset="-120"/>
              </a:rPr>
              <a:t>4</a:t>
            </a:r>
            <a:endParaRPr lang="en-US" sz="10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7F7FB"/>
        </a:solidFill>
      </p:bgPr>
    </p:bg>
    <p:spTree>
      <p:nvGrpSpPr>
        <p:cNvPr id="1" name=""/>
        <p:cNvGrpSpPr/>
        <p:nvPr/>
      </p:nvGrpSpPr>
      <p:grpSpPr>
        <a:xfrm>
          <a:off x="0" y="0"/>
          <a:ext cx="0" cy="0"/>
          <a:chOff x="0" y="0"/>
          <a:chExt cx="0" cy="0"/>
        </a:xfrm>
      </p:grpSpPr>
      <p:sp>
        <p:nvSpPr>
          <p:cNvPr id="2" name="Text 0"/>
          <p:cNvSpPr/>
          <p:nvPr/>
        </p:nvSpPr>
        <p:spPr>
          <a:xfrm>
            <a:off x="502920" y="384048"/>
            <a:ext cx="8229600" cy="320040"/>
          </a:xfrm>
          <a:prstGeom prst="rect">
            <a:avLst/>
          </a:prstGeom>
          <a:noFill/>
          <a:ln/>
        </p:spPr>
        <p:txBody>
          <a:bodyPr wrap="square" rtlCol="0" anchor="ctr"/>
          <a:lstStyle/>
          <a:p>
            <a:pPr indent="0" marL="0">
              <a:buNone/>
            </a:pPr>
            <a:r>
              <a:rPr lang="en-US" sz="1300" b="1" spc="200" kern="0" dirty="0">
                <a:solidFill>
                  <a:srgbClr val="5B53A6"/>
                </a:solidFill>
                <a:latin typeface="Calibri" pitchFamily="34" charset="0"/>
                <a:ea typeface="Calibri" pitchFamily="34" charset="-122"/>
                <a:cs typeface="Calibri" pitchFamily="34" charset="-120"/>
              </a:rPr>
              <a:t>THE EGO'S UNCONSCIOUS TRICKS</a:t>
            </a:r>
            <a:endParaRPr lang="en-US" sz="1300" dirty="0"/>
          </a:p>
        </p:txBody>
      </p:sp>
      <p:sp>
        <p:nvSpPr>
          <p:cNvPr id="3" name="Text 1"/>
          <p:cNvSpPr/>
          <p:nvPr/>
        </p:nvSpPr>
        <p:spPr>
          <a:xfrm>
            <a:off x="502920" y="713232"/>
            <a:ext cx="8138160" cy="822960"/>
          </a:xfrm>
          <a:prstGeom prst="rect">
            <a:avLst/>
          </a:prstGeom>
          <a:noFill/>
          <a:ln/>
        </p:spPr>
        <p:txBody>
          <a:bodyPr wrap="square" rtlCol="0" anchor="ctr"/>
          <a:lstStyle/>
          <a:p>
            <a:pPr indent="0" marL="0">
              <a:buNone/>
            </a:pPr>
            <a:r>
              <a:rPr lang="en-US" sz="3000" b="1" dirty="0">
                <a:solidFill>
                  <a:srgbClr val="26235C"/>
                </a:solidFill>
                <a:latin typeface="Cambria" pitchFamily="34" charset="0"/>
                <a:ea typeface="Cambria" pitchFamily="34" charset="-122"/>
                <a:cs typeface="Cambria" pitchFamily="34" charset="-120"/>
              </a:rPr>
              <a:t>Five defense mechanisms</a:t>
            </a:r>
            <a:endParaRPr lang="en-US" sz="3000" dirty="0"/>
          </a:p>
        </p:txBody>
      </p:sp>
      <p:sp>
        <p:nvSpPr>
          <p:cNvPr id="4" name="Text 2"/>
          <p:cNvSpPr/>
          <p:nvPr/>
        </p:nvSpPr>
        <p:spPr>
          <a:xfrm>
            <a:off x="640080" y="1783080"/>
            <a:ext cx="2743200" cy="384048"/>
          </a:xfrm>
          <a:prstGeom prst="rect">
            <a:avLst/>
          </a:prstGeom>
          <a:noFill/>
          <a:ln/>
        </p:spPr>
        <p:txBody>
          <a:bodyPr wrap="square" rtlCol="0" anchor="ctr"/>
          <a:lstStyle/>
          <a:p>
            <a:pPr indent="0" marL="0">
              <a:buNone/>
            </a:pPr>
            <a:r>
              <a:rPr lang="en-US" sz="1500" b="1" dirty="0">
                <a:solidFill>
                  <a:srgbClr val="E0A33E"/>
                </a:solidFill>
                <a:latin typeface="Calibri" pitchFamily="34" charset="0"/>
                <a:ea typeface="Calibri" pitchFamily="34" charset="-122"/>
                <a:cs typeface="Calibri" pitchFamily="34" charset="-120"/>
              </a:rPr>
              <a:t>REPRESSION</a:t>
            </a:r>
            <a:endParaRPr lang="en-US" sz="1500" dirty="0"/>
          </a:p>
        </p:txBody>
      </p:sp>
      <p:sp>
        <p:nvSpPr>
          <p:cNvPr id="5" name="Text 3"/>
          <p:cNvSpPr/>
          <p:nvPr/>
        </p:nvSpPr>
        <p:spPr>
          <a:xfrm>
            <a:off x="3383280" y="1783080"/>
            <a:ext cx="5120640" cy="384048"/>
          </a:xfrm>
          <a:prstGeom prst="rect">
            <a:avLst/>
          </a:prstGeom>
          <a:noFill/>
          <a:ln/>
        </p:spPr>
        <p:txBody>
          <a:bodyPr wrap="square" rtlCol="0" anchor="ctr"/>
          <a:lstStyle/>
          <a:p>
            <a:pPr indent="0" marL="0">
              <a:buNone/>
            </a:pPr>
            <a:r>
              <a:rPr lang="en-US" sz="1400" dirty="0">
                <a:solidFill>
                  <a:srgbClr val="33324A"/>
                </a:solidFill>
                <a:latin typeface="Calibri" pitchFamily="34" charset="0"/>
                <a:ea typeface="Calibri" pitchFamily="34" charset="-122"/>
                <a:cs typeface="Calibri" pitchFamily="34" charset="-120"/>
              </a:rPr>
              <a:t>push a threatening thought out of awareness</a:t>
            </a:r>
            <a:endParaRPr lang="en-US" sz="1400" dirty="0"/>
          </a:p>
        </p:txBody>
      </p:sp>
      <p:sp>
        <p:nvSpPr>
          <p:cNvPr id="6" name="Text 4"/>
          <p:cNvSpPr/>
          <p:nvPr/>
        </p:nvSpPr>
        <p:spPr>
          <a:xfrm>
            <a:off x="640080" y="2240280"/>
            <a:ext cx="2743200" cy="384048"/>
          </a:xfrm>
          <a:prstGeom prst="rect">
            <a:avLst/>
          </a:prstGeom>
          <a:noFill/>
          <a:ln/>
        </p:spPr>
        <p:txBody>
          <a:bodyPr wrap="square" rtlCol="0" anchor="ctr"/>
          <a:lstStyle/>
          <a:p>
            <a:pPr indent="0" marL="0">
              <a:buNone/>
            </a:pPr>
            <a:r>
              <a:rPr lang="en-US" sz="1500" b="1" dirty="0">
                <a:solidFill>
                  <a:srgbClr val="5B53A6"/>
                </a:solidFill>
                <a:latin typeface="Calibri" pitchFamily="34" charset="0"/>
                <a:ea typeface="Calibri" pitchFamily="34" charset="-122"/>
                <a:cs typeface="Calibri" pitchFamily="34" charset="-120"/>
              </a:rPr>
              <a:t>DENIAL</a:t>
            </a:r>
            <a:endParaRPr lang="en-US" sz="1500" dirty="0"/>
          </a:p>
        </p:txBody>
      </p:sp>
      <p:sp>
        <p:nvSpPr>
          <p:cNvPr id="7" name="Text 5"/>
          <p:cNvSpPr/>
          <p:nvPr/>
        </p:nvSpPr>
        <p:spPr>
          <a:xfrm>
            <a:off x="3383280" y="2240280"/>
            <a:ext cx="5120640" cy="384048"/>
          </a:xfrm>
          <a:prstGeom prst="rect">
            <a:avLst/>
          </a:prstGeom>
          <a:noFill/>
          <a:ln/>
        </p:spPr>
        <p:txBody>
          <a:bodyPr wrap="square" rtlCol="0" anchor="ctr"/>
          <a:lstStyle/>
          <a:p>
            <a:pPr indent="0" marL="0">
              <a:buNone/>
            </a:pPr>
            <a:r>
              <a:rPr lang="en-US" sz="1400" dirty="0">
                <a:solidFill>
                  <a:srgbClr val="33324A"/>
                </a:solidFill>
                <a:latin typeface="Calibri" pitchFamily="34" charset="0"/>
                <a:ea typeface="Calibri" pitchFamily="34" charset="-122"/>
                <a:cs typeface="Calibri" pitchFamily="34" charset="-120"/>
              </a:rPr>
              <a:t>refuse to accept reality — "I'm not even upset"</a:t>
            </a:r>
            <a:endParaRPr lang="en-US" sz="1400" dirty="0"/>
          </a:p>
        </p:txBody>
      </p:sp>
      <p:sp>
        <p:nvSpPr>
          <p:cNvPr id="8" name="Text 6"/>
          <p:cNvSpPr/>
          <p:nvPr/>
        </p:nvSpPr>
        <p:spPr>
          <a:xfrm>
            <a:off x="640080" y="2697480"/>
            <a:ext cx="2743200" cy="384048"/>
          </a:xfrm>
          <a:prstGeom prst="rect">
            <a:avLst/>
          </a:prstGeom>
          <a:noFill/>
          <a:ln/>
        </p:spPr>
        <p:txBody>
          <a:bodyPr wrap="square" rtlCol="0" anchor="ctr"/>
          <a:lstStyle/>
          <a:p>
            <a:pPr indent="0" marL="0">
              <a:buNone/>
            </a:pPr>
            <a:r>
              <a:rPr lang="en-US" sz="1500" b="1" dirty="0">
                <a:solidFill>
                  <a:srgbClr val="2F8F86"/>
                </a:solidFill>
                <a:latin typeface="Calibri" pitchFamily="34" charset="0"/>
                <a:ea typeface="Calibri" pitchFamily="34" charset="-122"/>
                <a:cs typeface="Calibri" pitchFamily="34" charset="-120"/>
              </a:rPr>
              <a:t>PROJECTION</a:t>
            </a:r>
            <a:endParaRPr lang="en-US" sz="1500" dirty="0"/>
          </a:p>
        </p:txBody>
      </p:sp>
      <p:sp>
        <p:nvSpPr>
          <p:cNvPr id="9" name="Text 7"/>
          <p:cNvSpPr/>
          <p:nvPr/>
        </p:nvSpPr>
        <p:spPr>
          <a:xfrm>
            <a:off x="3383280" y="2697480"/>
            <a:ext cx="5120640" cy="384048"/>
          </a:xfrm>
          <a:prstGeom prst="rect">
            <a:avLst/>
          </a:prstGeom>
          <a:noFill/>
          <a:ln/>
        </p:spPr>
        <p:txBody>
          <a:bodyPr wrap="square" rtlCol="0" anchor="ctr"/>
          <a:lstStyle/>
          <a:p>
            <a:pPr indent="0" marL="0">
              <a:buNone/>
            </a:pPr>
            <a:r>
              <a:rPr lang="en-US" sz="1400" dirty="0">
                <a:solidFill>
                  <a:srgbClr val="33324A"/>
                </a:solidFill>
                <a:latin typeface="Calibri" pitchFamily="34" charset="0"/>
                <a:ea typeface="Calibri" pitchFamily="34" charset="-122"/>
                <a:cs typeface="Calibri" pitchFamily="34" charset="-120"/>
              </a:rPr>
              <a:t>attribute your own feeling to someone else</a:t>
            </a:r>
            <a:endParaRPr lang="en-US" sz="1400" dirty="0"/>
          </a:p>
        </p:txBody>
      </p:sp>
      <p:sp>
        <p:nvSpPr>
          <p:cNvPr id="10" name="Text 8"/>
          <p:cNvSpPr/>
          <p:nvPr/>
        </p:nvSpPr>
        <p:spPr>
          <a:xfrm>
            <a:off x="640080" y="3154680"/>
            <a:ext cx="2743200" cy="384048"/>
          </a:xfrm>
          <a:prstGeom prst="rect">
            <a:avLst/>
          </a:prstGeom>
          <a:noFill/>
          <a:ln/>
        </p:spPr>
        <p:txBody>
          <a:bodyPr wrap="square" rtlCol="0" anchor="ctr"/>
          <a:lstStyle/>
          <a:p>
            <a:pPr indent="0" marL="0">
              <a:buNone/>
            </a:pPr>
            <a:r>
              <a:rPr lang="en-US" sz="1500" b="1" dirty="0">
                <a:solidFill>
                  <a:srgbClr val="26235C"/>
                </a:solidFill>
                <a:latin typeface="Calibri" pitchFamily="34" charset="0"/>
                <a:ea typeface="Calibri" pitchFamily="34" charset="-122"/>
                <a:cs typeface="Calibri" pitchFamily="34" charset="-120"/>
              </a:rPr>
              <a:t>RATIONALIZATION</a:t>
            </a:r>
            <a:endParaRPr lang="en-US" sz="1500" dirty="0"/>
          </a:p>
        </p:txBody>
      </p:sp>
      <p:sp>
        <p:nvSpPr>
          <p:cNvPr id="11" name="Text 9"/>
          <p:cNvSpPr/>
          <p:nvPr/>
        </p:nvSpPr>
        <p:spPr>
          <a:xfrm>
            <a:off x="3383280" y="3154680"/>
            <a:ext cx="5120640" cy="384048"/>
          </a:xfrm>
          <a:prstGeom prst="rect">
            <a:avLst/>
          </a:prstGeom>
          <a:noFill/>
          <a:ln/>
        </p:spPr>
        <p:txBody>
          <a:bodyPr wrap="square" rtlCol="0" anchor="ctr"/>
          <a:lstStyle/>
          <a:p>
            <a:pPr indent="0" marL="0">
              <a:buNone/>
            </a:pPr>
            <a:r>
              <a:rPr lang="en-US" sz="1400" dirty="0">
                <a:solidFill>
                  <a:srgbClr val="33324A"/>
                </a:solidFill>
                <a:latin typeface="Calibri" pitchFamily="34" charset="0"/>
                <a:ea typeface="Calibri" pitchFamily="34" charset="-122"/>
                <a:cs typeface="Calibri" pitchFamily="34" charset="-120"/>
              </a:rPr>
              <a:t>a reasonable-sounding excuse for the real reason</a:t>
            </a:r>
            <a:endParaRPr lang="en-US" sz="1400" dirty="0"/>
          </a:p>
        </p:txBody>
      </p:sp>
      <p:sp>
        <p:nvSpPr>
          <p:cNvPr id="12" name="Text 10"/>
          <p:cNvSpPr/>
          <p:nvPr/>
        </p:nvSpPr>
        <p:spPr>
          <a:xfrm>
            <a:off x="640080" y="3611880"/>
            <a:ext cx="2743200" cy="384048"/>
          </a:xfrm>
          <a:prstGeom prst="rect">
            <a:avLst/>
          </a:prstGeom>
          <a:noFill/>
          <a:ln/>
        </p:spPr>
        <p:txBody>
          <a:bodyPr wrap="square" rtlCol="0" anchor="ctr"/>
          <a:lstStyle/>
          <a:p>
            <a:pPr indent="0" marL="0">
              <a:buNone/>
            </a:pPr>
            <a:r>
              <a:rPr lang="en-US" sz="1500" b="1" dirty="0">
                <a:solidFill>
                  <a:srgbClr val="E0A33E"/>
                </a:solidFill>
                <a:latin typeface="Calibri" pitchFamily="34" charset="0"/>
                <a:ea typeface="Calibri" pitchFamily="34" charset="-122"/>
                <a:cs typeface="Calibri" pitchFamily="34" charset="-120"/>
              </a:rPr>
              <a:t>DISPLACEMENT</a:t>
            </a:r>
            <a:endParaRPr lang="en-US" sz="1500" dirty="0"/>
          </a:p>
        </p:txBody>
      </p:sp>
      <p:sp>
        <p:nvSpPr>
          <p:cNvPr id="13" name="Text 11"/>
          <p:cNvSpPr/>
          <p:nvPr/>
        </p:nvSpPr>
        <p:spPr>
          <a:xfrm>
            <a:off x="3383280" y="3611880"/>
            <a:ext cx="5120640" cy="384048"/>
          </a:xfrm>
          <a:prstGeom prst="rect">
            <a:avLst/>
          </a:prstGeom>
          <a:noFill/>
          <a:ln/>
        </p:spPr>
        <p:txBody>
          <a:bodyPr wrap="square" rtlCol="0" anchor="ctr"/>
          <a:lstStyle/>
          <a:p>
            <a:pPr indent="0" marL="0">
              <a:buNone/>
            </a:pPr>
            <a:r>
              <a:rPr lang="en-US" sz="1400" dirty="0">
                <a:solidFill>
                  <a:srgbClr val="33324A"/>
                </a:solidFill>
                <a:latin typeface="Calibri" pitchFamily="34" charset="0"/>
                <a:ea typeface="Calibri" pitchFamily="34" charset="-122"/>
                <a:cs typeface="Calibri" pitchFamily="34" charset="-120"/>
              </a:rPr>
              <a:t>redirect an impulse onto a safer target</a:t>
            </a:r>
            <a:endParaRPr lang="en-US" sz="1400" dirty="0"/>
          </a:p>
        </p:txBody>
      </p:sp>
      <p:sp>
        <p:nvSpPr>
          <p:cNvPr id="14" name="Text 12"/>
          <p:cNvSpPr/>
          <p:nvPr/>
        </p:nvSpPr>
        <p:spPr>
          <a:xfrm>
            <a:off x="502920" y="4251960"/>
            <a:ext cx="8138160" cy="365760"/>
          </a:xfrm>
          <a:prstGeom prst="rect">
            <a:avLst/>
          </a:prstGeom>
          <a:noFill/>
          <a:ln/>
        </p:spPr>
        <p:txBody>
          <a:bodyPr wrap="square" rtlCol="0" anchor="ctr"/>
          <a:lstStyle/>
          <a:p>
            <a:pPr algn="ctr" indent="0" marL="0">
              <a:buNone/>
            </a:pPr>
            <a:r>
              <a:rPr lang="en-US" sz="1300" i="1" dirty="0">
                <a:solidFill>
                  <a:srgbClr val="6B6A86"/>
                </a:solidFill>
                <a:latin typeface="Calibri" pitchFamily="34" charset="0"/>
                <a:ea typeface="Calibri" pitchFamily="34" charset="-122"/>
                <a:cs typeface="Calibri" pitchFamily="34" charset="-120"/>
              </a:rPr>
              <a:t>Mad at your boss, snap at your roommate — that's displacement.</a:t>
            </a:r>
            <a:endParaRPr lang="en-US" sz="1300" dirty="0"/>
          </a:p>
        </p:txBody>
      </p:sp>
      <p:sp>
        <p:nvSpPr>
          <p:cNvPr id="15" name="Text 13"/>
          <p:cNvSpPr/>
          <p:nvPr/>
        </p:nvSpPr>
        <p:spPr>
          <a:xfrm>
            <a:off x="8549640" y="4754880"/>
            <a:ext cx="457200" cy="274320"/>
          </a:xfrm>
          <a:prstGeom prst="rect">
            <a:avLst/>
          </a:prstGeom>
          <a:noFill/>
          <a:ln/>
        </p:spPr>
        <p:txBody>
          <a:bodyPr wrap="square" rtlCol="0" anchor="ctr"/>
          <a:lstStyle/>
          <a:p>
            <a:pPr algn="r" indent="0" marL="0">
              <a:buNone/>
            </a:pPr>
            <a:r>
              <a:rPr lang="en-US" sz="1000" dirty="0">
                <a:solidFill>
                  <a:srgbClr val="6B6A86"/>
                </a:solidFill>
                <a:latin typeface="Calibri" pitchFamily="34" charset="0"/>
                <a:ea typeface="Calibri" pitchFamily="34" charset="-122"/>
                <a:cs typeface="Calibri" pitchFamily="34" charset="-120"/>
              </a:rPr>
              <a:t>5</a:t>
            </a:r>
            <a:endParaRPr lang="en-US" sz="10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26235C"/>
        </a:solidFill>
      </p:bgPr>
    </p:bg>
    <p:spTree>
      <p:nvGrpSpPr>
        <p:cNvPr id="1" name=""/>
        <p:cNvGrpSpPr/>
        <p:nvPr/>
      </p:nvGrpSpPr>
      <p:grpSpPr>
        <a:xfrm>
          <a:off x="0" y="0"/>
          <a:ext cx="0" cy="0"/>
          <a:chOff x="0" y="0"/>
          <a:chExt cx="0" cy="0"/>
        </a:xfrm>
      </p:grpSpPr>
      <p:sp>
        <p:nvSpPr>
          <p:cNvPr id="2" name="Text 0"/>
          <p:cNvSpPr/>
          <p:nvPr/>
        </p:nvSpPr>
        <p:spPr>
          <a:xfrm>
            <a:off x="548640" y="640080"/>
            <a:ext cx="8046720" cy="365760"/>
          </a:xfrm>
          <a:prstGeom prst="rect">
            <a:avLst/>
          </a:prstGeom>
          <a:noFill/>
          <a:ln/>
        </p:spPr>
        <p:txBody>
          <a:bodyPr wrap="square" rtlCol="0" anchor="ctr"/>
          <a:lstStyle/>
          <a:p>
            <a:pPr indent="0" marL="0">
              <a:buNone/>
            </a:pPr>
            <a:r>
              <a:rPr lang="en-US" sz="1400" b="1" spc="200" kern="0" dirty="0">
                <a:solidFill>
                  <a:srgbClr val="CFCBEC"/>
                </a:solidFill>
                <a:latin typeface="Calibri" pitchFamily="34" charset="0"/>
                <a:ea typeface="Calibri" pitchFamily="34" charset="-122"/>
                <a:cs typeface="Calibri" pitchFamily="34" charset="-120"/>
              </a:rPr>
              <a:t>THE EVIDENCE-BACKED MODEL</a:t>
            </a:r>
            <a:endParaRPr lang="en-US" sz="1400" dirty="0"/>
          </a:p>
        </p:txBody>
      </p:sp>
      <p:sp>
        <p:nvSpPr>
          <p:cNvPr id="3" name="Text 1"/>
          <p:cNvSpPr/>
          <p:nvPr/>
        </p:nvSpPr>
        <p:spPr>
          <a:xfrm>
            <a:off x="548640" y="1325880"/>
            <a:ext cx="8046720" cy="1554480"/>
          </a:xfrm>
          <a:prstGeom prst="rect">
            <a:avLst/>
          </a:prstGeom>
          <a:noFill/>
          <a:ln/>
        </p:spPr>
        <p:txBody>
          <a:bodyPr wrap="square" rtlCol="0" anchor="ctr"/>
          <a:lstStyle/>
          <a:p>
            <a:pPr algn="ctr" indent="0" marL="0">
              <a:buNone/>
            </a:pPr>
            <a:r>
              <a:rPr lang="en-US" sz="11000" b="1" dirty="0">
                <a:solidFill>
                  <a:srgbClr val="E0A33E"/>
                </a:solidFill>
                <a:latin typeface="Cambria" pitchFamily="34" charset="0"/>
                <a:ea typeface="Cambria" pitchFamily="34" charset="-122"/>
                <a:cs typeface="Cambria" pitchFamily="34" charset="-120"/>
              </a:rPr>
              <a:t>OCEAN</a:t>
            </a:r>
            <a:endParaRPr lang="en-US" sz="11000" dirty="0"/>
          </a:p>
        </p:txBody>
      </p:sp>
      <p:sp>
        <p:nvSpPr>
          <p:cNvPr id="4" name="Text 2"/>
          <p:cNvSpPr/>
          <p:nvPr/>
        </p:nvSpPr>
        <p:spPr>
          <a:xfrm>
            <a:off x="548640" y="3063240"/>
            <a:ext cx="8046720" cy="457200"/>
          </a:xfrm>
          <a:prstGeom prst="rect">
            <a:avLst/>
          </a:prstGeom>
          <a:noFill/>
          <a:ln/>
        </p:spPr>
        <p:txBody>
          <a:bodyPr wrap="square" rtlCol="0" anchor="ctr"/>
          <a:lstStyle/>
          <a:p>
            <a:pPr algn="ctr" indent="0" marL="0">
              <a:buNone/>
            </a:pPr>
            <a:r>
              <a:rPr lang="en-US" sz="1800" dirty="0">
                <a:solidFill>
                  <a:srgbClr val="FFFFFF"/>
                </a:solidFill>
                <a:latin typeface="Calibri" pitchFamily="34" charset="0"/>
                <a:ea typeface="Calibri" pitchFamily="34" charset="-122"/>
                <a:cs typeface="Calibri" pitchFamily="34" charset="-120"/>
              </a:rPr>
              <a:t>Openness · Conscientiousness · Extraversion · Agreeableness · Neuroticism</a:t>
            </a:r>
            <a:endParaRPr lang="en-US" sz="1800" dirty="0"/>
          </a:p>
        </p:txBody>
      </p:sp>
      <p:sp>
        <p:nvSpPr>
          <p:cNvPr id="5" name="Text 3"/>
          <p:cNvSpPr/>
          <p:nvPr/>
        </p:nvSpPr>
        <p:spPr>
          <a:xfrm>
            <a:off x="548640" y="3703320"/>
            <a:ext cx="8046720" cy="365760"/>
          </a:xfrm>
          <a:prstGeom prst="rect">
            <a:avLst/>
          </a:prstGeom>
          <a:noFill/>
          <a:ln/>
        </p:spPr>
        <p:txBody>
          <a:bodyPr wrap="square" rtlCol="0" anchor="ctr"/>
          <a:lstStyle/>
          <a:p>
            <a:pPr algn="ctr" indent="0" marL="0">
              <a:buNone/>
            </a:pPr>
            <a:r>
              <a:rPr lang="en-US" sz="1400" i="1" dirty="0">
                <a:solidFill>
                  <a:srgbClr val="CFCBEC"/>
                </a:solidFill>
                <a:latin typeface="Calibri" pitchFamily="34" charset="0"/>
                <a:ea typeface="Calibri" pitchFamily="34" charset="-122"/>
                <a:cs typeface="Calibri" pitchFamily="34" charset="-120"/>
              </a:rPr>
              <a:t>Five dials, not five boxes — the model research actually trusts.</a:t>
            </a:r>
            <a:endParaRPr lang="en-US" sz="1400" dirty="0"/>
          </a:p>
        </p:txBody>
      </p:sp>
      <p:sp>
        <p:nvSpPr>
          <p:cNvPr id="6" name="Text 4"/>
          <p:cNvSpPr/>
          <p:nvPr/>
        </p:nvSpPr>
        <p:spPr>
          <a:xfrm>
            <a:off x="8549640" y="4754880"/>
            <a:ext cx="457200" cy="274320"/>
          </a:xfrm>
          <a:prstGeom prst="rect">
            <a:avLst/>
          </a:prstGeom>
          <a:noFill/>
          <a:ln/>
        </p:spPr>
        <p:txBody>
          <a:bodyPr wrap="square" rtlCol="0" anchor="ctr"/>
          <a:lstStyle/>
          <a:p>
            <a:pPr algn="r" indent="0" marL="0">
              <a:buNone/>
            </a:pPr>
            <a:r>
              <a:rPr lang="en-US" sz="1000" dirty="0">
                <a:solidFill>
                  <a:srgbClr val="6B6A86"/>
                </a:solidFill>
                <a:latin typeface="Calibri" pitchFamily="34" charset="0"/>
                <a:ea typeface="Calibri" pitchFamily="34" charset="-122"/>
                <a:cs typeface="Calibri" pitchFamily="34" charset="-120"/>
              </a:rPr>
              <a:t>6</a:t>
            </a:r>
            <a:endParaRPr lang="en-US" sz="10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7F7FB"/>
        </a:solidFill>
      </p:bgPr>
    </p:bg>
    <p:spTree>
      <p:nvGrpSpPr>
        <p:cNvPr id="1" name=""/>
        <p:cNvGrpSpPr/>
        <p:nvPr/>
      </p:nvGrpSpPr>
      <p:grpSpPr>
        <a:xfrm>
          <a:off x="0" y="0"/>
          <a:ext cx="0" cy="0"/>
          <a:chOff x="0" y="0"/>
          <a:chExt cx="0" cy="0"/>
        </a:xfrm>
      </p:grpSpPr>
      <p:sp>
        <p:nvSpPr>
          <p:cNvPr id="2" name="Text 0"/>
          <p:cNvSpPr/>
          <p:nvPr/>
        </p:nvSpPr>
        <p:spPr>
          <a:xfrm>
            <a:off x="502920" y="384048"/>
            <a:ext cx="8229600" cy="320040"/>
          </a:xfrm>
          <a:prstGeom prst="rect">
            <a:avLst/>
          </a:prstGeom>
          <a:noFill/>
          <a:ln/>
        </p:spPr>
        <p:txBody>
          <a:bodyPr wrap="square" rtlCol="0" anchor="ctr"/>
          <a:lstStyle/>
          <a:p>
            <a:pPr indent="0" marL="0">
              <a:buNone/>
            </a:pPr>
            <a:r>
              <a:rPr lang="en-US" sz="1300" b="1" spc="200" kern="0" dirty="0">
                <a:solidFill>
                  <a:srgbClr val="5B53A6"/>
                </a:solidFill>
                <a:latin typeface="Calibri" pitchFamily="34" charset="0"/>
                <a:ea typeface="Calibri" pitchFamily="34" charset="-122"/>
                <a:cs typeface="Calibri" pitchFamily="34" charset="-120"/>
              </a:rPr>
              <a:t>THE HUMANISTIC VIEW  ·  ROGERS &amp; MASLOW</a:t>
            </a:r>
            <a:endParaRPr lang="en-US" sz="1300" dirty="0"/>
          </a:p>
        </p:txBody>
      </p:sp>
      <p:sp>
        <p:nvSpPr>
          <p:cNvPr id="3" name="Text 1"/>
          <p:cNvSpPr/>
          <p:nvPr/>
        </p:nvSpPr>
        <p:spPr>
          <a:xfrm>
            <a:off x="502920" y="713232"/>
            <a:ext cx="8138160" cy="822960"/>
          </a:xfrm>
          <a:prstGeom prst="rect">
            <a:avLst/>
          </a:prstGeom>
          <a:noFill/>
          <a:ln/>
        </p:spPr>
        <p:txBody>
          <a:bodyPr wrap="square" rtlCol="0" anchor="ctr"/>
          <a:lstStyle/>
          <a:p>
            <a:pPr indent="0" marL="0">
              <a:buNone/>
            </a:pPr>
            <a:r>
              <a:rPr lang="en-US" sz="3000" b="1" dirty="0">
                <a:solidFill>
                  <a:srgbClr val="26235C"/>
                </a:solidFill>
                <a:latin typeface="Cambria" pitchFamily="34" charset="0"/>
                <a:ea typeface="Cambria" pitchFamily="34" charset="-122"/>
                <a:cs typeface="Cambria" pitchFamily="34" charset="-120"/>
              </a:rPr>
              <a:t>The optimistic answer: free will &amp; growth</a:t>
            </a:r>
            <a:endParaRPr lang="en-US" sz="3000" dirty="0"/>
          </a:p>
        </p:txBody>
      </p:sp>
      <p:sp>
        <p:nvSpPr>
          <p:cNvPr id="4" name="Shape 2"/>
          <p:cNvSpPr/>
          <p:nvPr/>
        </p:nvSpPr>
        <p:spPr>
          <a:xfrm>
            <a:off x="502920" y="1783080"/>
            <a:ext cx="3931920" cy="2560320"/>
          </a:xfrm>
          <a:prstGeom prst="roundRect">
            <a:avLst>
              <a:gd name="adj" fmla="val 3214"/>
            </a:avLst>
          </a:prstGeom>
          <a:solidFill>
            <a:srgbClr val="FFFFFF"/>
          </a:solidFill>
          <a:ln/>
          <a:effectLst>
            <a:outerShdw sx="100000" sy="100000" kx="0" ky="0" algn="bl" rotWithShape="0" blurRad="88900" dist="38100" dir="5400000">
              <a:srgbClr val="000000">
                <a:alpha val="10000"/>
              </a:srgbClr>
            </a:outerShdw>
          </a:effectLst>
        </p:spPr>
      </p:sp>
      <p:sp>
        <p:nvSpPr>
          <p:cNvPr id="5" name="Shape 3"/>
          <p:cNvSpPr/>
          <p:nvPr/>
        </p:nvSpPr>
        <p:spPr>
          <a:xfrm>
            <a:off x="4709160" y="1783080"/>
            <a:ext cx="3931920" cy="2560320"/>
          </a:xfrm>
          <a:prstGeom prst="roundRect">
            <a:avLst>
              <a:gd name="adj" fmla="val 3214"/>
            </a:avLst>
          </a:prstGeom>
          <a:solidFill>
            <a:srgbClr val="FFFFFF"/>
          </a:solidFill>
          <a:ln/>
          <a:effectLst>
            <a:outerShdw sx="100000" sy="100000" kx="0" ky="0" algn="bl" rotWithShape="0" blurRad="88900" dist="38100" dir="5400000">
              <a:srgbClr val="000000">
                <a:alpha val="10000"/>
              </a:srgbClr>
            </a:outerShdw>
          </a:effectLst>
        </p:spPr>
      </p:sp>
      <p:sp>
        <p:nvSpPr>
          <p:cNvPr id="6" name="Text 4"/>
          <p:cNvSpPr/>
          <p:nvPr/>
        </p:nvSpPr>
        <p:spPr>
          <a:xfrm>
            <a:off x="731520" y="2011680"/>
            <a:ext cx="3474720" cy="2240280"/>
          </a:xfrm>
          <a:prstGeom prst="rect">
            <a:avLst/>
          </a:prstGeom>
          <a:noFill/>
          <a:ln/>
        </p:spPr>
        <p:txBody>
          <a:bodyPr wrap="square" rtlCol="0" anchor="t"/>
          <a:lstStyle/>
          <a:p>
            <a:pPr indent="0" marL="0">
              <a:buNone/>
            </a:pPr>
            <a:r>
              <a:rPr lang="en-US" sz="1700" b="1" dirty="0">
                <a:solidFill>
                  <a:srgbClr val="5B53A6"/>
                </a:solidFill>
                <a:latin typeface="Calibri" pitchFamily="34" charset="0"/>
                <a:ea typeface="Calibri" pitchFamily="34" charset="-122"/>
                <a:cs typeface="Calibri" pitchFamily="34" charset="-120"/>
              </a:rPr>
              <a:t>SELF-CONCEPT
</a:t>
            </a:r>
            <a:endParaRPr lang="en-US" sz="1700" dirty="0"/>
          </a:p>
          <a:p>
            <a:pPr indent="0" marL="0">
              <a:buNone/>
            </a:pPr>
            <a:r>
              <a:rPr lang="en-US" sz="1300" i="1" dirty="0">
                <a:solidFill>
                  <a:srgbClr val="6B6A86"/>
                </a:solidFill>
                <a:latin typeface="Calibri" pitchFamily="34" charset="0"/>
                <a:ea typeface="Calibri" pitchFamily="34" charset="-122"/>
                <a:cs typeface="Calibri" pitchFamily="34" charset="-120"/>
              </a:rPr>
              <a:t>Carl Rogers
</a:t>
            </a:r>
            <a:endParaRPr lang="en-US" sz="1700" dirty="0"/>
          </a:p>
          <a:p>
            <a:pPr indent="0" marL="0">
              <a:buNone/>
            </a:pPr>
            <a:r>
              <a:rPr lang="en-US" sz="1450" dirty="0">
                <a:solidFill>
                  <a:srgbClr val="33324A"/>
                </a:solidFill>
                <a:latin typeface="Calibri" pitchFamily="34" charset="0"/>
                <a:ea typeface="Calibri" pitchFamily="34" charset="-122"/>
                <a:cs typeface="Calibri" pitchFamily="34" charset="-120"/>
              </a:rPr>
              <a:t>Your picture of who you are. Health grows when your real self and self-concept line up — </a:t>
            </a:r>
            <a:pPr indent="0" marL="0">
              <a:buNone/>
            </a:pPr>
            <a:r>
              <a:rPr lang="en-US" sz="1450" b="1" dirty="0">
                <a:solidFill>
                  <a:srgbClr val="26235C"/>
                </a:solidFill>
                <a:latin typeface="Calibri" pitchFamily="34" charset="0"/>
                <a:ea typeface="Calibri" pitchFamily="34" charset="-122"/>
                <a:cs typeface="Calibri" pitchFamily="34" charset="-120"/>
              </a:rPr>
              <a:t>congruence</a:t>
            </a:r>
            <a:pPr indent="0" marL="0">
              <a:buNone/>
            </a:pPr>
            <a:r>
              <a:rPr lang="en-US" sz="1450" dirty="0">
                <a:solidFill>
                  <a:srgbClr val="33324A"/>
                </a:solidFill>
                <a:latin typeface="Calibri" pitchFamily="34" charset="0"/>
                <a:ea typeface="Calibri" pitchFamily="34" charset="-122"/>
                <a:cs typeface="Calibri" pitchFamily="34" charset="-120"/>
              </a:rPr>
              <a:t>.</a:t>
            </a:r>
            <a:endParaRPr lang="en-US" sz="1700" dirty="0"/>
          </a:p>
        </p:txBody>
      </p:sp>
      <p:sp>
        <p:nvSpPr>
          <p:cNvPr id="7" name="Text 5"/>
          <p:cNvSpPr/>
          <p:nvPr/>
        </p:nvSpPr>
        <p:spPr>
          <a:xfrm>
            <a:off x="4937760" y="2011680"/>
            <a:ext cx="3474720" cy="2240280"/>
          </a:xfrm>
          <a:prstGeom prst="rect">
            <a:avLst/>
          </a:prstGeom>
          <a:noFill/>
          <a:ln/>
        </p:spPr>
        <p:txBody>
          <a:bodyPr wrap="square" rtlCol="0" anchor="t"/>
          <a:lstStyle/>
          <a:p>
            <a:pPr indent="0" marL="0">
              <a:buNone/>
            </a:pPr>
            <a:r>
              <a:rPr lang="en-US" sz="1550" b="1" dirty="0">
                <a:solidFill>
                  <a:srgbClr val="2F8F86"/>
                </a:solidFill>
                <a:latin typeface="Calibri" pitchFamily="34" charset="0"/>
                <a:ea typeface="Calibri" pitchFamily="34" charset="-122"/>
                <a:cs typeface="Calibri" pitchFamily="34" charset="-120"/>
              </a:rPr>
              <a:t>UNCONDITIONAL POSITIVE REGARD
</a:t>
            </a:r>
            <a:endParaRPr lang="en-US" sz="1550" dirty="0"/>
          </a:p>
          <a:p>
            <a:pPr indent="0" marL="0">
              <a:buNone/>
            </a:pPr>
            <a:r>
              <a:rPr lang="en-US" sz="1300" i="1" dirty="0">
                <a:solidFill>
                  <a:srgbClr val="6B6A86"/>
                </a:solidFill>
                <a:latin typeface="Calibri" pitchFamily="34" charset="0"/>
                <a:ea typeface="Calibri" pitchFamily="34" charset="-122"/>
                <a:cs typeface="Calibri" pitchFamily="34" charset="-120"/>
              </a:rPr>
              <a:t>Rogers
</a:t>
            </a:r>
            <a:endParaRPr lang="en-US" sz="1550" dirty="0"/>
          </a:p>
          <a:p>
            <a:pPr indent="0" marL="0">
              <a:buNone/>
            </a:pPr>
            <a:r>
              <a:rPr lang="en-US" sz="1450" dirty="0">
                <a:solidFill>
                  <a:srgbClr val="33324A"/>
                </a:solidFill>
                <a:latin typeface="Calibri" pitchFamily="34" charset="0"/>
                <a:ea typeface="Calibri" pitchFamily="34" charset="-122"/>
                <a:cs typeface="Calibri" pitchFamily="34" charset="-120"/>
              </a:rPr>
              <a:t>Acceptance with </a:t>
            </a:r>
            <a:pPr indent="0" marL="0">
              <a:buNone/>
            </a:pPr>
            <a:r>
              <a:rPr lang="en-US" sz="1450" b="1" dirty="0">
                <a:solidFill>
                  <a:srgbClr val="26235C"/>
                </a:solidFill>
                <a:latin typeface="Calibri" pitchFamily="34" charset="0"/>
                <a:ea typeface="Calibri" pitchFamily="34" charset="-122"/>
                <a:cs typeface="Calibri" pitchFamily="34" charset="-120"/>
              </a:rPr>
              <a:t>no strings attached</a:t>
            </a:r>
            <a:pPr indent="0" marL="0">
              <a:buNone/>
            </a:pPr>
            <a:r>
              <a:rPr lang="en-US" sz="1450" dirty="0">
                <a:solidFill>
                  <a:srgbClr val="33324A"/>
                </a:solidFill>
                <a:latin typeface="Calibri" pitchFamily="34" charset="0"/>
                <a:ea typeface="Calibri" pitchFamily="34" charset="-122"/>
                <a:cs typeface="Calibri" pitchFamily="34" charset="-120"/>
              </a:rPr>
              <a:t> — the soil growth needs. Toward </a:t>
            </a:r>
            <a:pPr indent="0" marL="0">
              <a:buNone/>
            </a:pPr>
            <a:r>
              <a:rPr lang="en-US" sz="1450" b="1" dirty="0">
                <a:solidFill>
                  <a:srgbClr val="26235C"/>
                </a:solidFill>
                <a:latin typeface="Calibri" pitchFamily="34" charset="0"/>
                <a:ea typeface="Calibri" pitchFamily="34" charset="-122"/>
                <a:cs typeface="Calibri" pitchFamily="34" charset="-120"/>
              </a:rPr>
              <a:t>self-actualization</a:t>
            </a:r>
            <a:pPr indent="0" marL="0">
              <a:buNone/>
            </a:pPr>
            <a:r>
              <a:rPr lang="en-US" sz="1450" dirty="0">
                <a:solidFill>
                  <a:srgbClr val="33324A"/>
                </a:solidFill>
                <a:latin typeface="Calibri" pitchFamily="34" charset="0"/>
                <a:ea typeface="Calibri" pitchFamily="34" charset="-122"/>
                <a:cs typeface="Calibri" pitchFamily="34" charset="-120"/>
              </a:rPr>
              <a:t> (Maslow).</a:t>
            </a:r>
            <a:endParaRPr lang="en-US" sz="1550" dirty="0"/>
          </a:p>
        </p:txBody>
      </p:sp>
      <p:sp>
        <p:nvSpPr>
          <p:cNvPr id="8" name="Text 6"/>
          <p:cNvSpPr/>
          <p:nvPr/>
        </p:nvSpPr>
        <p:spPr>
          <a:xfrm>
            <a:off x="8549640" y="4754880"/>
            <a:ext cx="457200" cy="274320"/>
          </a:xfrm>
          <a:prstGeom prst="rect">
            <a:avLst/>
          </a:prstGeom>
          <a:noFill/>
          <a:ln/>
        </p:spPr>
        <p:txBody>
          <a:bodyPr wrap="square" rtlCol="0" anchor="ctr"/>
          <a:lstStyle/>
          <a:p>
            <a:pPr algn="r" indent="0" marL="0">
              <a:buNone/>
            </a:pPr>
            <a:r>
              <a:rPr lang="en-US" sz="1000" dirty="0">
                <a:solidFill>
                  <a:srgbClr val="6B6A86"/>
                </a:solidFill>
                <a:latin typeface="Calibri" pitchFamily="34" charset="0"/>
                <a:ea typeface="Calibri" pitchFamily="34" charset="-122"/>
                <a:cs typeface="Calibri" pitchFamily="34" charset="-120"/>
              </a:rPr>
              <a:t>7</a:t>
            </a:r>
            <a:endParaRPr lang="en-US" sz="10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7F7FB"/>
        </a:solidFill>
      </p:bgPr>
    </p:bg>
    <p:spTree>
      <p:nvGrpSpPr>
        <p:cNvPr id="1" name=""/>
        <p:cNvGrpSpPr/>
        <p:nvPr/>
      </p:nvGrpSpPr>
      <p:grpSpPr>
        <a:xfrm>
          <a:off x="0" y="0"/>
          <a:ext cx="0" cy="0"/>
          <a:chOff x="0" y="0"/>
          <a:chExt cx="0" cy="0"/>
        </a:xfrm>
      </p:grpSpPr>
      <p:sp>
        <p:nvSpPr>
          <p:cNvPr id="2" name="Text 0"/>
          <p:cNvSpPr/>
          <p:nvPr/>
        </p:nvSpPr>
        <p:spPr>
          <a:xfrm>
            <a:off x="502920" y="384048"/>
            <a:ext cx="8229600" cy="320040"/>
          </a:xfrm>
          <a:prstGeom prst="rect">
            <a:avLst/>
          </a:prstGeom>
          <a:noFill/>
          <a:ln/>
        </p:spPr>
        <p:txBody>
          <a:bodyPr wrap="square" rtlCol="0" anchor="ctr"/>
          <a:lstStyle/>
          <a:p>
            <a:pPr indent="0" marL="0">
              <a:buNone/>
            </a:pPr>
            <a:r>
              <a:rPr lang="en-US" sz="1300" b="1" spc="200" kern="0" dirty="0">
                <a:solidFill>
                  <a:srgbClr val="5B53A6"/>
                </a:solidFill>
                <a:latin typeface="Calibri" pitchFamily="34" charset="0"/>
                <a:ea typeface="Calibri" pitchFamily="34" charset="-122"/>
                <a:cs typeface="Calibri" pitchFamily="34" charset="-120"/>
              </a:rPr>
              <a:t>THE TRAIT VIEW  ·  THE RESEARCH-BACKED ANSWER</a:t>
            </a:r>
            <a:endParaRPr lang="en-US" sz="1300" dirty="0"/>
          </a:p>
        </p:txBody>
      </p:sp>
      <p:sp>
        <p:nvSpPr>
          <p:cNvPr id="3" name="Text 1"/>
          <p:cNvSpPr/>
          <p:nvPr/>
        </p:nvSpPr>
        <p:spPr>
          <a:xfrm>
            <a:off x="502920" y="713232"/>
            <a:ext cx="8138160" cy="822960"/>
          </a:xfrm>
          <a:prstGeom prst="rect">
            <a:avLst/>
          </a:prstGeom>
          <a:noFill/>
          <a:ln/>
        </p:spPr>
        <p:txBody>
          <a:bodyPr wrap="square" rtlCol="0" anchor="ctr"/>
          <a:lstStyle/>
          <a:p>
            <a:pPr indent="0" marL="0">
              <a:buNone/>
            </a:pPr>
            <a:r>
              <a:rPr lang="en-US" sz="3000" b="1" dirty="0">
                <a:solidFill>
                  <a:srgbClr val="26235C"/>
                </a:solidFill>
                <a:latin typeface="Cambria" pitchFamily="34" charset="0"/>
                <a:ea typeface="Cambria" pitchFamily="34" charset="-122"/>
                <a:cs typeface="Cambria" pitchFamily="34" charset="-120"/>
              </a:rPr>
              <a:t>The Big Five — five dimensions of difference</a:t>
            </a:r>
            <a:endParaRPr lang="en-US" sz="3000" dirty="0"/>
          </a:p>
        </p:txBody>
      </p:sp>
      <p:sp>
        <p:nvSpPr>
          <p:cNvPr id="4" name="Text 2"/>
          <p:cNvSpPr/>
          <p:nvPr/>
        </p:nvSpPr>
        <p:spPr>
          <a:xfrm>
            <a:off x="640080" y="1810512"/>
            <a:ext cx="3108960" cy="384048"/>
          </a:xfrm>
          <a:prstGeom prst="rect">
            <a:avLst/>
          </a:prstGeom>
          <a:noFill/>
          <a:ln/>
        </p:spPr>
        <p:txBody>
          <a:bodyPr wrap="square" rtlCol="0" anchor="ctr"/>
          <a:lstStyle/>
          <a:p>
            <a:pPr indent="0" marL="0">
              <a:buNone/>
            </a:pPr>
            <a:r>
              <a:rPr lang="en-US" sz="1450" b="1" dirty="0">
                <a:solidFill>
                  <a:srgbClr val="E0A33E"/>
                </a:solidFill>
                <a:latin typeface="Calibri" pitchFamily="34" charset="0"/>
                <a:ea typeface="Calibri" pitchFamily="34" charset="-122"/>
                <a:cs typeface="Calibri" pitchFamily="34" charset="-120"/>
              </a:rPr>
              <a:t>OPENNESS</a:t>
            </a:r>
            <a:endParaRPr lang="en-US" sz="1450" dirty="0"/>
          </a:p>
        </p:txBody>
      </p:sp>
      <p:sp>
        <p:nvSpPr>
          <p:cNvPr id="5" name="Text 3"/>
          <p:cNvSpPr/>
          <p:nvPr/>
        </p:nvSpPr>
        <p:spPr>
          <a:xfrm>
            <a:off x="3749040" y="1810512"/>
            <a:ext cx="4754880" cy="384048"/>
          </a:xfrm>
          <a:prstGeom prst="rect">
            <a:avLst/>
          </a:prstGeom>
          <a:noFill/>
          <a:ln/>
        </p:spPr>
        <p:txBody>
          <a:bodyPr wrap="square" rtlCol="0" anchor="ctr"/>
          <a:lstStyle/>
          <a:p>
            <a:pPr indent="0" marL="0">
              <a:buNone/>
            </a:pPr>
            <a:r>
              <a:rPr lang="en-US" sz="1350" dirty="0">
                <a:solidFill>
                  <a:srgbClr val="33324A"/>
                </a:solidFill>
                <a:latin typeface="Calibri" pitchFamily="34" charset="0"/>
                <a:ea typeface="Calibri" pitchFamily="34" charset="-122"/>
                <a:cs typeface="Calibri" pitchFamily="34" charset="-120"/>
              </a:rPr>
              <a:t>curious, imaginative  ↔  routine-preferring</a:t>
            </a:r>
            <a:endParaRPr lang="en-US" sz="1350" dirty="0"/>
          </a:p>
        </p:txBody>
      </p:sp>
      <p:sp>
        <p:nvSpPr>
          <p:cNvPr id="6" name="Text 4"/>
          <p:cNvSpPr/>
          <p:nvPr/>
        </p:nvSpPr>
        <p:spPr>
          <a:xfrm>
            <a:off x="640080" y="2267712"/>
            <a:ext cx="3108960" cy="384048"/>
          </a:xfrm>
          <a:prstGeom prst="rect">
            <a:avLst/>
          </a:prstGeom>
          <a:noFill/>
          <a:ln/>
        </p:spPr>
        <p:txBody>
          <a:bodyPr wrap="square" rtlCol="0" anchor="ctr"/>
          <a:lstStyle/>
          <a:p>
            <a:pPr indent="0" marL="0">
              <a:buNone/>
            </a:pPr>
            <a:r>
              <a:rPr lang="en-US" sz="1450" b="1" dirty="0">
                <a:solidFill>
                  <a:srgbClr val="2F8F86"/>
                </a:solidFill>
                <a:latin typeface="Calibri" pitchFamily="34" charset="0"/>
                <a:ea typeface="Calibri" pitchFamily="34" charset="-122"/>
                <a:cs typeface="Calibri" pitchFamily="34" charset="-120"/>
              </a:rPr>
              <a:t>CONSCIENTIOUSNESS</a:t>
            </a:r>
            <a:endParaRPr lang="en-US" sz="1450" dirty="0"/>
          </a:p>
        </p:txBody>
      </p:sp>
      <p:sp>
        <p:nvSpPr>
          <p:cNvPr id="7" name="Text 5"/>
          <p:cNvSpPr/>
          <p:nvPr/>
        </p:nvSpPr>
        <p:spPr>
          <a:xfrm>
            <a:off x="3749040" y="2267712"/>
            <a:ext cx="4754880" cy="384048"/>
          </a:xfrm>
          <a:prstGeom prst="rect">
            <a:avLst/>
          </a:prstGeom>
          <a:noFill/>
          <a:ln/>
        </p:spPr>
        <p:txBody>
          <a:bodyPr wrap="square" rtlCol="0" anchor="ctr"/>
          <a:lstStyle/>
          <a:p>
            <a:pPr indent="0" marL="0">
              <a:buNone/>
            </a:pPr>
            <a:r>
              <a:rPr lang="en-US" sz="1350" dirty="0">
                <a:solidFill>
                  <a:srgbClr val="33324A"/>
                </a:solidFill>
                <a:latin typeface="Calibri" pitchFamily="34" charset="0"/>
                <a:ea typeface="Calibri" pitchFamily="34" charset="-122"/>
                <a:cs typeface="Calibri" pitchFamily="34" charset="-120"/>
              </a:rPr>
              <a:t>organized, disciplined  ↔  spontaneous</a:t>
            </a:r>
            <a:endParaRPr lang="en-US" sz="1350" dirty="0"/>
          </a:p>
        </p:txBody>
      </p:sp>
      <p:sp>
        <p:nvSpPr>
          <p:cNvPr id="8" name="Text 6"/>
          <p:cNvSpPr/>
          <p:nvPr/>
        </p:nvSpPr>
        <p:spPr>
          <a:xfrm>
            <a:off x="640080" y="2724912"/>
            <a:ext cx="3108960" cy="384048"/>
          </a:xfrm>
          <a:prstGeom prst="rect">
            <a:avLst/>
          </a:prstGeom>
          <a:noFill/>
          <a:ln/>
        </p:spPr>
        <p:txBody>
          <a:bodyPr wrap="square" rtlCol="0" anchor="ctr"/>
          <a:lstStyle/>
          <a:p>
            <a:pPr indent="0" marL="0">
              <a:buNone/>
            </a:pPr>
            <a:r>
              <a:rPr lang="en-US" sz="1450" b="1" dirty="0">
                <a:solidFill>
                  <a:srgbClr val="5B53A6"/>
                </a:solidFill>
                <a:latin typeface="Calibri" pitchFamily="34" charset="0"/>
                <a:ea typeface="Calibri" pitchFamily="34" charset="-122"/>
                <a:cs typeface="Calibri" pitchFamily="34" charset="-120"/>
              </a:rPr>
              <a:t>EXTRAVERSION</a:t>
            </a:r>
            <a:endParaRPr lang="en-US" sz="1450" dirty="0"/>
          </a:p>
        </p:txBody>
      </p:sp>
      <p:sp>
        <p:nvSpPr>
          <p:cNvPr id="9" name="Text 7"/>
          <p:cNvSpPr/>
          <p:nvPr/>
        </p:nvSpPr>
        <p:spPr>
          <a:xfrm>
            <a:off x="3749040" y="2724912"/>
            <a:ext cx="4754880" cy="384048"/>
          </a:xfrm>
          <a:prstGeom prst="rect">
            <a:avLst/>
          </a:prstGeom>
          <a:noFill/>
          <a:ln/>
        </p:spPr>
        <p:txBody>
          <a:bodyPr wrap="square" rtlCol="0" anchor="ctr"/>
          <a:lstStyle/>
          <a:p>
            <a:pPr indent="0" marL="0">
              <a:buNone/>
            </a:pPr>
            <a:r>
              <a:rPr lang="en-US" sz="1350" dirty="0">
                <a:solidFill>
                  <a:srgbClr val="33324A"/>
                </a:solidFill>
                <a:latin typeface="Calibri" pitchFamily="34" charset="0"/>
                <a:ea typeface="Calibri" pitchFamily="34" charset="-122"/>
                <a:cs typeface="Calibri" pitchFamily="34" charset="-120"/>
              </a:rPr>
              <a:t>outgoing, energized by people  ↔  reserved</a:t>
            </a:r>
            <a:endParaRPr lang="en-US" sz="1350" dirty="0"/>
          </a:p>
        </p:txBody>
      </p:sp>
      <p:sp>
        <p:nvSpPr>
          <p:cNvPr id="10" name="Text 8"/>
          <p:cNvSpPr/>
          <p:nvPr/>
        </p:nvSpPr>
        <p:spPr>
          <a:xfrm>
            <a:off x="640080" y="3182112"/>
            <a:ext cx="3108960" cy="384048"/>
          </a:xfrm>
          <a:prstGeom prst="rect">
            <a:avLst/>
          </a:prstGeom>
          <a:noFill/>
          <a:ln/>
        </p:spPr>
        <p:txBody>
          <a:bodyPr wrap="square" rtlCol="0" anchor="ctr"/>
          <a:lstStyle/>
          <a:p>
            <a:pPr indent="0" marL="0">
              <a:buNone/>
            </a:pPr>
            <a:r>
              <a:rPr lang="en-US" sz="1450" b="1" dirty="0">
                <a:solidFill>
                  <a:srgbClr val="26235C"/>
                </a:solidFill>
                <a:latin typeface="Calibri" pitchFamily="34" charset="0"/>
                <a:ea typeface="Calibri" pitchFamily="34" charset="-122"/>
                <a:cs typeface="Calibri" pitchFamily="34" charset="-120"/>
              </a:rPr>
              <a:t>AGREEABLENESS</a:t>
            </a:r>
            <a:endParaRPr lang="en-US" sz="1450" dirty="0"/>
          </a:p>
        </p:txBody>
      </p:sp>
      <p:sp>
        <p:nvSpPr>
          <p:cNvPr id="11" name="Text 9"/>
          <p:cNvSpPr/>
          <p:nvPr/>
        </p:nvSpPr>
        <p:spPr>
          <a:xfrm>
            <a:off x="3749040" y="3182112"/>
            <a:ext cx="4754880" cy="384048"/>
          </a:xfrm>
          <a:prstGeom prst="rect">
            <a:avLst/>
          </a:prstGeom>
          <a:noFill/>
          <a:ln/>
        </p:spPr>
        <p:txBody>
          <a:bodyPr wrap="square" rtlCol="0" anchor="ctr"/>
          <a:lstStyle/>
          <a:p>
            <a:pPr indent="0" marL="0">
              <a:buNone/>
            </a:pPr>
            <a:r>
              <a:rPr lang="en-US" sz="1350" dirty="0">
                <a:solidFill>
                  <a:srgbClr val="33324A"/>
                </a:solidFill>
                <a:latin typeface="Calibri" pitchFamily="34" charset="0"/>
                <a:ea typeface="Calibri" pitchFamily="34" charset="-122"/>
                <a:cs typeface="Calibri" pitchFamily="34" charset="-120"/>
              </a:rPr>
              <a:t>warm, cooperative  ↔  competitive, skeptical</a:t>
            </a:r>
            <a:endParaRPr lang="en-US" sz="1350" dirty="0"/>
          </a:p>
        </p:txBody>
      </p:sp>
      <p:sp>
        <p:nvSpPr>
          <p:cNvPr id="12" name="Text 10"/>
          <p:cNvSpPr/>
          <p:nvPr/>
        </p:nvSpPr>
        <p:spPr>
          <a:xfrm>
            <a:off x="640080" y="3639312"/>
            <a:ext cx="3108960" cy="384048"/>
          </a:xfrm>
          <a:prstGeom prst="rect">
            <a:avLst/>
          </a:prstGeom>
          <a:noFill/>
          <a:ln/>
        </p:spPr>
        <p:txBody>
          <a:bodyPr wrap="square" rtlCol="0" anchor="ctr"/>
          <a:lstStyle/>
          <a:p>
            <a:pPr indent="0" marL="0">
              <a:buNone/>
            </a:pPr>
            <a:r>
              <a:rPr lang="en-US" sz="1450" b="1" dirty="0">
                <a:solidFill>
                  <a:srgbClr val="E0A33E"/>
                </a:solidFill>
                <a:latin typeface="Calibri" pitchFamily="34" charset="0"/>
                <a:ea typeface="Calibri" pitchFamily="34" charset="-122"/>
                <a:cs typeface="Calibri" pitchFamily="34" charset="-120"/>
              </a:rPr>
              <a:t>NEUROTICISM</a:t>
            </a:r>
            <a:endParaRPr lang="en-US" sz="1450" dirty="0"/>
          </a:p>
        </p:txBody>
      </p:sp>
      <p:sp>
        <p:nvSpPr>
          <p:cNvPr id="13" name="Text 11"/>
          <p:cNvSpPr/>
          <p:nvPr/>
        </p:nvSpPr>
        <p:spPr>
          <a:xfrm>
            <a:off x="3749040" y="3639312"/>
            <a:ext cx="4754880" cy="384048"/>
          </a:xfrm>
          <a:prstGeom prst="rect">
            <a:avLst/>
          </a:prstGeom>
          <a:noFill/>
          <a:ln/>
        </p:spPr>
        <p:txBody>
          <a:bodyPr wrap="square" rtlCol="0" anchor="ctr"/>
          <a:lstStyle/>
          <a:p>
            <a:pPr indent="0" marL="0">
              <a:buNone/>
            </a:pPr>
            <a:r>
              <a:rPr lang="en-US" sz="1350" dirty="0">
                <a:solidFill>
                  <a:srgbClr val="33324A"/>
                </a:solidFill>
                <a:latin typeface="Calibri" pitchFamily="34" charset="0"/>
                <a:ea typeface="Calibri" pitchFamily="34" charset="-122"/>
                <a:cs typeface="Calibri" pitchFamily="34" charset="-120"/>
              </a:rPr>
              <a:t>anxious, reactive  ↔  calm, resilient</a:t>
            </a:r>
            <a:endParaRPr lang="en-US" sz="1350" dirty="0"/>
          </a:p>
        </p:txBody>
      </p:sp>
      <p:sp>
        <p:nvSpPr>
          <p:cNvPr id="14" name="Text 12"/>
          <p:cNvSpPr/>
          <p:nvPr/>
        </p:nvSpPr>
        <p:spPr>
          <a:xfrm>
            <a:off x="502920" y="4206240"/>
            <a:ext cx="8138160" cy="365760"/>
          </a:xfrm>
          <a:prstGeom prst="rect">
            <a:avLst/>
          </a:prstGeom>
          <a:noFill/>
          <a:ln/>
        </p:spPr>
        <p:txBody>
          <a:bodyPr wrap="square" rtlCol="0" anchor="ctr"/>
          <a:lstStyle/>
          <a:p>
            <a:pPr algn="ctr" indent="0" marL="0">
              <a:buNone/>
            </a:pPr>
            <a:r>
              <a:rPr lang="en-US" sz="1300" i="1" dirty="0">
                <a:solidFill>
                  <a:srgbClr val="6B6A86"/>
                </a:solidFill>
                <a:latin typeface="Calibri" pitchFamily="34" charset="0"/>
                <a:ea typeface="Calibri" pitchFamily="34" charset="-122"/>
                <a:cs typeface="Calibri" pitchFamily="34" charset="-120"/>
              </a:rPr>
              <a:t>Allport started it by combing the dictionary for trait words. OCEAN is the modern winner.</a:t>
            </a:r>
            <a:endParaRPr lang="en-US" sz="1300" dirty="0"/>
          </a:p>
        </p:txBody>
      </p:sp>
      <p:sp>
        <p:nvSpPr>
          <p:cNvPr id="15" name="Text 13"/>
          <p:cNvSpPr/>
          <p:nvPr/>
        </p:nvSpPr>
        <p:spPr>
          <a:xfrm>
            <a:off x="8549640" y="4754880"/>
            <a:ext cx="457200" cy="274320"/>
          </a:xfrm>
          <a:prstGeom prst="rect">
            <a:avLst/>
          </a:prstGeom>
          <a:noFill/>
          <a:ln/>
        </p:spPr>
        <p:txBody>
          <a:bodyPr wrap="square" rtlCol="0" anchor="ctr"/>
          <a:lstStyle/>
          <a:p>
            <a:pPr algn="r" indent="0" marL="0">
              <a:buNone/>
            </a:pPr>
            <a:r>
              <a:rPr lang="en-US" sz="1000" dirty="0">
                <a:solidFill>
                  <a:srgbClr val="6B6A86"/>
                </a:solidFill>
                <a:latin typeface="Calibri" pitchFamily="34" charset="0"/>
                <a:ea typeface="Calibri" pitchFamily="34" charset="-122"/>
                <a:cs typeface="Calibri" pitchFamily="34" charset="-120"/>
              </a:rPr>
              <a:t>8</a:t>
            </a:r>
            <a:endParaRPr lang="en-US" sz="10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7F7FB"/>
        </a:solidFill>
      </p:bgPr>
    </p:bg>
    <p:spTree>
      <p:nvGrpSpPr>
        <p:cNvPr id="1" name=""/>
        <p:cNvGrpSpPr/>
        <p:nvPr/>
      </p:nvGrpSpPr>
      <p:grpSpPr>
        <a:xfrm>
          <a:off x="0" y="0"/>
          <a:ext cx="0" cy="0"/>
          <a:chOff x="0" y="0"/>
          <a:chExt cx="0" cy="0"/>
        </a:xfrm>
      </p:grpSpPr>
      <p:sp>
        <p:nvSpPr>
          <p:cNvPr id="2" name="Text 0"/>
          <p:cNvSpPr/>
          <p:nvPr/>
        </p:nvSpPr>
        <p:spPr>
          <a:xfrm>
            <a:off x="502920" y="384048"/>
            <a:ext cx="8229600" cy="320040"/>
          </a:xfrm>
          <a:prstGeom prst="rect">
            <a:avLst/>
          </a:prstGeom>
          <a:noFill/>
          <a:ln/>
        </p:spPr>
        <p:txBody>
          <a:bodyPr wrap="square" rtlCol="0" anchor="ctr"/>
          <a:lstStyle/>
          <a:p>
            <a:pPr indent="0" marL="0">
              <a:buNone/>
            </a:pPr>
            <a:r>
              <a:rPr lang="en-US" sz="1300" b="1" spc="200" kern="0" dirty="0">
                <a:solidFill>
                  <a:srgbClr val="5B53A6"/>
                </a:solidFill>
                <a:latin typeface="Calibri" pitchFamily="34" charset="0"/>
                <a:ea typeface="Calibri" pitchFamily="34" charset="-122"/>
                <a:cs typeface="Calibri" pitchFamily="34" charset="-120"/>
              </a:rPr>
              <a:t>THE ONE IDEA TO HOLD ONTO</a:t>
            </a:r>
            <a:endParaRPr lang="en-US" sz="1300" dirty="0"/>
          </a:p>
        </p:txBody>
      </p:sp>
      <p:sp>
        <p:nvSpPr>
          <p:cNvPr id="3" name="Text 1"/>
          <p:cNvSpPr/>
          <p:nvPr/>
        </p:nvSpPr>
        <p:spPr>
          <a:xfrm>
            <a:off x="502920" y="713232"/>
            <a:ext cx="8138160" cy="822960"/>
          </a:xfrm>
          <a:prstGeom prst="rect">
            <a:avLst/>
          </a:prstGeom>
          <a:noFill/>
          <a:ln/>
        </p:spPr>
        <p:txBody>
          <a:bodyPr wrap="square" rtlCol="0" anchor="ctr"/>
          <a:lstStyle/>
          <a:p>
            <a:pPr indent="0" marL="0">
              <a:buNone/>
            </a:pPr>
            <a:r>
              <a:rPr lang="en-US" sz="3000" b="1" dirty="0">
                <a:solidFill>
                  <a:srgbClr val="26235C"/>
                </a:solidFill>
                <a:latin typeface="Cambria" pitchFamily="34" charset="0"/>
                <a:ea typeface="Cambria" pitchFamily="34" charset="-122"/>
                <a:cs typeface="Cambria" pitchFamily="34" charset="-120"/>
              </a:rPr>
              <a:t>Dials, not boxes</a:t>
            </a:r>
            <a:endParaRPr lang="en-US" sz="3000" dirty="0"/>
          </a:p>
        </p:txBody>
      </p:sp>
      <p:sp>
        <p:nvSpPr>
          <p:cNvPr id="4" name="Shape 2"/>
          <p:cNvSpPr/>
          <p:nvPr/>
        </p:nvSpPr>
        <p:spPr>
          <a:xfrm>
            <a:off x="502920" y="1828800"/>
            <a:ext cx="3931920" cy="2286000"/>
          </a:xfrm>
          <a:prstGeom prst="roundRect">
            <a:avLst>
              <a:gd name="adj" fmla="val 3600"/>
            </a:avLst>
          </a:prstGeom>
          <a:solidFill>
            <a:srgbClr val="FBEAD2"/>
          </a:solidFill>
          <a:ln/>
          <a:effectLst>
            <a:outerShdw sx="100000" sy="100000" kx="0" ky="0" algn="bl" rotWithShape="0" blurRad="88900" dist="38100" dir="5400000">
              <a:srgbClr val="000000">
                <a:alpha val="10000"/>
              </a:srgbClr>
            </a:outerShdw>
          </a:effectLst>
        </p:spPr>
      </p:sp>
      <p:sp>
        <p:nvSpPr>
          <p:cNvPr id="5" name="Shape 3"/>
          <p:cNvSpPr/>
          <p:nvPr/>
        </p:nvSpPr>
        <p:spPr>
          <a:xfrm>
            <a:off x="4709160" y="1828800"/>
            <a:ext cx="3931920" cy="2286000"/>
          </a:xfrm>
          <a:prstGeom prst="roundRect">
            <a:avLst>
              <a:gd name="adj" fmla="val 3600"/>
            </a:avLst>
          </a:prstGeom>
          <a:solidFill>
            <a:srgbClr val="EEF6F4"/>
          </a:solidFill>
          <a:ln/>
          <a:effectLst>
            <a:outerShdw sx="100000" sy="100000" kx="0" ky="0" algn="bl" rotWithShape="0" blurRad="88900" dist="38100" dir="5400000">
              <a:srgbClr val="000000">
                <a:alpha val="10000"/>
              </a:srgbClr>
            </a:outerShdw>
          </a:effectLst>
        </p:spPr>
      </p:sp>
      <p:sp>
        <p:nvSpPr>
          <p:cNvPr id="6" name="Text 4"/>
          <p:cNvSpPr/>
          <p:nvPr/>
        </p:nvSpPr>
        <p:spPr>
          <a:xfrm>
            <a:off x="731520" y="2057400"/>
            <a:ext cx="3474720" cy="1920240"/>
          </a:xfrm>
          <a:prstGeom prst="rect">
            <a:avLst/>
          </a:prstGeom>
          <a:noFill/>
          <a:ln/>
        </p:spPr>
        <p:txBody>
          <a:bodyPr wrap="square" rtlCol="0" anchor="t"/>
          <a:lstStyle/>
          <a:p>
            <a:pPr indent="0" marL="0">
              <a:buNone/>
            </a:pPr>
            <a:r>
              <a:rPr lang="en-US" sz="1600" b="1" dirty="0">
                <a:solidFill>
                  <a:srgbClr val="E0A33E"/>
                </a:solidFill>
                <a:latin typeface="Calibri" pitchFamily="34" charset="0"/>
                <a:ea typeface="Calibri" pitchFamily="34" charset="-122"/>
                <a:cs typeface="Calibri" pitchFamily="34" charset="-120"/>
              </a:rPr>
              <a:t>THE BOX (pop quiz)
</a:t>
            </a:r>
            <a:endParaRPr lang="en-US" sz="1600" dirty="0"/>
          </a:p>
          <a:p>
            <a:pPr indent="0" marL="0">
              <a:buNone/>
            </a:pPr>
            <a:r>
              <a:rPr lang="en-US" sz="1500" i="1" dirty="0">
                <a:solidFill>
                  <a:srgbClr val="26235C"/>
                </a:solidFill>
                <a:latin typeface="Calibri" pitchFamily="34" charset="0"/>
                <a:ea typeface="Calibri" pitchFamily="34" charset="-122"/>
                <a:cs typeface="Calibri" pitchFamily="34" charset="-120"/>
              </a:rPr>
              <a:t>"You're an introvert."
</a:t>
            </a:r>
            <a:endParaRPr lang="en-US" sz="1600" dirty="0"/>
          </a:p>
          <a:p>
            <a:pPr indent="0" marL="0">
              <a:buNone/>
            </a:pPr>
            <a:r>
              <a:rPr lang="en-US" sz="1400" dirty="0">
                <a:solidFill>
                  <a:srgbClr val="33324A"/>
                </a:solidFill>
                <a:latin typeface="Calibri" pitchFamily="34" charset="0"/>
                <a:ea typeface="Calibri" pitchFamily="34" charset="-122"/>
                <a:cs typeface="Calibri" pitchFamily="34" charset="-120"/>
              </a:rPr>
              <a:t>One of two categories. Throws away the in-between — where most real people live.</a:t>
            </a:r>
            <a:endParaRPr lang="en-US" sz="1600" dirty="0"/>
          </a:p>
        </p:txBody>
      </p:sp>
      <p:sp>
        <p:nvSpPr>
          <p:cNvPr id="7" name="Text 5"/>
          <p:cNvSpPr/>
          <p:nvPr/>
        </p:nvSpPr>
        <p:spPr>
          <a:xfrm>
            <a:off x="4937760" y="2057400"/>
            <a:ext cx="3474720" cy="1920240"/>
          </a:xfrm>
          <a:prstGeom prst="rect">
            <a:avLst/>
          </a:prstGeom>
          <a:noFill/>
          <a:ln/>
        </p:spPr>
        <p:txBody>
          <a:bodyPr wrap="square" rtlCol="0" anchor="t"/>
          <a:lstStyle/>
          <a:p>
            <a:pPr indent="0" marL="0">
              <a:buNone/>
            </a:pPr>
            <a:r>
              <a:rPr lang="en-US" sz="1600" b="1" dirty="0">
                <a:solidFill>
                  <a:srgbClr val="2F8F86"/>
                </a:solidFill>
                <a:latin typeface="Calibri" pitchFamily="34" charset="0"/>
                <a:ea typeface="Calibri" pitchFamily="34" charset="-122"/>
                <a:cs typeface="Calibri" pitchFamily="34" charset="-120"/>
              </a:rPr>
              <a:t>THE DIAL (Big Five)
</a:t>
            </a:r>
            <a:endParaRPr lang="en-US" sz="1600" dirty="0"/>
          </a:p>
          <a:p>
            <a:pPr indent="0" marL="0">
              <a:buNone/>
            </a:pPr>
            <a:r>
              <a:rPr lang="en-US" sz="1500" i="1" dirty="0">
                <a:solidFill>
                  <a:srgbClr val="26235C"/>
                </a:solidFill>
                <a:latin typeface="Calibri" pitchFamily="34" charset="0"/>
                <a:ea typeface="Calibri" pitchFamily="34" charset="-122"/>
                <a:cs typeface="Calibri" pitchFamily="34" charset="-120"/>
              </a:rPr>
              <a:t>"Lower on the Extraversion dial."
</a:t>
            </a:r>
            <a:endParaRPr lang="en-US" sz="1600" dirty="0"/>
          </a:p>
          <a:p>
            <a:pPr indent="0" marL="0">
              <a:buNone/>
            </a:pPr>
            <a:r>
              <a:rPr lang="en-US" sz="1400" dirty="0">
                <a:solidFill>
                  <a:srgbClr val="33324A"/>
                </a:solidFill>
                <a:latin typeface="Calibri" pitchFamily="34" charset="0"/>
                <a:ea typeface="Calibri" pitchFamily="34" charset="-122"/>
                <a:cs typeface="Calibri" pitchFamily="34" charset="-120"/>
              </a:rPr>
              <a:t>A point on a range. Keeps how much — which is exactly what predicts real outcomes.</a:t>
            </a:r>
            <a:endParaRPr lang="en-US" sz="1600" dirty="0"/>
          </a:p>
        </p:txBody>
      </p:sp>
      <p:sp>
        <p:nvSpPr>
          <p:cNvPr id="8" name="Text 6"/>
          <p:cNvSpPr/>
          <p:nvPr/>
        </p:nvSpPr>
        <p:spPr>
          <a:xfrm>
            <a:off x="8549640" y="4754880"/>
            <a:ext cx="457200" cy="274320"/>
          </a:xfrm>
          <a:prstGeom prst="rect">
            <a:avLst/>
          </a:prstGeom>
          <a:noFill/>
          <a:ln/>
        </p:spPr>
        <p:txBody>
          <a:bodyPr wrap="square" rtlCol="0" anchor="ctr"/>
          <a:lstStyle/>
          <a:p>
            <a:pPr algn="r" indent="0" marL="0">
              <a:buNone/>
            </a:pPr>
            <a:r>
              <a:rPr lang="en-US" sz="1000" dirty="0">
                <a:solidFill>
                  <a:srgbClr val="6B6A86"/>
                </a:solidFill>
                <a:latin typeface="Calibri" pitchFamily="34" charset="0"/>
                <a:ea typeface="Calibri" pitchFamily="34" charset="-122"/>
                <a:cs typeface="Calibri" pitchFamily="34" charset="-120"/>
              </a:rPr>
              <a:t>9</a:t>
            </a:r>
            <a:endParaRPr lang="en-US" sz="10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15</Slides>
  <Notes>15</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15</vt:i4>
      </vt:variant>
    </vt:vector>
  </HeadingPairs>
  <TitlesOfParts>
    <vt:vector size="18"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to Psychology - Week 12</dc:title>
  <dc:subject>PptxGenJS Presentation</dc:subject>
  <dc:creator>Prof. Bennett</dc:creator>
  <cp:lastModifiedBy>Prof. Bennett</cp:lastModifiedBy>
  <cp:revision>1</cp:revision>
  <dcterms:created xsi:type="dcterms:W3CDTF">2026-06-27T02:31:14Z</dcterms:created>
  <dcterms:modified xsi:type="dcterms:W3CDTF">2026-06-27T02:31:14Z</dcterms:modified>
</cp:coreProperties>
</file>