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 Week 13 — Social Psychology, the science of how other people shape our thoughts, feelings, and behavior. Two quick housekeeping notes. First, it's a short week: campus is closed Thursday and Friday for Thanksgiving, so on a Tuesday/Thursday section we meet only today. Anything we don't cover live is fully in the Lecture Tutorial, so no content is lost. Second, the deadlines are built around the break — the discussion's initial post is due before Thanksgiving. Now the week itself. Here's the question that runs through everything today: how much of what people do comes from who they are — their personality — and how much from the situation they're in? Our intuition says personality. The whole field says: you are badly underrating the situation. By the end you'll be able to take almost any social moment — someone conforming, obeying, helping, or staying silent — and read the situation first, the character second.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Put people in groups and predictable things happen to their effort, judgment, and sense of responsibility. Here's the catalog — five effects, one line and one example each. Social facilitation: the presence of others IMPROVES performance on easy or well-practiced tasks, and tends to hurt hard, unfamiliar ones — a skilled musician plays better in front of a crowd; a nervous beginner plays worse. Social loafing: people put in LESS effort in a group than alone, because individual effort isn't visible — the group project where two people do most of the work. Groupthink: a tight, agreeable group makes a BAD decision because the desire for harmony shuts down dissent — no one voices the obvious objection. Group polarization: discussion with like-minded people pushes the group's average opinion MORE extreme, not more moderate. Deindividuation: in a group, especially anonymous or high-arousal, people lose self-awareness and restraint — the crowd, or the online mob. The through-line: facilitation RAISES effort on easy tasks; loafing, groupthink, and deindividuation all involve the individual's effort, judgment, or accountability DROPPING inside a group. That contrast is exactly the multiple-answer quiz item.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name the misconception almost everyone holds — and that this whole week is built to puncture. It's: 'I would never conform or obey like those study participants — I'd resist.' Here's the problem. Almost everyone predicts they'd resist, and almost everyone underestimates the pull of the situation. The shock of Asch and Milgram is precisely that NORMAL people — people just like you, who'd have made the same confident prediction — went along. Predicting that you personally are the exception is itself part of the bias. The honest move isn't to decide you're special; it's to respect how strong situations are and design around them. And flag one more backwards intuition we'll fix on the next slide: the belief that the more people who are around, the more likely someone gets helped. It's the opposite — and it has a name.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the most counter-intuitive finding of the week. First, a quick map of prejudice: a stereotype is a generalized BELIEF about a group; prejudice is a negative ATTITUDE toward a group; discrimination is the BEHAVIOR — belief, feeling, action. And we show in-group/out-group bias: we favor 'us' over 'them,' often automatically. Now helping. Prosocial behavior is acting to help others. The bystander effect is that the more bystanders are present, the LESS likely any one of them is to help — the opposite of common sense. Why? Diffusion of responsibility: when many people could act, responsibility spreads thin — 'someone else will call 911' — so no one does. Add pluralistic ignorance — everyone stays calm because everyone else looks calm, so the group reads a real emergency as a non-event. Worked example: you feel faint on a crowded platform; counterintuitively you may be safer collapsing in front of ONE person than forty, because with one person the responsibility is 100 percent theirs. The fix is to undo the diffusion — point at one specific person: 'You, in the blue jacket, call 911.' Naming one person collapses the diffusion and gets help moving.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lock down the prejudice vocabulary, because students use these three words interchangeably and they're genuinely different — they're belief, feeling, and action. A STEREOTYPE is a generalized BELIEF about a group — a cognition, true or false. PREJUDICE is an ATTITUDE, usually a negative feeling, toward a group. DISCRIMINATION is the BEHAVIOR — actually treating people differently based on their group. Belief leads to feeling leads to action, though not always in lockstep. Underneath much of this is in-group/out-group bias: we favor 'us,' the in-group, over 'them,' the out-group — and the unsettling research finding is that this happens almost automatically, sometimes just from being randomly sorted into a group at all. The practical takeaway for the week: prejudice isn't only about dramatic hatred; a lot of it is the quiet, automatic 'us over them' tilt, which is exactly why noticing it — like noticing the fundamental attribution error — is the first correction.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the move that defines how you use AI in this course: you verify, you don't consume. Have students paste this to an approved chatbot — Gemini, Claude, or ChatGPT: 'What's the difference between the fundamental attribution error and the self-serving bias?' Or alternatively, 'Summarize what Milgram's obedience experiments found.' Then check the answer against today's lecture. On the biases, models often blur the two — describing the self-serving bias as if it were the fundamental attribution error, or vice versa, because they're genuinely similar. On Milgram, models often overstate the drama and bury the two things that actually matter: the finding — situational power over ordinary people — and the ethics. The point isn't to dunk on the model; it's the working relationship — the tool drafts, you judge. That's exactly how the weekly Lecture Tutorial works. You'll catch the model, not trust it. This habit — checking a confident answer against what you know — is the single most transferable skill in the course.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land the week. The whole thing reduces to one habit: when you explain why someone did something, read the SITUATION first, then the person. The fundamental attribution error, Asch's conformity, Milgram's obedience, and the bystander effect are the same lesson from four angles — situations move people more than we ever guess, and we're all more susceptible than we'd predict. Here's the graded work, and note the short Thanksgiving week — do it early. Lecture Tutorial 13 with an approved chatbot, submit the share link, about 30 to 45 minutes — it covers everything we did today plus anything our single class didn't reach. Quiz 13 covers the FAE, cognitive dissonance, Asch, Milgram, the group effects, and the bystander effect. Discussion 13, 'The Power of the Situation,' has you analyze a time you or others conformed, obeyed, or stayed silent — initial post due Wednesday Nov 25, before the break. And Assignment 13, 'It's the Situation,' is AI-coached and self-scored. Tease next week: we've seen how other people get into our heads — next week, what stress does to the body, the general adaptation syndrome, and how coping protects your health. Have a great Thanksgiving.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 cold. Put the scene on the board: a driver cuts you off — why did they do it? Take a few shouted answers. Almost everyone says some version of 'what a jerk' — a statement about the kind of person the driver is. Now flip it: the last time YOU cut someone off, why did you do it? The answers change instantly — I was late, I didn't see them, there was an emergency. Same behavior, two completely different explanations. Name what just happened: when we explain other people, we reach for their personality; when we explain ourselves, we reach for the situation. That gap has a name — the fundamental attribution error — and chasing down why it happens is most of social psychology. The promise: by Friday you'll read any social moment the way a psychologist does — not 'what's wrong with that person,' but 'what was the situation doing to them.' The memory hook: we badly overrate personality and underrate the situation, and the whole field is the cure.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get the core vocabulary down. Social psychology is the scientific study of how other people — present, imagined, or merely implied — shape our thoughts, feelings, and behavior. The key tool today is attribution: the explanation we assign to a behavior. There are two basic kinds. A DISPOSITIONAL, or internal, attribution explains behavior by the PERSON — their personality, traits, character. 'He's rude.' A SITUATIONAL, or external, attribution explains it by the CIRCUMSTANCES — the setting, the pressure, the moment. 'He's rushing to the hospital.' Most real behavior is some mix of both, but here's the catch we'll spend the next two slides on: when we judge other people, we lean hard on disposition and almost forget the situation exists. Keep these two words straight — dispositional is the person, situational is the circumstances — because the entire week turns on which one we reach for.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Watch the move in slow motion — this is the signature example of the week. A driver cuts you off. Your instant explanation: 'what a jerk' — that's dispositional, a claim about character. You rarely think 'maybe there's a baby in the back seat and they're racing to the ER' — the situational read. Now the same behavior, but it's YOU behind the wheel. Instantly: 'I was late, I didn't see them' — situational. The fundamental attribution error isn't that the situational explanation is always correct; it's that for OTHER people we barely consider it. Why does it happen? When you watch someone else, the person is the vivid thing in your view and the situation is invisible background. When you act, you can't see yourself — you only feel the situation pressing on you. The hook to write down: for others we blame the person; for ourselves we blame the situation. Catching yourself doing this, and forcing one situational explanation, is the core skill this week.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the close cousin students mix up most — and the exact pair we'll test the AI on at the end. The self-serving bias is how we explain our OWN outcomes in a flattering way: we credit success to disposition — 'I aced it, I'm smart' — and blame failure on the situation — 'I bombed it, the test was unfair.' Now the distinction that matters: the fundamental attribution error is about how we explain OTHER people — over-blaming their character. The self-serving bias is about how we protect OUR OWN self-image. Different target: others versus me. A quick way to keep them apart — the FAE points outward at someone else's personality; the self-serving bias points inward to make me look good. If you can state that difference in one sentence, you've got the most commonly confused pair in the whole week. We'll come back to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assume attitudes drive behavior — and they do, somewhat. But Leon Festinger showed the arrow also runs the other way: our behavior changes our attitudes. Cognitive dissonance is the uncomfortable tension we feel when our actions and our attitudes don't line up. To kill the discomfort, it's often easier to change the attitude than to undo the behavior. Worked example: a student volunteers for a dull, unpaid campus committee — hours of boring work. Holding both 'this is boring' and 'I chose to spend my Saturdays here' is uncomfortable. The cheapest fix isn't to quit; it's to revise the attitude — 'actually, this work really matters.' The behavior bent the belief. Festinger and Carlsmith's 1959 study nailed this: people paid only one dollar to call a boring task interesting later believed it more than people paid twenty dollars — because the twenty-dollar group had an outside excuse for lying, so they felt no dissonance. The line to remember: we come to believe in what we've done.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Two more ideas about how attitudes and behavior connect. First, the foot-in-the-door phenomenon: agreeing to a small request makes you more likely to agree to a bigger one later — because you've already started seeing yourself as the kind of person who says yes. Sign a petition today, and you're a better bet to donate next week. Salespeople and fundraisers use this constantly. Second, two routes to persuasion. The central route persuades through the strength of the argument — facts, evidence, logic — and it sticks when people are actually paying attention and motivated to think. The peripheral route persuades through surface cues — an attractive spokesperson, a catchy slogan, sheer repetition — and it works when people aren't thinking hard. Neither is good or bad on its own, but knowing which route is being used on you is a small superpower. The week's hook for this segment: attitudes shape actions, but actions also reshape attitudes.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two of the most famous studies in psychology, both showing the situation winning over what people swore they'd do. First, conformity — adjusting your behavior or judgment to match a group. In the 1950s, Solomon Asch sat one real participant in a group of actors and asked everyone, out loud, which of three lines matched a target line. The answer was obvious. But when the actors all confidently gave the same wrong answer, about a third of the time the real participant went along — giving an answer they could plainly see was wrong. Across the study, most people conformed at least once. Why do people conform? Two engines. Normative influence: going along to fit in, to avoid being the odd one out — you KNOW the group is wrong but don't want to stand out. Informational influence: going along because you assume the group knows something you don't — you actually start to doubt your own eyes. Note there's no authority here, just peers. That's what separates conformity from obedience, which is next.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second study is Stanley Milgram's work on obedience to authority, in the 1960s. I'm going to give you the facts and the lesson, and deliberately keep it non-sensational. Participants were instructed by an experimenter to deliver what they believed were increasingly strong electric shocks to another person. That other person was an actor — no one was actually shocked. Under steady, calm pressure from the authority figure, a majority of participants continued well past the point of apparent distress. The lesson is the only thing we need to carry out: the result was not about cruel personalities. It was about situational power. Ordinary people, placed in a situation with a credible authority and step-by-step pressure, did things they would have predicted they'd refuse. Now the ethics, stated plainly: these studies caused real distress to participants, and they're a major reason modern research-ethics rules exist — informed consent, the right to withdraw, debriefing, IRB review, all your Week 2 material. We reference the finding; we don't re-stage the drama. Memory hook: Asch bends what you'll SAY; Milgram bends what you'll DO.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960120"/>
            <a:ext cx="8046720" cy="365760"/>
          </a:xfrm>
          <a:prstGeom prst="rect">
            <a:avLst/>
          </a:prstGeom>
          <a:noFill/>
          <a:ln/>
        </p:spPr>
        <p:txBody>
          <a:bodyPr wrap="square" rtlCol="0" anchor="ctr"/>
          <a:lstStyle/>
          <a:p>
            <a:pPr indent="0" marL="0">
              <a:buNone/>
            </a:pPr>
            <a:r>
              <a:rPr lang="en-US" sz="1400" spc="200" kern="0" dirty="0">
                <a:solidFill>
                  <a:srgbClr val="CFCBEC"/>
                </a:solidFill>
                <a:latin typeface="Calibri" pitchFamily="34" charset="0"/>
                <a:ea typeface="Calibri" pitchFamily="34" charset="-122"/>
                <a:cs typeface="Calibri" pitchFamily="34" charset="-120"/>
              </a:rPr>
              <a:t>INTRODUCTION TO PSYCHOLOGY  ·  PSYC 1  ·  WEEK 13</a:t>
            </a:r>
            <a:endParaRPr lang="en-US" sz="1400" dirty="0"/>
          </a:p>
        </p:txBody>
      </p:sp>
      <p:sp>
        <p:nvSpPr>
          <p:cNvPr id="3" name="Text 1"/>
          <p:cNvSpPr/>
          <p:nvPr/>
        </p:nvSpPr>
        <p:spPr>
          <a:xfrm>
            <a:off x="548640" y="1417320"/>
            <a:ext cx="8046720" cy="1005840"/>
          </a:xfrm>
          <a:prstGeom prst="rect">
            <a:avLst/>
          </a:prstGeom>
          <a:noFill/>
          <a:ln/>
        </p:spPr>
        <p:txBody>
          <a:bodyPr wrap="square" rtlCol="0" anchor="ctr"/>
          <a:lstStyle/>
          <a:p>
            <a:pPr indent="0" marL="0">
              <a:buNone/>
            </a:pPr>
            <a:r>
              <a:rPr lang="en-US" sz="4600" b="1" dirty="0">
                <a:solidFill>
                  <a:srgbClr val="FFFFFF"/>
                </a:solidFill>
                <a:latin typeface="Cambria" pitchFamily="34" charset="0"/>
                <a:ea typeface="Cambria" pitchFamily="34" charset="-122"/>
                <a:cs typeface="Cambria" pitchFamily="34" charset="-120"/>
              </a:rPr>
              <a:t>Social Psychology</a:t>
            </a:r>
            <a:endParaRPr lang="en-US" sz="4600" dirty="0"/>
          </a:p>
        </p:txBody>
      </p:sp>
      <p:sp>
        <p:nvSpPr>
          <p:cNvPr id="4" name="Text 2"/>
          <p:cNvSpPr/>
          <p:nvPr/>
        </p:nvSpPr>
        <p:spPr>
          <a:xfrm>
            <a:off x="548640" y="2697480"/>
            <a:ext cx="7772400" cy="822960"/>
          </a:xfrm>
          <a:prstGeom prst="rect">
            <a:avLst/>
          </a:prstGeom>
          <a:noFill/>
          <a:ln/>
        </p:spPr>
        <p:txBody>
          <a:bodyPr wrap="square" rtlCol="0" anchor="ctr"/>
          <a:lstStyle/>
          <a:p>
            <a:pPr indent="0" marL="0">
              <a:buNone/>
            </a:pPr>
            <a:r>
              <a:rPr lang="en-US" sz="1800" i="1" dirty="0">
                <a:solidFill>
                  <a:srgbClr val="E0A33E"/>
                </a:solidFill>
                <a:latin typeface="Calibri" pitchFamily="34" charset="0"/>
                <a:ea typeface="Calibri" pitchFamily="34" charset="-122"/>
                <a:cs typeface="Calibri" pitchFamily="34" charset="-120"/>
              </a:rPr>
              <a:t>How much of what people do is driven by who they are — and how much by the situation they're in?</a:t>
            </a:r>
            <a:endParaRPr lang="en-US" sz="1800" dirty="0"/>
          </a:p>
        </p:txBody>
      </p:sp>
      <p:sp>
        <p:nvSpPr>
          <p:cNvPr id="5" name="Text 3"/>
          <p:cNvSpPr/>
          <p:nvPr/>
        </p:nvSpPr>
        <p:spPr>
          <a:xfrm>
            <a:off x="548640" y="4114800"/>
            <a:ext cx="8046720" cy="320040"/>
          </a:xfrm>
          <a:prstGeom prst="rect">
            <a:avLst/>
          </a:prstGeom>
          <a:noFill/>
          <a:ln/>
        </p:spPr>
        <p:txBody>
          <a:bodyPr wrap="square" rtlCol="0" anchor="ctr"/>
          <a:lstStyle/>
          <a:p>
            <a:pPr indent="0" marL="0">
              <a:buNone/>
            </a:pPr>
            <a:r>
              <a:rPr lang="en-US" sz="1300" dirty="0">
                <a:solidFill>
                  <a:srgbClr val="CFCBEC"/>
                </a:solidFill>
                <a:latin typeface="Calibri" pitchFamily="34" charset="0"/>
                <a:ea typeface="Calibri" pitchFamily="34" charset="-122"/>
                <a:cs typeface="Calibri" pitchFamily="34" charset="-120"/>
              </a:rPr>
              <a:t>Silver Oak University  ·  Department of Psychology</a:t>
            </a:r>
            <a:endParaRPr lang="en-US" sz="1300" dirty="0"/>
          </a:p>
        </p:txBody>
      </p:sp>
      <p:sp>
        <p:nvSpPr>
          <p:cNvPr id="6" name="Text 4"/>
          <p:cNvSpPr/>
          <p:nvPr/>
        </p:nvSpPr>
        <p:spPr>
          <a:xfrm>
            <a:off x="548640" y="4434840"/>
            <a:ext cx="8046720" cy="274320"/>
          </a:xfrm>
          <a:prstGeom prst="rect">
            <a:avLst/>
          </a:prstGeom>
          <a:noFill/>
          <a:ln/>
        </p:spPr>
        <p:txBody>
          <a:bodyPr wrap="square" rtlCol="0" anchor="ctr"/>
          <a:lstStyle/>
          <a:p>
            <a:pPr indent="0" marL="0">
              <a:buNone/>
            </a:pPr>
            <a:r>
              <a:rPr lang="en-US" sz="1050" dirty="0">
                <a:solidFill>
                  <a:srgbClr val="8E8BB6"/>
                </a:solidFill>
                <a:latin typeface="Calibri" pitchFamily="34" charset="0"/>
                <a:ea typeface="Calibri" pitchFamily="34" charset="-122"/>
                <a:cs typeface="Calibri" pitchFamily="34" charset="-120"/>
              </a:rPr>
              <a:t>~ Prof. Bennett's edition  ·  Fall 2026  ·  built with thecoursemaker.com</a:t>
            </a:r>
            <a:endParaRPr lang="en-US" sz="10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PUT PEOPLE IN GROUPS  ·  FIVE EFFECTS</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What groups do to us</a:t>
            </a:r>
            <a:endParaRPr lang="en-US" sz="3000" dirty="0"/>
          </a:p>
        </p:txBody>
      </p:sp>
      <p:sp>
        <p:nvSpPr>
          <p:cNvPr id="4" name="Shape 2"/>
          <p:cNvSpPr/>
          <p:nvPr/>
        </p:nvSpPr>
        <p:spPr>
          <a:xfrm>
            <a:off x="502920" y="1783080"/>
            <a:ext cx="8138160" cy="566928"/>
          </a:xfrm>
          <a:prstGeom prst="roundRect">
            <a:avLst>
              <a:gd name="adj" fmla="val 14516"/>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777240" y="1856232"/>
            <a:ext cx="7589520" cy="420624"/>
          </a:xfrm>
          <a:prstGeom prst="rect">
            <a:avLst/>
          </a:prstGeom>
          <a:noFill/>
          <a:ln/>
        </p:spPr>
        <p:txBody>
          <a:bodyPr wrap="square" rtlCol="0" anchor="ctr"/>
          <a:lstStyle/>
          <a:p>
            <a:pPr indent="0" marL="0">
              <a:buNone/>
            </a:pPr>
            <a:r>
              <a:rPr lang="en-US" sz="1450" b="1" dirty="0">
                <a:solidFill>
                  <a:srgbClr val="2F8F86"/>
                </a:solidFill>
                <a:latin typeface="Calibri" pitchFamily="34" charset="0"/>
                <a:ea typeface="Calibri" pitchFamily="34" charset="-122"/>
                <a:cs typeface="Calibri" pitchFamily="34" charset="-120"/>
              </a:rPr>
              <a:t>SOCIAL FACILITATION   </a:t>
            </a:r>
            <a:pPr indent="0" marL="0">
              <a:buNone/>
            </a:pPr>
            <a:r>
              <a:rPr lang="en-US" sz="1400" dirty="0">
                <a:solidFill>
                  <a:srgbClr val="33324A"/>
                </a:solidFill>
                <a:latin typeface="Calibri" pitchFamily="34" charset="0"/>
                <a:ea typeface="Calibri" pitchFamily="34" charset="-122"/>
                <a:cs typeface="Calibri" pitchFamily="34" charset="-120"/>
              </a:rPr>
              <a:t>others IMPROVE performance on easy tasks</a:t>
            </a:r>
            <a:endParaRPr lang="en-US" sz="1450" dirty="0"/>
          </a:p>
        </p:txBody>
      </p:sp>
      <p:sp>
        <p:nvSpPr>
          <p:cNvPr id="6" name="Shape 4"/>
          <p:cNvSpPr/>
          <p:nvPr/>
        </p:nvSpPr>
        <p:spPr>
          <a:xfrm>
            <a:off x="502920" y="2423160"/>
            <a:ext cx="8138160" cy="566928"/>
          </a:xfrm>
          <a:prstGeom prst="roundRect">
            <a:avLst>
              <a:gd name="adj" fmla="val 14516"/>
            </a:avLst>
          </a:prstGeom>
          <a:solidFill>
            <a:srgbClr val="FFFFFF"/>
          </a:solidFill>
          <a:ln/>
          <a:effectLst>
            <a:outerShdw sx="100000" sy="100000" kx="0" ky="0" algn="bl" rotWithShape="0" blurRad="88900" dist="38100" dir="5400000">
              <a:srgbClr val="000000">
                <a:alpha val="10000"/>
              </a:srgbClr>
            </a:outerShdw>
          </a:effectLst>
        </p:spPr>
      </p:sp>
      <p:sp>
        <p:nvSpPr>
          <p:cNvPr id="7" name="Text 5"/>
          <p:cNvSpPr/>
          <p:nvPr/>
        </p:nvSpPr>
        <p:spPr>
          <a:xfrm>
            <a:off x="777240" y="2496312"/>
            <a:ext cx="7589520" cy="420624"/>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SOCIAL LOAFING   </a:t>
            </a:r>
            <a:pPr indent="0" marL="0">
              <a:buNone/>
            </a:pPr>
            <a:r>
              <a:rPr lang="en-US" sz="1400" dirty="0">
                <a:solidFill>
                  <a:srgbClr val="33324A"/>
                </a:solidFill>
                <a:latin typeface="Calibri" pitchFamily="34" charset="0"/>
                <a:ea typeface="Calibri" pitchFamily="34" charset="-122"/>
                <a:cs typeface="Calibri" pitchFamily="34" charset="-120"/>
              </a:rPr>
              <a:t>less effort when your effort isn't visible</a:t>
            </a:r>
            <a:endParaRPr lang="en-US" sz="1450" dirty="0"/>
          </a:p>
        </p:txBody>
      </p:sp>
      <p:sp>
        <p:nvSpPr>
          <p:cNvPr id="8" name="Shape 6"/>
          <p:cNvSpPr/>
          <p:nvPr/>
        </p:nvSpPr>
        <p:spPr>
          <a:xfrm>
            <a:off x="502920" y="3063240"/>
            <a:ext cx="8138160" cy="566928"/>
          </a:xfrm>
          <a:prstGeom prst="roundRect">
            <a:avLst>
              <a:gd name="adj" fmla="val 14516"/>
            </a:avLst>
          </a:prstGeom>
          <a:solidFill>
            <a:srgbClr val="FFFFFF"/>
          </a:solidFill>
          <a:ln/>
          <a:effectLst>
            <a:outerShdw sx="100000" sy="100000" kx="0" ky="0" algn="bl" rotWithShape="0" blurRad="88900" dist="38100" dir="5400000">
              <a:srgbClr val="000000">
                <a:alpha val="10000"/>
              </a:srgbClr>
            </a:outerShdw>
          </a:effectLst>
        </p:spPr>
      </p:sp>
      <p:sp>
        <p:nvSpPr>
          <p:cNvPr id="9" name="Text 7"/>
          <p:cNvSpPr/>
          <p:nvPr/>
        </p:nvSpPr>
        <p:spPr>
          <a:xfrm>
            <a:off x="777240" y="3136392"/>
            <a:ext cx="7589520" cy="420624"/>
          </a:xfrm>
          <a:prstGeom prst="rect">
            <a:avLst/>
          </a:prstGeom>
          <a:noFill/>
          <a:ln/>
        </p:spPr>
        <p:txBody>
          <a:bodyPr wrap="square" rtlCol="0" anchor="ctr"/>
          <a:lstStyle/>
          <a:p>
            <a:pPr indent="0" marL="0">
              <a:buNone/>
            </a:pPr>
            <a:r>
              <a:rPr lang="en-US" sz="1450" b="1" dirty="0">
                <a:solidFill>
                  <a:srgbClr val="5B53A6"/>
                </a:solidFill>
                <a:latin typeface="Calibri" pitchFamily="34" charset="0"/>
                <a:ea typeface="Calibri" pitchFamily="34" charset="-122"/>
                <a:cs typeface="Calibri" pitchFamily="34" charset="-120"/>
              </a:rPr>
              <a:t>GROUPTHINK   </a:t>
            </a:r>
            <a:pPr indent="0" marL="0">
              <a:buNone/>
            </a:pPr>
            <a:r>
              <a:rPr lang="en-US" sz="1400" dirty="0">
                <a:solidFill>
                  <a:srgbClr val="33324A"/>
                </a:solidFill>
                <a:latin typeface="Calibri" pitchFamily="34" charset="0"/>
                <a:ea typeface="Calibri" pitchFamily="34" charset="-122"/>
                <a:cs typeface="Calibri" pitchFamily="34" charset="-120"/>
              </a:rPr>
              <a:t>harmony shuts down dissent → bad decision</a:t>
            </a:r>
            <a:endParaRPr lang="en-US" sz="1450" dirty="0"/>
          </a:p>
        </p:txBody>
      </p:sp>
      <p:sp>
        <p:nvSpPr>
          <p:cNvPr id="10" name="Shape 8"/>
          <p:cNvSpPr/>
          <p:nvPr/>
        </p:nvSpPr>
        <p:spPr>
          <a:xfrm>
            <a:off x="502920" y="3703320"/>
            <a:ext cx="8138160" cy="566928"/>
          </a:xfrm>
          <a:prstGeom prst="roundRect">
            <a:avLst>
              <a:gd name="adj" fmla="val 14516"/>
            </a:avLst>
          </a:prstGeom>
          <a:solidFill>
            <a:srgbClr val="FFFFFF"/>
          </a:solidFill>
          <a:ln/>
          <a:effectLst>
            <a:outerShdw sx="100000" sy="100000" kx="0" ky="0" algn="bl" rotWithShape="0" blurRad="88900" dist="38100" dir="5400000">
              <a:srgbClr val="000000">
                <a:alpha val="10000"/>
              </a:srgbClr>
            </a:outerShdw>
          </a:effectLst>
        </p:spPr>
      </p:sp>
      <p:sp>
        <p:nvSpPr>
          <p:cNvPr id="11" name="Text 9"/>
          <p:cNvSpPr/>
          <p:nvPr/>
        </p:nvSpPr>
        <p:spPr>
          <a:xfrm>
            <a:off x="777240" y="3776472"/>
            <a:ext cx="7589520" cy="420624"/>
          </a:xfrm>
          <a:prstGeom prst="rect">
            <a:avLst/>
          </a:prstGeom>
          <a:noFill/>
          <a:ln/>
        </p:spPr>
        <p:txBody>
          <a:bodyPr wrap="square" rtlCol="0" anchor="ctr"/>
          <a:lstStyle/>
          <a:p>
            <a:pPr indent="0" marL="0">
              <a:buNone/>
            </a:pPr>
            <a:r>
              <a:rPr lang="en-US" sz="1450" b="1" dirty="0">
                <a:solidFill>
                  <a:srgbClr val="26235C"/>
                </a:solidFill>
                <a:latin typeface="Calibri" pitchFamily="34" charset="0"/>
                <a:ea typeface="Calibri" pitchFamily="34" charset="-122"/>
                <a:cs typeface="Calibri" pitchFamily="34" charset="-120"/>
              </a:rPr>
              <a:t>GROUP POLARIZATION   </a:t>
            </a:r>
            <a:pPr indent="0" marL="0">
              <a:buNone/>
            </a:pPr>
            <a:r>
              <a:rPr lang="en-US" sz="1400" dirty="0">
                <a:solidFill>
                  <a:srgbClr val="33324A"/>
                </a:solidFill>
                <a:latin typeface="Calibri" pitchFamily="34" charset="0"/>
                <a:ea typeface="Calibri" pitchFamily="34" charset="-122"/>
                <a:cs typeface="Calibri" pitchFamily="34" charset="-120"/>
              </a:rPr>
              <a:t>like-minded talk → more EXTREME</a:t>
            </a:r>
            <a:endParaRPr lang="en-US" sz="1450" dirty="0"/>
          </a:p>
        </p:txBody>
      </p:sp>
      <p:sp>
        <p:nvSpPr>
          <p:cNvPr id="12" name="Shape 10"/>
          <p:cNvSpPr/>
          <p:nvPr/>
        </p:nvSpPr>
        <p:spPr>
          <a:xfrm>
            <a:off x="502920" y="4343400"/>
            <a:ext cx="8138160" cy="566928"/>
          </a:xfrm>
          <a:prstGeom prst="roundRect">
            <a:avLst>
              <a:gd name="adj" fmla="val 14516"/>
            </a:avLst>
          </a:prstGeom>
          <a:solidFill>
            <a:srgbClr val="FFFFFF"/>
          </a:solidFill>
          <a:ln/>
          <a:effectLst>
            <a:outerShdw sx="100000" sy="100000" kx="0" ky="0" algn="bl" rotWithShape="0" blurRad="88900" dist="38100" dir="5400000">
              <a:srgbClr val="000000">
                <a:alpha val="10000"/>
              </a:srgbClr>
            </a:outerShdw>
          </a:effectLst>
        </p:spPr>
      </p:sp>
      <p:sp>
        <p:nvSpPr>
          <p:cNvPr id="13" name="Text 11"/>
          <p:cNvSpPr/>
          <p:nvPr/>
        </p:nvSpPr>
        <p:spPr>
          <a:xfrm>
            <a:off x="777240" y="4416552"/>
            <a:ext cx="7589520" cy="420624"/>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DEINDIVIDUATION   </a:t>
            </a:r>
            <a:pPr indent="0" marL="0">
              <a:buNone/>
            </a:pPr>
            <a:r>
              <a:rPr lang="en-US" sz="1400" dirty="0">
                <a:solidFill>
                  <a:srgbClr val="33324A"/>
                </a:solidFill>
                <a:latin typeface="Calibri" pitchFamily="34" charset="0"/>
                <a:ea typeface="Calibri" pitchFamily="34" charset="-122"/>
                <a:cs typeface="Calibri" pitchFamily="34" charset="-120"/>
              </a:rPr>
              <a:t>lost restraint in an anonymous crowd</a:t>
            </a:r>
            <a:endParaRPr lang="en-US" sz="1450" dirty="0"/>
          </a:p>
        </p:txBody>
      </p:sp>
      <p:sp>
        <p:nvSpPr>
          <p:cNvPr id="14" name="Text 12"/>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10</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TRAP EVERYONE FALLS FOR</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"I'd never conform or obey like that"</a:t>
            </a:r>
            <a:endParaRPr lang="en-US" sz="3000" dirty="0"/>
          </a:p>
        </p:txBody>
      </p:sp>
      <p:sp>
        <p:nvSpPr>
          <p:cNvPr id="4" name="Text 2"/>
          <p:cNvSpPr/>
          <p:nvPr/>
        </p:nvSpPr>
        <p:spPr>
          <a:xfrm>
            <a:off x="502920" y="1783080"/>
            <a:ext cx="8138160" cy="457200"/>
          </a:xfrm>
          <a:prstGeom prst="rect">
            <a:avLst/>
          </a:prstGeom>
          <a:noFill/>
          <a:ln/>
        </p:spPr>
        <p:txBody>
          <a:bodyPr wrap="square" rtlCol="0" anchor="ctr"/>
          <a:lstStyle/>
          <a:p>
            <a:pPr indent="0" marL="0">
              <a:buNone/>
            </a:pPr>
            <a:r>
              <a:rPr lang="en-US" sz="1600" i="1" dirty="0">
                <a:solidFill>
                  <a:srgbClr val="26235C"/>
                </a:solidFill>
                <a:latin typeface="Calibri" pitchFamily="34" charset="0"/>
                <a:ea typeface="Calibri" pitchFamily="34" charset="-122"/>
                <a:cs typeface="Calibri" pitchFamily="34" charset="-120"/>
              </a:rPr>
              <a:t>Almost everyone predicts they'd resist. Almost everyone underestimates the situation.</a:t>
            </a:r>
            <a:endParaRPr lang="en-US" sz="1600" dirty="0"/>
          </a:p>
        </p:txBody>
      </p:sp>
      <p:sp>
        <p:nvSpPr>
          <p:cNvPr id="5" name="Shape 3"/>
          <p:cNvSpPr/>
          <p:nvPr/>
        </p:nvSpPr>
        <p:spPr>
          <a:xfrm>
            <a:off x="502920" y="2423160"/>
            <a:ext cx="8138160" cy="960120"/>
          </a:xfrm>
          <a:prstGeom prst="roundRect">
            <a:avLst>
              <a:gd name="adj" fmla="val 8571"/>
            </a:avLst>
          </a:prstGeom>
          <a:solidFill>
            <a:srgbClr val="FBEEDD"/>
          </a:solidFill>
          <a:ln/>
          <a:effectLst>
            <a:outerShdw sx="100000" sy="100000" kx="0" ky="0" algn="bl" rotWithShape="0" blurRad="88900" dist="38100" dir="5400000">
              <a:srgbClr val="000000">
                <a:alpha val="10000"/>
              </a:srgbClr>
            </a:outerShdw>
          </a:effectLst>
        </p:spPr>
      </p:sp>
      <p:sp>
        <p:nvSpPr>
          <p:cNvPr id="6" name="Text 4"/>
          <p:cNvSpPr/>
          <p:nvPr/>
        </p:nvSpPr>
        <p:spPr>
          <a:xfrm>
            <a:off x="777240" y="2606040"/>
            <a:ext cx="7589520" cy="640080"/>
          </a:xfrm>
          <a:prstGeom prst="rect">
            <a:avLst/>
          </a:prstGeom>
          <a:noFill/>
          <a:ln/>
        </p:spPr>
        <p:txBody>
          <a:bodyPr wrap="square" rtlCol="0" anchor="ctr"/>
          <a:lstStyle/>
          <a:p>
            <a:pPr indent="0" marL="0">
              <a:buNone/>
            </a:pPr>
            <a:r>
              <a:rPr lang="en-US" sz="1500" dirty="0">
                <a:solidFill>
                  <a:srgbClr val="33324A"/>
                </a:solidFill>
                <a:latin typeface="Calibri" pitchFamily="34" charset="0"/>
                <a:ea typeface="Calibri" pitchFamily="34" charset="-122"/>
                <a:cs typeface="Calibri" pitchFamily="34" charset="-120"/>
              </a:rPr>
              <a:t>The shock of Asch and Milgram </a:t>
            </a:r>
            <a:pPr indent="0" marL="0">
              <a:buNone/>
            </a:pPr>
            <a:r>
              <a:rPr lang="en-US" sz="1500" b="1" dirty="0">
                <a:solidFill>
                  <a:srgbClr val="26235C"/>
                </a:solidFill>
                <a:latin typeface="Calibri" pitchFamily="34" charset="0"/>
                <a:ea typeface="Calibri" pitchFamily="34" charset="-122"/>
                <a:cs typeface="Calibri" pitchFamily="34" charset="-120"/>
              </a:rPr>
              <a:t>is precisely that NORMAL people went along.</a:t>
            </a:r>
            <a:pPr indent="0" marL="0">
              <a:buNone/>
            </a:pPr>
            <a:r>
              <a:rPr lang="en-US" sz="1500" dirty="0">
                <a:solidFill>
                  <a:srgbClr val="33324A"/>
                </a:solidFill>
                <a:latin typeface="Calibri" pitchFamily="34" charset="0"/>
                <a:ea typeface="Calibri" pitchFamily="34" charset="-122"/>
                <a:cs typeface="Calibri" pitchFamily="34" charset="-120"/>
              </a:rPr>
              <a:t>  Predicting you're the exception is part of the bias.</a:t>
            </a:r>
            <a:endParaRPr lang="en-US" sz="1500" dirty="0"/>
          </a:p>
        </p:txBody>
      </p:sp>
      <p:sp>
        <p:nvSpPr>
          <p:cNvPr id="7" name="Shape 5"/>
          <p:cNvSpPr/>
          <p:nvPr/>
        </p:nvSpPr>
        <p:spPr>
          <a:xfrm>
            <a:off x="502920" y="3611880"/>
            <a:ext cx="8138160" cy="868680"/>
          </a:xfrm>
          <a:prstGeom prst="roundRect">
            <a:avLst>
              <a:gd name="adj" fmla="val 9474"/>
            </a:avLst>
          </a:prstGeom>
          <a:solidFill>
            <a:srgbClr val="FFFFFF"/>
          </a:solidFill>
          <a:ln/>
          <a:effectLst>
            <a:outerShdw sx="100000" sy="100000" kx="0" ky="0" algn="bl" rotWithShape="0" blurRad="88900" dist="38100" dir="5400000">
              <a:srgbClr val="000000">
                <a:alpha val="10000"/>
              </a:srgbClr>
            </a:outerShdw>
          </a:effectLst>
        </p:spPr>
      </p:sp>
      <p:sp>
        <p:nvSpPr>
          <p:cNvPr id="8" name="Text 6"/>
          <p:cNvSpPr/>
          <p:nvPr/>
        </p:nvSpPr>
        <p:spPr>
          <a:xfrm>
            <a:off x="777240" y="3794760"/>
            <a:ext cx="7589520" cy="548640"/>
          </a:xfrm>
          <a:prstGeom prst="rect">
            <a:avLst/>
          </a:prstGeom>
          <a:noFill/>
          <a:ln/>
        </p:spPr>
        <p:txBody>
          <a:bodyPr wrap="square" rtlCol="0" anchor="ctr"/>
          <a:lstStyle/>
          <a:p>
            <a:pPr indent="0" marL="0">
              <a:buNone/>
            </a:pPr>
            <a:r>
              <a:rPr lang="en-US" sz="1450" b="1" dirty="0">
                <a:solidFill>
                  <a:srgbClr val="2F8F86"/>
                </a:solidFill>
                <a:latin typeface="Calibri" pitchFamily="34" charset="0"/>
                <a:ea typeface="Calibri" pitchFamily="34" charset="-122"/>
                <a:cs typeface="Calibri" pitchFamily="34" charset="-120"/>
              </a:rPr>
              <a:t>Also backwards: </a:t>
            </a:r>
            <a:pPr indent="0" marL="0">
              <a:buNone/>
            </a:pPr>
            <a:r>
              <a:rPr lang="en-US" sz="1450" dirty="0">
                <a:solidFill>
                  <a:srgbClr val="33324A"/>
                </a:solidFill>
                <a:latin typeface="Calibri" pitchFamily="34" charset="0"/>
                <a:ea typeface="Calibri" pitchFamily="34" charset="-122"/>
                <a:cs typeface="Calibri" pitchFamily="34" charset="-120"/>
              </a:rPr>
              <a:t>"more bystanders → more help."  The opposite is true (next slide).</a:t>
            </a:r>
            <a:endParaRPr lang="en-US" sz="1450" dirty="0"/>
          </a:p>
        </p:txBody>
      </p:sp>
      <p:sp>
        <p:nvSpPr>
          <p:cNvPr id="9" name="Text 7"/>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11</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PREJUDICE &amp; HELPING  ·  THE COUNTER-INTUITIVE ONE</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The bystander effect</a:t>
            </a:r>
            <a:endParaRPr lang="en-US" sz="3000" dirty="0"/>
          </a:p>
        </p:txBody>
      </p:sp>
      <p:sp>
        <p:nvSpPr>
          <p:cNvPr id="4" name="Shape 2"/>
          <p:cNvSpPr/>
          <p:nvPr/>
        </p:nvSpPr>
        <p:spPr>
          <a:xfrm>
            <a:off x="502920" y="1783080"/>
            <a:ext cx="8138160" cy="1051560"/>
          </a:xfrm>
          <a:prstGeom prst="roundRect">
            <a:avLst>
              <a:gd name="adj" fmla="val 7826"/>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777240" y="1965960"/>
            <a:ext cx="7589520" cy="777240"/>
          </a:xfrm>
          <a:prstGeom prst="rect">
            <a:avLst/>
          </a:prstGeom>
          <a:noFill/>
          <a:ln/>
        </p:spPr>
        <p:txBody>
          <a:bodyPr wrap="square" rtlCol="0" anchor="ctr"/>
          <a:lstStyle/>
          <a:p>
            <a:pPr indent="0" marL="0">
              <a:buNone/>
            </a:pPr>
            <a:r>
              <a:rPr lang="en-US" sz="1600" b="1" dirty="0">
                <a:solidFill>
                  <a:srgbClr val="26235C"/>
                </a:solidFill>
                <a:latin typeface="Calibri" pitchFamily="34" charset="0"/>
                <a:ea typeface="Calibri" pitchFamily="34" charset="-122"/>
                <a:cs typeface="Calibri" pitchFamily="34" charset="-120"/>
              </a:rPr>
              <a:t>The MORE bystanders present, the LESS likely any one of them helps.
</a:t>
            </a:r>
            <a:endParaRPr lang="en-US" sz="1600" dirty="0"/>
          </a:p>
          <a:p>
            <a:pPr indent="0" marL="0">
              <a:buNone/>
            </a:pPr>
            <a:r>
              <a:rPr lang="en-US" sz="1450" dirty="0">
                <a:solidFill>
                  <a:srgbClr val="33324A"/>
                </a:solidFill>
                <a:latin typeface="Calibri" pitchFamily="34" charset="0"/>
                <a:ea typeface="Calibri" pitchFamily="34" charset="-122"/>
                <a:cs typeface="Calibri" pitchFamily="34" charset="-120"/>
              </a:rPr>
              <a:t>Why — diffusion of responsibility: "someone else will call 911," so no one does.</a:t>
            </a:r>
            <a:endParaRPr lang="en-US" sz="1600" dirty="0"/>
          </a:p>
        </p:txBody>
      </p:sp>
      <p:sp>
        <p:nvSpPr>
          <p:cNvPr id="6" name="Shape 4"/>
          <p:cNvSpPr/>
          <p:nvPr/>
        </p:nvSpPr>
        <p:spPr>
          <a:xfrm>
            <a:off x="502920" y="3017520"/>
            <a:ext cx="8138160" cy="1234440"/>
          </a:xfrm>
          <a:prstGeom prst="roundRect">
            <a:avLst>
              <a:gd name="adj" fmla="val 6667"/>
            </a:avLst>
          </a:prstGeom>
          <a:solidFill>
            <a:srgbClr val="EEF6F4"/>
          </a:solidFill>
          <a:ln/>
          <a:effectLst>
            <a:outerShdw sx="100000" sy="100000" kx="0" ky="0" algn="bl" rotWithShape="0" blurRad="88900" dist="38100" dir="5400000">
              <a:srgbClr val="000000">
                <a:alpha val="10000"/>
              </a:srgbClr>
            </a:outerShdw>
          </a:effectLst>
        </p:spPr>
      </p:sp>
      <p:sp>
        <p:nvSpPr>
          <p:cNvPr id="7" name="Text 5"/>
          <p:cNvSpPr/>
          <p:nvPr/>
        </p:nvSpPr>
        <p:spPr>
          <a:xfrm>
            <a:off x="777240" y="3200400"/>
            <a:ext cx="7589520" cy="914400"/>
          </a:xfrm>
          <a:prstGeom prst="rect">
            <a:avLst/>
          </a:prstGeom>
          <a:noFill/>
          <a:ln/>
        </p:spPr>
        <p:txBody>
          <a:bodyPr wrap="square" rtlCol="0" anchor="ctr"/>
          <a:lstStyle/>
          <a:p>
            <a:pPr indent="0" marL="0">
              <a:buNone/>
            </a:pPr>
            <a:r>
              <a:rPr lang="en-US" sz="1500" b="1" dirty="0">
                <a:solidFill>
                  <a:srgbClr val="2F8F86"/>
                </a:solidFill>
                <a:latin typeface="Calibri" pitchFamily="34" charset="0"/>
                <a:ea typeface="Calibri" pitchFamily="34" charset="-122"/>
                <a:cs typeface="Calibri" pitchFamily="34" charset="-120"/>
              </a:rPr>
              <a:t>The fix — undo the diffusion:
</a:t>
            </a:r>
            <a:endParaRPr lang="en-US" sz="1500" dirty="0"/>
          </a:p>
          <a:p>
            <a:pPr indent="0" marL="0">
              <a:buNone/>
            </a:pPr>
            <a:r>
              <a:rPr lang="en-US" sz="1450" dirty="0">
                <a:solidFill>
                  <a:srgbClr val="33324A"/>
                </a:solidFill>
                <a:latin typeface="Calibri" pitchFamily="34" charset="0"/>
                <a:ea typeface="Calibri" pitchFamily="34" charset="-122"/>
                <a:cs typeface="Calibri" pitchFamily="34" charset="-120"/>
              </a:rPr>
              <a:t>Point at ONE person: "You — in the blue jacket — call 911."  Naming one person makes the responsibility 100% theirs, and help moves.</a:t>
            </a:r>
            <a:endParaRPr lang="en-US" sz="1500" dirty="0"/>
          </a:p>
        </p:txBody>
      </p:sp>
      <p:sp>
        <p:nvSpPr>
          <p:cNvPr id="8" name="Text 6"/>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12</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BELIEF → FEELING → ACTION</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Stereotype · Prejudice · Discrimination</a:t>
            </a:r>
            <a:endParaRPr lang="en-US" sz="3000" dirty="0"/>
          </a:p>
        </p:txBody>
      </p:sp>
      <p:sp>
        <p:nvSpPr>
          <p:cNvPr id="4" name="Shape 2"/>
          <p:cNvSpPr/>
          <p:nvPr/>
        </p:nvSpPr>
        <p:spPr>
          <a:xfrm>
            <a:off x="502920" y="1920240"/>
            <a:ext cx="2679192" cy="1828800"/>
          </a:xfrm>
          <a:prstGeom prst="roundRect">
            <a:avLst>
              <a:gd name="adj" fmla="val 4500"/>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502920" y="2194560"/>
            <a:ext cx="2679192" cy="457200"/>
          </a:xfrm>
          <a:prstGeom prst="rect">
            <a:avLst/>
          </a:prstGeom>
          <a:noFill/>
          <a:ln/>
        </p:spPr>
        <p:txBody>
          <a:bodyPr wrap="square" rtlCol="0" anchor="ctr"/>
          <a:lstStyle/>
          <a:p>
            <a:pPr algn="ctr" indent="0" marL="0">
              <a:buNone/>
            </a:pPr>
            <a:r>
              <a:rPr lang="en-US" sz="1700" b="1" dirty="0">
                <a:solidFill>
                  <a:srgbClr val="5B53A6"/>
                </a:solidFill>
                <a:latin typeface="Cambria" pitchFamily="34" charset="0"/>
                <a:ea typeface="Cambria" pitchFamily="34" charset="-122"/>
                <a:cs typeface="Cambria" pitchFamily="34" charset="-120"/>
              </a:rPr>
              <a:t>STEREOTYPE</a:t>
            </a:r>
            <a:endParaRPr lang="en-US" sz="1700" dirty="0"/>
          </a:p>
        </p:txBody>
      </p:sp>
      <p:sp>
        <p:nvSpPr>
          <p:cNvPr id="6" name="Text 4"/>
          <p:cNvSpPr/>
          <p:nvPr/>
        </p:nvSpPr>
        <p:spPr>
          <a:xfrm>
            <a:off x="685800" y="2743200"/>
            <a:ext cx="2313432" cy="868680"/>
          </a:xfrm>
          <a:prstGeom prst="rect">
            <a:avLst/>
          </a:prstGeom>
          <a:noFill/>
          <a:ln/>
        </p:spPr>
        <p:txBody>
          <a:bodyPr wrap="square" rtlCol="0" anchor="t"/>
          <a:lstStyle/>
          <a:p>
            <a:pPr algn="ctr" indent="0" marL="0">
              <a:buNone/>
            </a:pPr>
            <a:r>
              <a:rPr lang="en-US" sz="1400" dirty="0">
                <a:solidFill>
                  <a:srgbClr val="33324A"/>
                </a:solidFill>
                <a:latin typeface="Calibri" pitchFamily="34" charset="0"/>
                <a:ea typeface="Calibri" pitchFamily="34" charset="-122"/>
                <a:cs typeface="Calibri" pitchFamily="34" charset="-120"/>
              </a:rPr>
              <a:t>a BELIEF about a group</a:t>
            </a:r>
            <a:endParaRPr lang="en-US" sz="1400" dirty="0"/>
          </a:p>
        </p:txBody>
      </p:sp>
      <p:sp>
        <p:nvSpPr>
          <p:cNvPr id="7" name="Shape 5"/>
          <p:cNvSpPr/>
          <p:nvPr/>
        </p:nvSpPr>
        <p:spPr>
          <a:xfrm>
            <a:off x="3246120" y="1920240"/>
            <a:ext cx="2679192" cy="1828800"/>
          </a:xfrm>
          <a:prstGeom prst="roundRect">
            <a:avLst>
              <a:gd name="adj" fmla="val 4500"/>
            </a:avLst>
          </a:prstGeom>
          <a:solidFill>
            <a:srgbClr val="FFFFFF"/>
          </a:solidFill>
          <a:ln/>
          <a:effectLst>
            <a:outerShdw sx="100000" sy="100000" kx="0" ky="0" algn="bl" rotWithShape="0" blurRad="88900" dist="38100" dir="5400000">
              <a:srgbClr val="000000">
                <a:alpha val="10000"/>
              </a:srgbClr>
            </a:outerShdw>
          </a:effectLst>
        </p:spPr>
      </p:sp>
      <p:sp>
        <p:nvSpPr>
          <p:cNvPr id="8" name="Text 6"/>
          <p:cNvSpPr/>
          <p:nvPr/>
        </p:nvSpPr>
        <p:spPr>
          <a:xfrm>
            <a:off x="3246120" y="2194560"/>
            <a:ext cx="2679192" cy="457200"/>
          </a:xfrm>
          <a:prstGeom prst="rect">
            <a:avLst/>
          </a:prstGeom>
          <a:noFill/>
          <a:ln/>
        </p:spPr>
        <p:txBody>
          <a:bodyPr wrap="square" rtlCol="0" anchor="ctr"/>
          <a:lstStyle/>
          <a:p>
            <a:pPr algn="ctr" indent="0" marL="0">
              <a:buNone/>
            </a:pPr>
            <a:r>
              <a:rPr lang="en-US" sz="1700" b="1" dirty="0">
                <a:solidFill>
                  <a:srgbClr val="E0A33E"/>
                </a:solidFill>
                <a:latin typeface="Cambria" pitchFamily="34" charset="0"/>
                <a:ea typeface="Cambria" pitchFamily="34" charset="-122"/>
                <a:cs typeface="Cambria" pitchFamily="34" charset="-120"/>
              </a:rPr>
              <a:t>PREJUDICE</a:t>
            </a:r>
            <a:endParaRPr lang="en-US" sz="1700" dirty="0"/>
          </a:p>
        </p:txBody>
      </p:sp>
      <p:sp>
        <p:nvSpPr>
          <p:cNvPr id="9" name="Text 7"/>
          <p:cNvSpPr/>
          <p:nvPr/>
        </p:nvSpPr>
        <p:spPr>
          <a:xfrm>
            <a:off x="3429000" y="2743200"/>
            <a:ext cx="2313432" cy="868680"/>
          </a:xfrm>
          <a:prstGeom prst="rect">
            <a:avLst/>
          </a:prstGeom>
          <a:noFill/>
          <a:ln/>
        </p:spPr>
        <p:txBody>
          <a:bodyPr wrap="square" rtlCol="0" anchor="t"/>
          <a:lstStyle/>
          <a:p>
            <a:pPr algn="ctr" indent="0" marL="0">
              <a:buNone/>
            </a:pPr>
            <a:r>
              <a:rPr lang="en-US" sz="1400" dirty="0">
                <a:solidFill>
                  <a:srgbClr val="33324A"/>
                </a:solidFill>
                <a:latin typeface="Calibri" pitchFamily="34" charset="0"/>
                <a:ea typeface="Calibri" pitchFamily="34" charset="-122"/>
                <a:cs typeface="Calibri" pitchFamily="34" charset="-120"/>
              </a:rPr>
              <a:t>an ATTITUDE / feeling toward a group</a:t>
            </a:r>
            <a:endParaRPr lang="en-US" sz="1400" dirty="0"/>
          </a:p>
        </p:txBody>
      </p:sp>
      <p:sp>
        <p:nvSpPr>
          <p:cNvPr id="10" name="Shape 8"/>
          <p:cNvSpPr/>
          <p:nvPr/>
        </p:nvSpPr>
        <p:spPr>
          <a:xfrm>
            <a:off x="5989320" y="1920240"/>
            <a:ext cx="2679192" cy="1828800"/>
          </a:xfrm>
          <a:prstGeom prst="roundRect">
            <a:avLst>
              <a:gd name="adj" fmla="val 4500"/>
            </a:avLst>
          </a:prstGeom>
          <a:solidFill>
            <a:srgbClr val="FFFFFF"/>
          </a:solidFill>
          <a:ln/>
          <a:effectLst>
            <a:outerShdw sx="100000" sy="100000" kx="0" ky="0" algn="bl" rotWithShape="0" blurRad="88900" dist="38100" dir="5400000">
              <a:srgbClr val="000000">
                <a:alpha val="10000"/>
              </a:srgbClr>
            </a:outerShdw>
          </a:effectLst>
        </p:spPr>
      </p:sp>
      <p:sp>
        <p:nvSpPr>
          <p:cNvPr id="11" name="Text 9"/>
          <p:cNvSpPr/>
          <p:nvPr/>
        </p:nvSpPr>
        <p:spPr>
          <a:xfrm>
            <a:off x="5989320" y="2194560"/>
            <a:ext cx="2679192" cy="457200"/>
          </a:xfrm>
          <a:prstGeom prst="rect">
            <a:avLst/>
          </a:prstGeom>
          <a:noFill/>
          <a:ln/>
        </p:spPr>
        <p:txBody>
          <a:bodyPr wrap="square" rtlCol="0" anchor="ctr"/>
          <a:lstStyle/>
          <a:p>
            <a:pPr algn="ctr" indent="0" marL="0">
              <a:buNone/>
            </a:pPr>
            <a:r>
              <a:rPr lang="en-US" sz="1700" b="1" dirty="0">
                <a:solidFill>
                  <a:srgbClr val="2F8F86"/>
                </a:solidFill>
                <a:latin typeface="Cambria" pitchFamily="34" charset="0"/>
                <a:ea typeface="Cambria" pitchFamily="34" charset="-122"/>
                <a:cs typeface="Cambria" pitchFamily="34" charset="-120"/>
              </a:rPr>
              <a:t>DISCRIMINATION</a:t>
            </a:r>
            <a:endParaRPr lang="en-US" sz="1700" dirty="0"/>
          </a:p>
        </p:txBody>
      </p:sp>
      <p:sp>
        <p:nvSpPr>
          <p:cNvPr id="12" name="Text 10"/>
          <p:cNvSpPr/>
          <p:nvPr/>
        </p:nvSpPr>
        <p:spPr>
          <a:xfrm>
            <a:off x="6172200" y="2743200"/>
            <a:ext cx="2313432" cy="868680"/>
          </a:xfrm>
          <a:prstGeom prst="rect">
            <a:avLst/>
          </a:prstGeom>
          <a:noFill/>
          <a:ln/>
        </p:spPr>
        <p:txBody>
          <a:bodyPr wrap="square" rtlCol="0" anchor="t"/>
          <a:lstStyle/>
          <a:p>
            <a:pPr algn="ctr" indent="0" marL="0">
              <a:buNone/>
            </a:pPr>
            <a:r>
              <a:rPr lang="en-US" sz="1400" dirty="0">
                <a:solidFill>
                  <a:srgbClr val="33324A"/>
                </a:solidFill>
                <a:latin typeface="Calibri" pitchFamily="34" charset="0"/>
                <a:ea typeface="Calibri" pitchFamily="34" charset="-122"/>
                <a:cs typeface="Calibri" pitchFamily="34" charset="-120"/>
              </a:rPr>
              <a:t>the BEHAVIOR — acting on it</a:t>
            </a:r>
            <a:endParaRPr lang="en-US" sz="1400" dirty="0"/>
          </a:p>
        </p:txBody>
      </p:sp>
      <p:sp>
        <p:nvSpPr>
          <p:cNvPr id="13" name="Text 11"/>
          <p:cNvSpPr/>
          <p:nvPr/>
        </p:nvSpPr>
        <p:spPr>
          <a:xfrm>
            <a:off x="502920" y="4069080"/>
            <a:ext cx="8138160" cy="365760"/>
          </a:xfrm>
          <a:prstGeom prst="rect">
            <a:avLst/>
          </a:prstGeom>
          <a:noFill/>
          <a:ln/>
        </p:spPr>
        <p:txBody>
          <a:bodyPr wrap="square" rtlCol="0" anchor="ctr"/>
          <a:lstStyle/>
          <a:p>
            <a:pPr algn="ctr" indent="0" marL="0">
              <a:buNone/>
            </a:pPr>
            <a:r>
              <a:rPr lang="en-US" sz="1400" i="1" dirty="0">
                <a:solidFill>
                  <a:srgbClr val="26235C"/>
                </a:solidFill>
                <a:latin typeface="Calibri" pitchFamily="34" charset="0"/>
                <a:ea typeface="Calibri" pitchFamily="34" charset="-122"/>
                <a:cs typeface="Calibri" pitchFamily="34" charset="-120"/>
              </a:rPr>
              <a:t>In-group / out-group bias: we favor "us" over "them" — often automatically.</a:t>
            </a:r>
            <a:endParaRPr lang="en-US" sz="1400" dirty="0"/>
          </a:p>
        </p:txBody>
      </p:sp>
      <p:sp>
        <p:nvSpPr>
          <p:cNvPr id="14" name="Text 12"/>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13</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AI-CRITIQUE MOMENT  ·  THE TOOL DRAFTS, YOU JUDGE</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Audit the AI</a:t>
            </a:r>
            <a:endParaRPr lang="en-US" sz="3000" dirty="0"/>
          </a:p>
        </p:txBody>
      </p:sp>
      <p:sp>
        <p:nvSpPr>
          <p:cNvPr id="4" name="Shape 2"/>
          <p:cNvSpPr/>
          <p:nvPr/>
        </p:nvSpPr>
        <p:spPr>
          <a:xfrm>
            <a:off x="502920" y="1783080"/>
            <a:ext cx="8138160" cy="1143000"/>
          </a:xfrm>
          <a:prstGeom prst="roundRect">
            <a:avLst>
              <a:gd name="adj" fmla="val 7200"/>
            </a:avLst>
          </a:prstGeom>
          <a:solidFill>
            <a:srgbClr val="EEF6F4"/>
          </a:solidFill>
          <a:ln/>
          <a:effectLst>
            <a:outerShdw sx="100000" sy="100000" kx="0" ky="0" algn="bl" rotWithShape="0" blurRad="88900" dist="38100" dir="5400000">
              <a:srgbClr val="000000">
                <a:alpha val="10000"/>
              </a:srgbClr>
            </a:outerShdw>
          </a:effectLst>
        </p:spPr>
      </p:sp>
      <p:sp>
        <p:nvSpPr>
          <p:cNvPr id="5" name="Text 3"/>
          <p:cNvSpPr/>
          <p:nvPr/>
        </p:nvSpPr>
        <p:spPr>
          <a:xfrm>
            <a:off x="777240" y="2011680"/>
            <a:ext cx="7589520" cy="731520"/>
          </a:xfrm>
          <a:prstGeom prst="rect">
            <a:avLst/>
          </a:prstGeom>
          <a:noFill/>
          <a:ln/>
        </p:spPr>
        <p:txBody>
          <a:bodyPr wrap="square" rtlCol="0" anchor="ctr"/>
          <a:lstStyle/>
          <a:p>
            <a:pPr indent="0" marL="0">
              <a:buNone/>
            </a:pPr>
            <a:r>
              <a:rPr lang="en-US" sz="1500" b="1" dirty="0">
                <a:solidFill>
                  <a:srgbClr val="26235C"/>
                </a:solidFill>
                <a:latin typeface="Calibri" pitchFamily="34" charset="0"/>
                <a:ea typeface="Calibri" pitchFamily="34" charset="-122"/>
                <a:cs typeface="Calibri" pitchFamily="34" charset="-120"/>
              </a:rPr>
              <a:t>Ask a chatbot:  </a:t>
            </a:r>
            <a:pPr indent="0" marL="0">
              <a:buNone/>
            </a:pPr>
            <a:r>
              <a:rPr lang="en-US" sz="1500" i="1" dirty="0">
                <a:solidFill>
                  <a:srgbClr val="33324A"/>
                </a:solidFill>
                <a:latin typeface="Calibri" pitchFamily="34" charset="0"/>
                <a:ea typeface="Calibri" pitchFamily="34" charset="-122"/>
                <a:cs typeface="Calibri" pitchFamily="34" charset="-120"/>
              </a:rPr>
              <a:t>"What's the difference between the fundamental attribution error and the self-serving bias?"  (or: "Summarize what Milgram found.")</a:t>
            </a:r>
            <a:endParaRPr lang="en-US" sz="1500" dirty="0"/>
          </a:p>
        </p:txBody>
      </p:sp>
      <p:sp>
        <p:nvSpPr>
          <p:cNvPr id="6" name="Text 4"/>
          <p:cNvSpPr/>
          <p:nvPr/>
        </p:nvSpPr>
        <p:spPr>
          <a:xfrm>
            <a:off x="777240" y="3200400"/>
            <a:ext cx="7680960" cy="731520"/>
          </a:xfrm>
          <a:prstGeom prst="rect">
            <a:avLst/>
          </a:prstGeom>
          <a:noFill/>
          <a:ln/>
        </p:spPr>
        <p:txBody>
          <a:bodyPr wrap="square" rtlCol="0" anchor="ctr"/>
          <a:lstStyle/>
          <a:p>
            <a:pPr indent="0" marL="0">
              <a:buNone/>
            </a:pPr>
            <a:r>
              <a:rPr lang="en-US" sz="1500" b="1" dirty="0">
                <a:solidFill>
                  <a:srgbClr val="E0A33E"/>
                </a:solidFill>
                <a:latin typeface="Calibri" pitchFamily="34" charset="0"/>
                <a:ea typeface="Calibri" pitchFamily="34" charset="-122"/>
                <a:cs typeface="Calibri" pitchFamily="34" charset="-120"/>
              </a:rPr>
              <a:t>Models often blur the two biases</a:t>
            </a:r>
            <a:endParaRPr lang="en-US" sz="1500" dirty="0"/>
          </a:p>
          <a:p>
            <a:pPr indent="0" marL="0">
              <a:buNone/>
            </a:pPr>
            <a:r>
              <a:rPr lang="en-US" sz="1450" dirty="0">
                <a:solidFill>
                  <a:srgbClr val="33324A"/>
                </a:solidFill>
                <a:latin typeface="Calibri" pitchFamily="34" charset="0"/>
                <a:ea typeface="Calibri" pitchFamily="34" charset="-122"/>
                <a:cs typeface="Calibri" pitchFamily="34" charset="-120"/>
              </a:rPr>
              <a:t>— or, on Milgram, overstate the drama and bury the real finding (situational power) and the ethics.</a:t>
            </a:r>
            <a:endParaRPr lang="en-US" sz="1500" dirty="0"/>
          </a:p>
        </p:txBody>
      </p:sp>
      <p:sp>
        <p:nvSpPr>
          <p:cNvPr id="7" name="Text 5"/>
          <p:cNvSpPr/>
          <p:nvPr/>
        </p:nvSpPr>
        <p:spPr>
          <a:xfrm>
            <a:off x="502920" y="4206240"/>
            <a:ext cx="8138160" cy="365760"/>
          </a:xfrm>
          <a:prstGeom prst="rect">
            <a:avLst/>
          </a:prstGeom>
          <a:noFill/>
          <a:ln/>
        </p:spPr>
        <p:txBody>
          <a:bodyPr wrap="square" rtlCol="0" anchor="ctr"/>
          <a:lstStyle/>
          <a:p>
            <a:pPr algn="ctr" indent="0" marL="0">
              <a:buNone/>
            </a:pPr>
            <a:r>
              <a:rPr lang="en-US" sz="1400" b="1" i="1" dirty="0">
                <a:solidFill>
                  <a:srgbClr val="26235C"/>
                </a:solidFill>
                <a:latin typeface="Calibri" pitchFamily="34" charset="0"/>
                <a:ea typeface="Calibri" pitchFamily="34" charset="-122"/>
                <a:cs typeface="Calibri" pitchFamily="34" charset="-120"/>
              </a:rPr>
              <a:t>Catch the model against today's lecture. That's the whole job, all semester.</a:t>
            </a:r>
            <a:endParaRPr lang="en-US" sz="1400" dirty="0"/>
          </a:p>
        </p:txBody>
      </p:sp>
      <p:sp>
        <p:nvSpPr>
          <p:cNvPr id="8" name="Text 6"/>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14</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502920"/>
            <a:ext cx="8046720" cy="365760"/>
          </a:xfrm>
          <a:prstGeom prst="rect">
            <a:avLst/>
          </a:prstGeom>
          <a:noFill/>
          <a:ln/>
        </p:spPr>
        <p:txBody>
          <a:bodyPr wrap="square" rtlCol="0" anchor="ctr"/>
          <a:lstStyle/>
          <a:p>
            <a:pPr indent="0" marL="0">
              <a:buNone/>
            </a:pPr>
            <a:r>
              <a:rPr lang="en-US" sz="1400" b="1" spc="200" kern="0" dirty="0">
                <a:solidFill>
                  <a:srgbClr val="CFCBEC"/>
                </a:solidFill>
                <a:latin typeface="Calibri" pitchFamily="34" charset="0"/>
                <a:ea typeface="Calibri" pitchFamily="34" charset="-122"/>
                <a:cs typeface="Calibri" pitchFamily="34" charset="-120"/>
              </a:rPr>
              <a:t>BEFORE NEXT CLASS  ·  WEEK 13 WRAP</a:t>
            </a:r>
            <a:endParaRPr lang="en-US" sz="1400" dirty="0"/>
          </a:p>
        </p:txBody>
      </p:sp>
      <p:sp>
        <p:nvSpPr>
          <p:cNvPr id="3" name="Text 1"/>
          <p:cNvSpPr/>
          <p:nvPr/>
        </p:nvSpPr>
        <p:spPr>
          <a:xfrm>
            <a:off x="548640" y="914400"/>
            <a:ext cx="8046720" cy="548640"/>
          </a:xfrm>
          <a:prstGeom prst="rect">
            <a:avLst/>
          </a:prstGeom>
          <a:noFill/>
          <a:ln/>
        </p:spPr>
        <p:txBody>
          <a:bodyPr wrap="square" rtlCol="0" anchor="ctr"/>
          <a:lstStyle/>
          <a:p>
            <a:pPr indent="0" marL="0">
              <a:buNone/>
            </a:pPr>
            <a:r>
              <a:rPr lang="en-US" sz="2400" b="1" dirty="0">
                <a:solidFill>
                  <a:srgbClr val="FFFFFF"/>
                </a:solidFill>
                <a:latin typeface="Cambria" pitchFamily="34" charset="0"/>
                <a:ea typeface="Cambria" pitchFamily="34" charset="-122"/>
                <a:cs typeface="Cambria" pitchFamily="34" charset="-120"/>
              </a:rPr>
              <a:t>Situation first  ·  then the person</a:t>
            </a:r>
            <a:endParaRPr lang="en-US" sz="2400" dirty="0"/>
          </a:p>
        </p:txBody>
      </p:sp>
      <p:sp>
        <p:nvSpPr>
          <p:cNvPr id="4" name="Text 2"/>
          <p:cNvSpPr/>
          <p:nvPr/>
        </p:nvSpPr>
        <p:spPr>
          <a:xfrm>
            <a:off x="640080" y="169164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LECTURE TUTORIAL 13   </a:t>
            </a:r>
            <a:pPr indent="0" marL="0">
              <a:buNone/>
            </a:pPr>
            <a:r>
              <a:rPr lang="en-US" sz="1350" dirty="0">
                <a:solidFill>
                  <a:srgbClr val="CFCBEC"/>
                </a:solidFill>
                <a:latin typeface="Calibri" pitchFamily="34" charset="0"/>
                <a:ea typeface="Calibri" pitchFamily="34" charset="-122"/>
                <a:cs typeface="Calibri" pitchFamily="34" charset="-120"/>
              </a:rPr>
              <a:t>AI tutor — submit the share link  (~30–45 min)</a:t>
            </a:r>
            <a:endParaRPr lang="en-US" sz="1450" dirty="0"/>
          </a:p>
        </p:txBody>
      </p:sp>
      <p:sp>
        <p:nvSpPr>
          <p:cNvPr id="5" name="Text 3"/>
          <p:cNvSpPr/>
          <p:nvPr/>
        </p:nvSpPr>
        <p:spPr>
          <a:xfrm>
            <a:off x="640080" y="219456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QUIZ 13   </a:t>
            </a:r>
            <a:pPr indent="0" marL="0">
              <a:buNone/>
            </a:pPr>
            <a:r>
              <a:rPr lang="en-US" sz="1350" dirty="0">
                <a:solidFill>
                  <a:srgbClr val="CFCBEC"/>
                </a:solidFill>
                <a:latin typeface="Calibri" pitchFamily="34" charset="0"/>
                <a:ea typeface="Calibri" pitchFamily="34" charset="-122"/>
                <a:cs typeface="Calibri" pitchFamily="34" charset="-120"/>
              </a:rPr>
              <a:t>FAE, dissonance, Asch, Milgram, group effects, bystander</a:t>
            </a:r>
            <a:endParaRPr lang="en-US" sz="1450" dirty="0"/>
          </a:p>
        </p:txBody>
      </p:sp>
      <p:sp>
        <p:nvSpPr>
          <p:cNvPr id="6" name="Text 4"/>
          <p:cNvSpPr/>
          <p:nvPr/>
        </p:nvSpPr>
        <p:spPr>
          <a:xfrm>
            <a:off x="640080" y="269748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DISCUSSION 13   </a:t>
            </a:r>
            <a:pPr indent="0" marL="0">
              <a:buNone/>
            </a:pPr>
            <a:r>
              <a:rPr lang="en-US" sz="1350" dirty="0">
                <a:solidFill>
                  <a:srgbClr val="CFCBEC"/>
                </a:solidFill>
                <a:latin typeface="Calibri" pitchFamily="34" charset="0"/>
                <a:ea typeface="Calibri" pitchFamily="34" charset="-122"/>
                <a:cs typeface="Calibri" pitchFamily="34" charset="-120"/>
              </a:rPr>
              <a:t>"The Power of the Situation" — initial post by Wed Nov 25</a:t>
            </a:r>
            <a:endParaRPr lang="en-US" sz="1450" dirty="0"/>
          </a:p>
        </p:txBody>
      </p:sp>
      <p:sp>
        <p:nvSpPr>
          <p:cNvPr id="7" name="Text 5"/>
          <p:cNvSpPr/>
          <p:nvPr/>
        </p:nvSpPr>
        <p:spPr>
          <a:xfrm>
            <a:off x="640080" y="320040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ASSIGNMENT 13   </a:t>
            </a:r>
            <a:pPr indent="0" marL="0">
              <a:buNone/>
            </a:pPr>
            <a:r>
              <a:rPr lang="en-US" sz="1350" dirty="0">
                <a:solidFill>
                  <a:srgbClr val="CFCBEC"/>
                </a:solidFill>
                <a:latin typeface="Calibri" pitchFamily="34" charset="0"/>
                <a:ea typeface="Calibri" pitchFamily="34" charset="-122"/>
                <a:cs typeface="Calibri" pitchFamily="34" charset="-120"/>
              </a:rPr>
              <a:t>"It's the Situation" — AI-coached, self-scored</a:t>
            </a:r>
            <a:endParaRPr lang="en-US" sz="1450" dirty="0"/>
          </a:p>
        </p:txBody>
      </p:sp>
      <p:sp>
        <p:nvSpPr>
          <p:cNvPr id="8" name="Text 6"/>
          <p:cNvSpPr/>
          <p:nvPr/>
        </p:nvSpPr>
        <p:spPr>
          <a:xfrm>
            <a:off x="548640" y="3977640"/>
            <a:ext cx="8046720" cy="457200"/>
          </a:xfrm>
          <a:prstGeom prst="rect">
            <a:avLst/>
          </a:prstGeom>
          <a:noFill/>
          <a:ln/>
        </p:spPr>
        <p:txBody>
          <a:bodyPr wrap="square" rtlCol="0" anchor="ctr"/>
          <a:lstStyle/>
          <a:p>
            <a:pPr indent="0" marL="0">
              <a:buNone/>
            </a:pPr>
            <a:r>
              <a:rPr lang="en-US" sz="1400" i="1" dirty="0">
                <a:solidFill>
                  <a:srgbClr val="FFFFFF"/>
                </a:solidFill>
                <a:latin typeface="Calibri" pitchFamily="34" charset="0"/>
                <a:ea typeface="Calibri" pitchFamily="34" charset="-122"/>
                <a:cs typeface="Calibri" pitchFamily="34" charset="-120"/>
              </a:rPr>
              <a:t>Short Thanksgiving week — get it in early. Next week: stress, health, and how coping protects your body.</a:t>
            </a:r>
            <a:endParaRPr lang="en-US" sz="1400" dirty="0"/>
          </a:p>
        </p:txBody>
      </p:sp>
      <p:sp>
        <p:nvSpPr>
          <p:cNvPr id="9" name="Text 7"/>
          <p:cNvSpPr/>
          <p:nvPr/>
        </p:nvSpPr>
        <p:spPr>
          <a:xfrm>
            <a:off x="548640" y="4572000"/>
            <a:ext cx="8046720" cy="274320"/>
          </a:xfrm>
          <a:prstGeom prst="rect">
            <a:avLst/>
          </a:prstGeom>
          <a:noFill/>
          <a:ln/>
        </p:spPr>
        <p:txBody>
          <a:bodyPr wrap="square" rtlCol="0" anchor="ctr"/>
          <a:lstStyle/>
          <a:p>
            <a:pPr indent="0" marL="0">
              <a:buNone/>
            </a:pPr>
            <a:r>
              <a:rPr lang="en-US" sz="1000" dirty="0">
                <a:solidFill>
                  <a:srgbClr val="8E8BB6"/>
                </a:solidFill>
                <a:latin typeface="Calibri" pitchFamily="34" charset="0"/>
                <a:ea typeface="Calibri" pitchFamily="34" charset="-122"/>
                <a:cs typeface="Calibri" pitchFamily="34" charset="-120"/>
              </a:rPr>
              <a:t>~ Prof. Bennett's edition  ·  Fall 2026  ·  built with thecoursemaker.com</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WEEK'S BIG QUESTION</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"What a jerk" — or just in a hurry?</a:t>
            </a:r>
            <a:endParaRPr lang="en-US" sz="3000" dirty="0"/>
          </a:p>
        </p:txBody>
      </p:sp>
      <p:sp>
        <p:nvSpPr>
          <p:cNvPr id="4" name="Text 2"/>
          <p:cNvSpPr/>
          <p:nvPr/>
        </p:nvSpPr>
        <p:spPr>
          <a:xfrm>
            <a:off x="502920" y="1783080"/>
            <a:ext cx="8138160" cy="457200"/>
          </a:xfrm>
          <a:prstGeom prst="rect">
            <a:avLst/>
          </a:prstGeom>
          <a:noFill/>
          <a:ln/>
        </p:spPr>
        <p:txBody>
          <a:bodyPr wrap="square" rtlCol="0" anchor="ctr"/>
          <a:lstStyle/>
          <a:p>
            <a:pPr indent="0" marL="0">
              <a:buNone/>
            </a:pPr>
            <a:r>
              <a:rPr lang="en-US" sz="1600" i="1" dirty="0">
                <a:solidFill>
                  <a:srgbClr val="26235C"/>
                </a:solidFill>
                <a:latin typeface="Calibri" pitchFamily="34" charset="0"/>
                <a:ea typeface="Calibri" pitchFamily="34" charset="-122"/>
                <a:cs typeface="Calibri" pitchFamily="34" charset="-120"/>
              </a:rPr>
              <a:t>A driver cuts you off.   Why did they do it?</a:t>
            </a:r>
            <a:endParaRPr lang="en-US" sz="1600" dirty="0"/>
          </a:p>
        </p:txBody>
      </p:sp>
      <p:sp>
        <p:nvSpPr>
          <p:cNvPr id="5" name="Shape 3"/>
          <p:cNvSpPr/>
          <p:nvPr/>
        </p:nvSpPr>
        <p:spPr>
          <a:xfrm>
            <a:off x="502920" y="2468880"/>
            <a:ext cx="8138160" cy="1554480"/>
          </a:xfrm>
          <a:prstGeom prst="roundRect">
            <a:avLst>
              <a:gd name="adj" fmla="val 5294"/>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77240" y="2697480"/>
            <a:ext cx="7589520" cy="1097280"/>
          </a:xfrm>
          <a:prstGeom prst="rect">
            <a:avLst/>
          </a:prstGeom>
          <a:noFill/>
          <a:ln/>
        </p:spPr>
        <p:txBody>
          <a:bodyPr wrap="square" rtlCol="0" anchor="ctr"/>
          <a:lstStyle/>
          <a:p>
            <a:pPr indent="0" marL="0">
              <a:buNone/>
            </a:pPr>
            <a:r>
              <a:rPr lang="en-US" sz="1600" b="1" dirty="0">
                <a:solidFill>
                  <a:srgbClr val="26235C"/>
                </a:solidFill>
                <a:latin typeface="Calibri" pitchFamily="34" charset="0"/>
                <a:ea typeface="Calibri" pitchFamily="34" charset="-122"/>
                <a:cs typeface="Calibri" pitchFamily="34" charset="-120"/>
              </a:rPr>
              <a:t>For them: "What a jerk."   For yourself: "I was late — I didn't see them."
</a:t>
            </a:r>
            <a:endParaRPr lang="en-US" sz="1600" dirty="0"/>
          </a:p>
          <a:p>
            <a:pPr indent="0" marL="0">
              <a:buNone/>
            </a:pPr>
            <a:r>
              <a:rPr lang="en-US" sz="1500" dirty="0">
                <a:solidFill>
                  <a:srgbClr val="33324A"/>
                </a:solidFill>
                <a:latin typeface="Calibri" pitchFamily="34" charset="0"/>
                <a:ea typeface="Calibri" pitchFamily="34" charset="-122"/>
                <a:cs typeface="Calibri" pitchFamily="34" charset="-120"/>
              </a:rPr>
              <a:t>Same behavior, two explanations. For </a:t>
            </a:r>
            <a:pPr indent="0" marL="0">
              <a:buNone/>
            </a:pPr>
            <a:r>
              <a:rPr lang="en-US" sz="1500" i="1" dirty="0">
                <a:solidFill>
                  <a:srgbClr val="5B53A6"/>
                </a:solidFill>
                <a:latin typeface="Calibri" pitchFamily="34" charset="0"/>
                <a:ea typeface="Calibri" pitchFamily="34" charset="-122"/>
                <a:cs typeface="Calibri" pitchFamily="34" charset="-120"/>
              </a:rPr>
              <a:t>others</a:t>
            </a:r>
            <a:pPr indent="0" marL="0">
              <a:buNone/>
            </a:pPr>
            <a:r>
              <a:rPr lang="en-US" sz="1500" dirty="0">
                <a:solidFill>
                  <a:srgbClr val="33324A"/>
                </a:solidFill>
                <a:latin typeface="Calibri" pitchFamily="34" charset="0"/>
                <a:ea typeface="Calibri" pitchFamily="34" charset="-122"/>
                <a:cs typeface="Calibri" pitchFamily="34" charset="-120"/>
              </a:rPr>
              <a:t> we blame the person; for </a:t>
            </a:r>
            <a:pPr indent="0" marL="0">
              <a:buNone/>
            </a:pPr>
            <a:r>
              <a:rPr lang="en-US" sz="1500" i="1" dirty="0">
                <a:solidFill>
                  <a:srgbClr val="2F8F86"/>
                </a:solidFill>
                <a:latin typeface="Calibri" pitchFamily="34" charset="0"/>
                <a:ea typeface="Calibri" pitchFamily="34" charset="-122"/>
                <a:cs typeface="Calibri" pitchFamily="34" charset="-120"/>
              </a:rPr>
              <a:t>ourselves</a:t>
            </a:r>
            <a:pPr indent="0" marL="0">
              <a:buNone/>
            </a:pPr>
            <a:r>
              <a:rPr lang="en-US" sz="1500" dirty="0">
                <a:solidFill>
                  <a:srgbClr val="33324A"/>
                </a:solidFill>
                <a:latin typeface="Calibri" pitchFamily="34" charset="0"/>
                <a:ea typeface="Calibri" pitchFamily="34" charset="-122"/>
                <a:cs typeface="Calibri" pitchFamily="34" charset="-120"/>
              </a:rPr>
              <a:t> we blame the situation.</a:t>
            </a:r>
            <a:endParaRPr lang="en-US" sz="1600" dirty="0"/>
          </a:p>
        </p:txBody>
      </p:sp>
      <p:sp>
        <p:nvSpPr>
          <p:cNvPr id="7" name="Text 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2</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ATTRIBUTION  ·  THE EXPLANATION WE ASSIGN</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Dispositional  vs  Situational</a:t>
            </a:r>
            <a:endParaRPr lang="en-US" sz="3000" dirty="0"/>
          </a:p>
        </p:txBody>
      </p:sp>
      <p:sp>
        <p:nvSpPr>
          <p:cNvPr id="4" name="Shape 2"/>
          <p:cNvSpPr/>
          <p:nvPr/>
        </p:nvSpPr>
        <p:spPr>
          <a:xfrm>
            <a:off x="502920" y="1783080"/>
            <a:ext cx="3931920" cy="2468880"/>
          </a:xfrm>
          <a:prstGeom prst="roundRect">
            <a:avLst>
              <a:gd name="adj" fmla="val 3333"/>
            </a:avLst>
          </a:prstGeom>
          <a:solidFill>
            <a:srgbClr val="FFFFFF"/>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783080"/>
            <a:ext cx="3931920" cy="2468880"/>
          </a:xfrm>
          <a:prstGeom prst="roundRect">
            <a:avLst>
              <a:gd name="adj" fmla="val 3333"/>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31520" y="2011680"/>
            <a:ext cx="3474720" cy="2103120"/>
          </a:xfrm>
          <a:prstGeom prst="rect">
            <a:avLst/>
          </a:prstGeom>
          <a:noFill/>
          <a:ln/>
        </p:spPr>
        <p:txBody>
          <a:bodyPr wrap="square" rtlCol="0" anchor="t"/>
          <a:lstStyle/>
          <a:p>
            <a:pPr indent="0" marL="0">
              <a:buNone/>
            </a:pPr>
            <a:r>
              <a:rPr lang="en-US" sz="1500" b="1" dirty="0">
                <a:solidFill>
                  <a:srgbClr val="5B53A6"/>
                </a:solidFill>
                <a:latin typeface="Calibri" pitchFamily="34" charset="0"/>
                <a:ea typeface="Calibri" pitchFamily="34" charset="-122"/>
                <a:cs typeface="Calibri" pitchFamily="34" charset="-120"/>
              </a:rPr>
              <a:t>DISPOSITIONAL  ·  internal
</a:t>
            </a:r>
            <a:endParaRPr lang="en-US" sz="1500" dirty="0"/>
          </a:p>
          <a:p>
            <a:pPr indent="0" marL="0">
              <a:buNone/>
            </a:pPr>
            <a:r>
              <a:rPr lang="en-US" sz="1500" dirty="0">
                <a:solidFill>
                  <a:srgbClr val="33324A"/>
                </a:solidFill>
                <a:latin typeface="Calibri" pitchFamily="34" charset="0"/>
                <a:ea typeface="Calibri" pitchFamily="34" charset="-122"/>
                <a:cs typeface="Calibri" pitchFamily="34" charset="-120"/>
              </a:rPr>
              <a:t>It's about the PERSON — their personality, traits, character.
</a:t>
            </a:r>
            <a:endParaRPr lang="en-US" sz="1500" dirty="0"/>
          </a:p>
          <a:p>
            <a:pPr indent="0" marL="0">
              <a:buNone/>
            </a:pPr>
            <a:r>
              <a:rPr lang="en-US" sz="1500" i="1" dirty="0">
                <a:solidFill>
                  <a:srgbClr val="26235C"/>
                </a:solidFill>
                <a:latin typeface="Calibri" pitchFamily="34" charset="0"/>
                <a:ea typeface="Calibri" pitchFamily="34" charset="-122"/>
                <a:cs typeface="Calibri" pitchFamily="34" charset="-120"/>
              </a:rPr>
              <a:t>"He's rude."</a:t>
            </a:r>
            <a:endParaRPr lang="en-US" sz="1500" dirty="0"/>
          </a:p>
        </p:txBody>
      </p:sp>
      <p:sp>
        <p:nvSpPr>
          <p:cNvPr id="7" name="Text 5"/>
          <p:cNvSpPr/>
          <p:nvPr/>
        </p:nvSpPr>
        <p:spPr>
          <a:xfrm>
            <a:off x="4937760" y="2011680"/>
            <a:ext cx="3474720" cy="2103120"/>
          </a:xfrm>
          <a:prstGeom prst="rect">
            <a:avLst/>
          </a:prstGeom>
          <a:noFill/>
          <a:ln/>
        </p:spPr>
        <p:txBody>
          <a:bodyPr wrap="square" rtlCol="0" anchor="t"/>
          <a:lstStyle/>
          <a:p>
            <a:pPr indent="0" marL="0">
              <a:buNone/>
            </a:pPr>
            <a:r>
              <a:rPr lang="en-US" sz="1500" b="1" dirty="0">
                <a:solidFill>
                  <a:srgbClr val="2F8F86"/>
                </a:solidFill>
                <a:latin typeface="Calibri" pitchFamily="34" charset="0"/>
                <a:ea typeface="Calibri" pitchFamily="34" charset="-122"/>
                <a:cs typeface="Calibri" pitchFamily="34" charset="-120"/>
              </a:rPr>
              <a:t>SITUATIONAL  ·  external
</a:t>
            </a:r>
            <a:endParaRPr lang="en-US" sz="1500" dirty="0"/>
          </a:p>
          <a:p>
            <a:pPr indent="0" marL="0">
              <a:buNone/>
            </a:pPr>
            <a:r>
              <a:rPr lang="en-US" sz="1500" dirty="0">
                <a:solidFill>
                  <a:srgbClr val="33324A"/>
                </a:solidFill>
                <a:latin typeface="Calibri" pitchFamily="34" charset="0"/>
                <a:ea typeface="Calibri" pitchFamily="34" charset="-122"/>
                <a:cs typeface="Calibri" pitchFamily="34" charset="-120"/>
              </a:rPr>
              <a:t>It's about the CIRCUMSTANCES — the setting, the pressure, the moment.
</a:t>
            </a:r>
            <a:endParaRPr lang="en-US" sz="1500" dirty="0"/>
          </a:p>
          <a:p>
            <a:pPr indent="0" marL="0">
              <a:buNone/>
            </a:pPr>
            <a:r>
              <a:rPr lang="en-US" sz="1500" i="1" dirty="0">
                <a:solidFill>
                  <a:srgbClr val="26235C"/>
                </a:solidFill>
                <a:latin typeface="Calibri" pitchFamily="34" charset="0"/>
                <a:ea typeface="Calibri" pitchFamily="34" charset="-122"/>
                <a:cs typeface="Calibri" pitchFamily="34" charset="-120"/>
              </a:rPr>
              <a:t>"He's rushing to the hospital."</a:t>
            </a:r>
            <a:endParaRPr lang="en-US" sz="1500" dirty="0"/>
          </a:p>
        </p:txBody>
      </p:sp>
      <p:sp>
        <p:nvSpPr>
          <p:cNvPr id="8" name="Text 6"/>
          <p:cNvSpPr/>
          <p:nvPr/>
        </p:nvSpPr>
        <p:spPr>
          <a:xfrm>
            <a:off x="502920" y="4434840"/>
            <a:ext cx="8138160" cy="365760"/>
          </a:xfrm>
          <a:prstGeom prst="rect">
            <a:avLst/>
          </a:prstGeom>
          <a:noFill/>
          <a:ln/>
        </p:spPr>
        <p:txBody>
          <a:bodyPr wrap="square" rtlCol="0" anchor="ctr"/>
          <a:lstStyle/>
          <a:p>
            <a:pPr algn="ctr" indent="0" marL="0">
              <a:buNone/>
            </a:pPr>
            <a:r>
              <a:rPr lang="en-US" sz="1300" i="1" dirty="0">
                <a:solidFill>
                  <a:srgbClr val="6B6A86"/>
                </a:solidFill>
                <a:latin typeface="Calibri" pitchFamily="34" charset="0"/>
                <a:ea typeface="Calibri" pitchFamily="34" charset="-122"/>
                <a:cs typeface="Calibri" pitchFamily="34" charset="-120"/>
              </a:rPr>
              <a:t>Social psychology = the science of how other people shape our thoughts, feelings, and behavior.</a:t>
            </a:r>
            <a:endParaRPr lang="en-US" sz="1300" dirty="0"/>
          </a:p>
        </p:txBody>
      </p:sp>
      <p:sp>
        <p:nvSpPr>
          <p:cNvPr id="9" name="Text 7"/>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3</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FUNDAMENTAL ATTRIBUTION ERROR  ·  THE SIGNATURE EXAMPLE</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We over-blame the person</a:t>
            </a:r>
            <a:endParaRPr lang="en-US" sz="3000" dirty="0"/>
          </a:p>
        </p:txBody>
      </p:sp>
      <p:sp>
        <p:nvSpPr>
          <p:cNvPr id="4" name="Shape 2"/>
          <p:cNvSpPr/>
          <p:nvPr/>
        </p:nvSpPr>
        <p:spPr>
          <a:xfrm>
            <a:off x="502920" y="1737360"/>
            <a:ext cx="3931920" cy="2286000"/>
          </a:xfrm>
          <a:prstGeom prst="roundRect">
            <a:avLst>
              <a:gd name="adj" fmla="val 3600"/>
            </a:avLst>
          </a:prstGeom>
          <a:solidFill>
            <a:srgbClr val="FFFFFF"/>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737360"/>
            <a:ext cx="3931920" cy="2286000"/>
          </a:xfrm>
          <a:prstGeom prst="roundRect">
            <a:avLst>
              <a:gd name="adj" fmla="val 3600"/>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31520" y="1965960"/>
            <a:ext cx="3474720" cy="1920240"/>
          </a:xfrm>
          <a:prstGeom prst="rect">
            <a:avLst/>
          </a:prstGeom>
          <a:noFill/>
          <a:ln/>
        </p:spPr>
        <p:txBody>
          <a:bodyPr wrap="square" rtlCol="0" anchor="t"/>
          <a:lstStyle/>
          <a:p>
            <a:pPr indent="0" marL="0">
              <a:buNone/>
            </a:pPr>
            <a:r>
              <a:rPr lang="en-US" sz="1500" b="1" dirty="0">
                <a:solidFill>
                  <a:srgbClr val="E0A33E"/>
                </a:solidFill>
                <a:latin typeface="Calibri" pitchFamily="34" charset="0"/>
                <a:ea typeface="Calibri" pitchFamily="34" charset="-122"/>
                <a:cs typeface="Calibri" pitchFamily="34" charset="-120"/>
              </a:rPr>
              <a:t>THEM  ·  the driver cuts you off
</a:t>
            </a:r>
            <a:endParaRPr lang="en-US" sz="1500" dirty="0"/>
          </a:p>
          <a:p>
            <a:pPr indent="0" marL="0">
              <a:buNone/>
            </a:pPr>
            <a:r>
              <a:rPr lang="en-US" sz="1500" dirty="0">
                <a:solidFill>
                  <a:srgbClr val="33324A"/>
                </a:solidFill>
                <a:latin typeface="Calibri" pitchFamily="34" charset="0"/>
                <a:ea typeface="Calibri" pitchFamily="34" charset="-122"/>
                <a:cs typeface="Calibri" pitchFamily="34" charset="-120"/>
              </a:rPr>
              <a:t>"What a jerk."  (dispositional)</a:t>
            </a:r>
            <a:endParaRPr lang="en-US" sz="1500" dirty="0"/>
          </a:p>
          <a:p>
            <a:pPr indent="0" marL="0">
              <a:buNone/>
            </a:pPr>
            <a:endParaRPr lang="en-US" sz="1500" dirty="0"/>
          </a:p>
          <a:p>
            <a:pPr indent="0" marL="0">
              <a:buNone/>
            </a:pPr>
            <a:r>
              <a:rPr lang="en-US" sz="1500" dirty="0">
                <a:solidFill>
                  <a:srgbClr val="33324A"/>
                </a:solidFill>
                <a:latin typeface="Calibri" pitchFamily="34" charset="0"/>
                <a:ea typeface="Calibri" pitchFamily="34" charset="-122"/>
                <a:cs typeface="Calibri" pitchFamily="34" charset="-120"/>
              </a:rPr>
              <a:t>You rarely think: "maybe there's an emergency."</a:t>
            </a:r>
            <a:endParaRPr lang="en-US" sz="1500" dirty="0"/>
          </a:p>
        </p:txBody>
      </p:sp>
      <p:sp>
        <p:nvSpPr>
          <p:cNvPr id="7" name="Text 5"/>
          <p:cNvSpPr/>
          <p:nvPr/>
        </p:nvSpPr>
        <p:spPr>
          <a:xfrm>
            <a:off x="4937760" y="1965960"/>
            <a:ext cx="3474720" cy="1920240"/>
          </a:xfrm>
          <a:prstGeom prst="rect">
            <a:avLst/>
          </a:prstGeom>
          <a:noFill/>
          <a:ln/>
        </p:spPr>
        <p:txBody>
          <a:bodyPr wrap="square" rtlCol="0" anchor="t"/>
          <a:lstStyle/>
          <a:p>
            <a:pPr indent="0" marL="0">
              <a:buNone/>
            </a:pPr>
            <a:r>
              <a:rPr lang="en-US" sz="1500" b="1" dirty="0">
                <a:solidFill>
                  <a:srgbClr val="2F8F86"/>
                </a:solidFill>
                <a:latin typeface="Calibri" pitchFamily="34" charset="0"/>
                <a:ea typeface="Calibri" pitchFamily="34" charset="-122"/>
                <a:cs typeface="Calibri" pitchFamily="34" charset="-120"/>
              </a:rPr>
              <a:t>YOU  ·  you cut someone off
</a:t>
            </a:r>
            <a:endParaRPr lang="en-US" sz="1500" dirty="0"/>
          </a:p>
          <a:p>
            <a:pPr indent="0" marL="0">
              <a:buNone/>
            </a:pPr>
            <a:r>
              <a:rPr lang="en-US" sz="1500" dirty="0">
                <a:solidFill>
                  <a:srgbClr val="33324A"/>
                </a:solidFill>
                <a:latin typeface="Calibri" pitchFamily="34" charset="0"/>
                <a:ea typeface="Calibri" pitchFamily="34" charset="-122"/>
                <a:cs typeface="Calibri" pitchFamily="34" charset="-120"/>
              </a:rPr>
              <a:t>"I was late, I didn't see them."  (situational)</a:t>
            </a:r>
            <a:endParaRPr lang="en-US" sz="1500" dirty="0"/>
          </a:p>
          <a:p>
            <a:pPr indent="0" marL="0">
              <a:buNone/>
            </a:pPr>
            <a:endParaRPr lang="en-US" sz="1500" dirty="0"/>
          </a:p>
          <a:p>
            <a:pPr indent="0" marL="0">
              <a:buNone/>
            </a:pPr>
            <a:r>
              <a:rPr lang="en-US" sz="1500" dirty="0">
                <a:solidFill>
                  <a:srgbClr val="33324A"/>
                </a:solidFill>
                <a:latin typeface="Calibri" pitchFamily="34" charset="0"/>
                <a:ea typeface="Calibri" pitchFamily="34" charset="-122"/>
                <a:cs typeface="Calibri" pitchFamily="34" charset="-120"/>
              </a:rPr>
              <a:t>The error: you barely consider the situation for OTHERS.</a:t>
            </a:r>
            <a:endParaRPr lang="en-US" sz="1500" dirty="0"/>
          </a:p>
        </p:txBody>
      </p:sp>
      <p:sp>
        <p:nvSpPr>
          <p:cNvPr id="8" name="Text 6"/>
          <p:cNvSpPr/>
          <p:nvPr/>
        </p:nvSpPr>
        <p:spPr>
          <a:xfrm>
            <a:off x="502920" y="4206240"/>
            <a:ext cx="8138160" cy="365760"/>
          </a:xfrm>
          <a:prstGeom prst="rect">
            <a:avLst/>
          </a:prstGeom>
          <a:noFill/>
          <a:ln/>
        </p:spPr>
        <p:txBody>
          <a:bodyPr wrap="square" rtlCol="0" anchor="ctr"/>
          <a:lstStyle/>
          <a:p>
            <a:pPr algn="ctr" indent="0" marL="0">
              <a:buNone/>
            </a:pPr>
            <a:r>
              <a:rPr lang="en-US" sz="1400" b="1" i="1" dirty="0">
                <a:solidFill>
                  <a:srgbClr val="26235C"/>
                </a:solidFill>
                <a:latin typeface="Calibri" pitchFamily="34" charset="0"/>
                <a:ea typeface="Calibri" pitchFamily="34" charset="-122"/>
                <a:cs typeface="Calibri" pitchFamily="34" charset="-120"/>
              </a:rPr>
              <a:t>"For others, we blame the person. For ourselves, we blame the situation."</a:t>
            </a:r>
            <a:endParaRPr lang="en-US" sz="1400" dirty="0"/>
          </a:p>
        </p:txBody>
      </p:sp>
      <p:sp>
        <p:nvSpPr>
          <p:cNvPr id="9" name="Text 7"/>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4</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ITS CLOSE COUSIN  ·  DON'T CONFUSE THE TWO</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The self-serving bias</a:t>
            </a:r>
            <a:endParaRPr lang="en-US" sz="3000" dirty="0"/>
          </a:p>
        </p:txBody>
      </p:sp>
      <p:sp>
        <p:nvSpPr>
          <p:cNvPr id="4" name="Shape 2"/>
          <p:cNvSpPr/>
          <p:nvPr/>
        </p:nvSpPr>
        <p:spPr>
          <a:xfrm>
            <a:off x="502920" y="1783080"/>
            <a:ext cx="8138160" cy="1005840"/>
          </a:xfrm>
          <a:prstGeom prst="roundRect">
            <a:avLst>
              <a:gd name="adj" fmla="val 8182"/>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777240" y="1965960"/>
            <a:ext cx="7589520" cy="731520"/>
          </a:xfrm>
          <a:prstGeom prst="rect">
            <a:avLst/>
          </a:prstGeom>
          <a:noFill/>
          <a:ln/>
        </p:spPr>
        <p:txBody>
          <a:bodyPr wrap="square" rtlCol="0" anchor="ctr"/>
          <a:lstStyle/>
          <a:p>
            <a:pPr indent="0" marL="0">
              <a:buNone/>
            </a:pPr>
            <a:r>
              <a:rPr lang="en-US" sz="1600" b="1" dirty="0">
                <a:solidFill>
                  <a:srgbClr val="26235C"/>
                </a:solidFill>
                <a:latin typeface="Calibri" pitchFamily="34" charset="0"/>
                <a:ea typeface="Calibri" pitchFamily="34" charset="-122"/>
                <a:cs typeface="Calibri" pitchFamily="34" charset="-120"/>
              </a:rPr>
              <a:t>Success → me.   Failure → the situation.
</a:t>
            </a:r>
            <a:endParaRPr lang="en-US" sz="1600" dirty="0"/>
          </a:p>
          <a:p>
            <a:pPr indent="0" marL="0">
              <a:buNone/>
            </a:pPr>
            <a:r>
              <a:rPr lang="en-US" sz="1500" i="1" dirty="0">
                <a:solidFill>
                  <a:srgbClr val="33324A"/>
                </a:solidFill>
                <a:latin typeface="Calibri" pitchFamily="34" charset="0"/>
                <a:ea typeface="Calibri" pitchFamily="34" charset="-122"/>
                <a:cs typeface="Calibri" pitchFamily="34" charset="-120"/>
              </a:rPr>
              <a:t>"I aced it — I'm smart."   vs.   "I bombed it — the test was unfair."</a:t>
            </a:r>
            <a:endParaRPr lang="en-US" sz="1600" dirty="0"/>
          </a:p>
        </p:txBody>
      </p:sp>
      <p:sp>
        <p:nvSpPr>
          <p:cNvPr id="6" name="Shape 4"/>
          <p:cNvSpPr/>
          <p:nvPr/>
        </p:nvSpPr>
        <p:spPr>
          <a:xfrm>
            <a:off x="502920" y="3017520"/>
            <a:ext cx="3931920" cy="1234440"/>
          </a:xfrm>
          <a:prstGeom prst="roundRect">
            <a:avLst>
              <a:gd name="adj" fmla="val 6667"/>
            </a:avLst>
          </a:prstGeom>
          <a:solidFill>
            <a:srgbClr val="F0EEF8"/>
          </a:solidFill>
          <a:ln/>
          <a:effectLst>
            <a:outerShdw sx="100000" sy="100000" kx="0" ky="0" algn="bl" rotWithShape="0" blurRad="88900" dist="38100" dir="5400000">
              <a:srgbClr val="000000">
                <a:alpha val="10000"/>
              </a:srgbClr>
            </a:outerShdw>
          </a:effectLst>
        </p:spPr>
      </p:sp>
      <p:sp>
        <p:nvSpPr>
          <p:cNvPr id="7" name="Shape 5"/>
          <p:cNvSpPr/>
          <p:nvPr/>
        </p:nvSpPr>
        <p:spPr>
          <a:xfrm>
            <a:off x="4709160" y="3017520"/>
            <a:ext cx="3931920" cy="1234440"/>
          </a:xfrm>
          <a:prstGeom prst="roundRect">
            <a:avLst>
              <a:gd name="adj" fmla="val 6667"/>
            </a:avLst>
          </a:prstGeom>
          <a:solidFill>
            <a:srgbClr val="EEF6F4"/>
          </a:solidFill>
          <a:ln/>
          <a:effectLst>
            <a:outerShdw sx="100000" sy="100000" kx="0" ky="0" algn="bl" rotWithShape="0" blurRad="88900" dist="38100" dir="5400000">
              <a:srgbClr val="000000">
                <a:alpha val="10000"/>
              </a:srgbClr>
            </a:outerShdw>
          </a:effectLst>
        </p:spPr>
      </p:sp>
      <p:sp>
        <p:nvSpPr>
          <p:cNvPr id="8" name="Text 6"/>
          <p:cNvSpPr/>
          <p:nvPr/>
        </p:nvSpPr>
        <p:spPr>
          <a:xfrm>
            <a:off x="731520" y="3246120"/>
            <a:ext cx="3474720" cy="822960"/>
          </a:xfrm>
          <a:prstGeom prst="rect">
            <a:avLst/>
          </a:prstGeom>
          <a:noFill/>
          <a:ln/>
        </p:spPr>
        <p:txBody>
          <a:bodyPr wrap="square" rtlCol="0" anchor="ctr"/>
          <a:lstStyle/>
          <a:p>
            <a:pPr indent="0" marL="0">
              <a:buNone/>
            </a:pPr>
            <a:r>
              <a:rPr lang="en-US" sz="1500" b="1" dirty="0">
                <a:solidFill>
                  <a:srgbClr val="5B53A6"/>
                </a:solidFill>
                <a:latin typeface="Calibri" pitchFamily="34" charset="0"/>
                <a:ea typeface="Calibri" pitchFamily="34" charset="-122"/>
                <a:cs typeface="Calibri" pitchFamily="34" charset="-120"/>
              </a:rPr>
              <a:t>FAE
</a:t>
            </a:r>
            <a:endParaRPr lang="en-US" sz="1500" dirty="0"/>
          </a:p>
          <a:p>
            <a:pPr indent="0" marL="0">
              <a:buNone/>
            </a:pPr>
            <a:r>
              <a:rPr lang="en-US" sz="1400" dirty="0">
                <a:solidFill>
                  <a:srgbClr val="33324A"/>
                </a:solidFill>
                <a:latin typeface="Calibri" pitchFamily="34" charset="0"/>
                <a:ea typeface="Calibri" pitchFamily="34" charset="-122"/>
                <a:cs typeface="Calibri" pitchFamily="34" charset="-120"/>
              </a:rPr>
              <a:t>over-blame OTHERS' character</a:t>
            </a:r>
            <a:endParaRPr lang="en-US" sz="1500" dirty="0"/>
          </a:p>
        </p:txBody>
      </p:sp>
      <p:sp>
        <p:nvSpPr>
          <p:cNvPr id="9" name="Text 7"/>
          <p:cNvSpPr/>
          <p:nvPr/>
        </p:nvSpPr>
        <p:spPr>
          <a:xfrm>
            <a:off x="4937760" y="3246120"/>
            <a:ext cx="3474720" cy="822960"/>
          </a:xfrm>
          <a:prstGeom prst="rect">
            <a:avLst/>
          </a:prstGeom>
          <a:noFill/>
          <a:ln/>
        </p:spPr>
        <p:txBody>
          <a:bodyPr wrap="square" rtlCol="0" anchor="ctr"/>
          <a:lstStyle/>
          <a:p>
            <a:pPr indent="0" marL="0">
              <a:buNone/>
            </a:pPr>
            <a:r>
              <a:rPr lang="en-US" sz="1500" b="1" dirty="0">
                <a:solidFill>
                  <a:srgbClr val="2F8F86"/>
                </a:solidFill>
                <a:latin typeface="Calibri" pitchFamily="34" charset="0"/>
                <a:ea typeface="Calibri" pitchFamily="34" charset="-122"/>
                <a:cs typeface="Calibri" pitchFamily="34" charset="-120"/>
              </a:rPr>
              <a:t>SELF-SERVING BIAS
</a:t>
            </a:r>
            <a:endParaRPr lang="en-US" sz="1500" dirty="0"/>
          </a:p>
          <a:p>
            <a:pPr indent="0" marL="0">
              <a:buNone/>
            </a:pPr>
            <a:r>
              <a:rPr lang="en-US" sz="1400" dirty="0">
                <a:solidFill>
                  <a:srgbClr val="33324A"/>
                </a:solidFill>
                <a:latin typeface="Calibri" pitchFamily="34" charset="0"/>
                <a:ea typeface="Calibri" pitchFamily="34" charset="-122"/>
                <a:cs typeface="Calibri" pitchFamily="34" charset="-120"/>
              </a:rPr>
              <a:t>flatter MY OWN outcomes</a:t>
            </a:r>
            <a:endParaRPr lang="en-US" sz="1500" dirty="0"/>
          </a:p>
        </p:txBody>
      </p:sp>
      <p:sp>
        <p:nvSpPr>
          <p:cNvPr id="10" name="Text 8"/>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5</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640080"/>
            <a:ext cx="8046720" cy="365760"/>
          </a:xfrm>
          <a:prstGeom prst="rect">
            <a:avLst/>
          </a:prstGeom>
          <a:noFill/>
          <a:ln/>
        </p:spPr>
        <p:txBody>
          <a:bodyPr wrap="square" rtlCol="0" anchor="ctr"/>
          <a:lstStyle/>
          <a:p>
            <a:pPr indent="0" marL="0">
              <a:buNone/>
            </a:pPr>
            <a:r>
              <a:rPr lang="en-US" sz="1400" b="1" spc="200" kern="0" dirty="0">
                <a:solidFill>
                  <a:srgbClr val="CFCBEC"/>
                </a:solidFill>
                <a:latin typeface="Calibri" pitchFamily="34" charset="0"/>
                <a:ea typeface="Calibri" pitchFamily="34" charset="-122"/>
                <a:cs typeface="Calibri" pitchFamily="34" charset="-120"/>
              </a:rPr>
              <a:t>ATTITUDES FOLLOW ACTIONS</a:t>
            </a:r>
            <a:endParaRPr lang="en-US" sz="1400" dirty="0"/>
          </a:p>
        </p:txBody>
      </p:sp>
      <p:sp>
        <p:nvSpPr>
          <p:cNvPr id="3" name="Text 1"/>
          <p:cNvSpPr/>
          <p:nvPr/>
        </p:nvSpPr>
        <p:spPr>
          <a:xfrm>
            <a:off x="548640" y="1188720"/>
            <a:ext cx="8046720" cy="822960"/>
          </a:xfrm>
          <a:prstGeom prst="rect">
            <a:avLst/>
          </a:prstGeom>
          <a:noFill/>
          <a:ln/>
        </p:spPr>
        <p:txBody>
          <a:bodyPr wrap="square" rtlCol="0" anchor="ctr"/>
          <a:lstStyle/>
          <a:p>
            <a:pPr algn="ctr" indent="0" marL="0">
              <a:buNone/>
            </a:pPr>
            <a:r>
              <a:rPr lang="en-US" sz="4000" b="1" dirty="0">
                <a:solidFill>
                  <a:srgbClr val="E0A33E"/>
                </a:solidFill>
                <a:latin typeface="Cambria" pitchFamily="34" charset="0"/>
                <a:ea typeface="Cambria" pitchFamily="34" charset="-122"/>
                <a:cs typeface="Cambria" pitchFamily="34" charset="-120"/>
              </a:rPr>
              <a:t>Cognitive dissonance</a:t>
            </a:r>
            <a:endParaRPr lang="en-US" sz="4000" dirty="0"/>
          </a:p>
        </p:txBody>
      </p:sp>
      <p:sp>
        <p:nvSpPr>
          <p:cNvPr id="4" name="Text 2"/>
          <p:cNvSpPr/>
          <p:nvPr/>
        </p:nvSpPr>
        <p:spPr>
          <a:xfrm>
            <a:off x="548640" y="2286000"/>
            <a:ext cx="8046720" cy="457200"/>
          </a:xfrm>
          <a:prstGeom prst="rect">
            <a:avLst/>
          </a:prstGeom>
          <a:noFill/>
          <a:ln/>
        </p:spPr>
        <p:txBody>
          <a:bodyPr wrap="square" rtlCol="0" anchor="ctr"/>
          <a:lstStyle/>
          <a:p>
            <a:pPr algn="ctr" indent="0" marL="0">
              <a:buNone/>
            </a:pPr>
            <a:r>
              <a:rPr lang="en-US" sz="1800" dirty="0">
                <a:solidFill>
                  <a:srgbClr val="FFFFFF"/>
                </a:solidFill>
                <a:latin typeface="Calibri" pitchFamily="34" charset="0"/>
                <a:ea typeface="Calibri" pitchFamily="34" charset="-122"/>
                <a:cs typeface="Calibri" pitchFamily="34" charset="-120"/>
              </a:rPr>
              <a:t>The discomfort when our behavior and our attitudes don't match —</a:t>
            </a:r>
            <a:endParaRPr lang="en-US" sz="1800" dirty="0"/>
          </a:p>
        </p:txBody>
      </p:sp>
      <p:sp>
        <p:nvSpPr>
          <p:cNvPr id="5" name="Text 3"/>
          <p:cNvSpPr/>
          <p:nvPr/>
        </p:nvSpPr>
        <p:spPr>
          <a:xfrm>
            <a:off x="548640" y="2788920"/>
            <a:ext cx="8046720" cy="457200"/>
          </a:xfrm>
          <a:prstGeom prst="rect">
            <a:avLst/>
          </a:prstGeom>
          <a:noFill/>
          <a:ln/>
        </p:spPr>
        <p:txBody>
          <a:bodyPr wrap="square" rtlCol="0" anchor="ctr"/>
          <a:lstStyle/>
          <a:p>
            <a:pPr algn="ctr" indent="0" marL="0">
              <a:buNone/>
            </a:pPr>
            <a:r>
              <a:rPr lang="en-US" sz="1800" b="1" dirty="0">
                <a:solidFill>
                  <a:srgbClr val="FFFFFF"/>
                </a:solidFill>
                <a:latin typeface="Calibri" pitchFamily="34" charset="0"/>
                <a:ea typeface="Calibri" pitchFamily="34" charset="-122"/>
                <a:cs typeface="Calibri" pitchFamily="34" charset="-120"/>
              </a:rPr>
              <a:t>so we change the ATTITUDE to fit what we already DID.  (Festinger)</a:t>
            </a:r>
            <a:endParaRPr lang="en-US" sz="1800" dirty="0"/>
          </a:p>
        </p:txBody>
      </p:sp>
      <p:sp>
        <p:nvSpPr>
          <p:cNvPr id="6" name="Text 4"/>
          <p:cNvSpPr/>
          <p:nvPr/>
        </p:nvSpPr>
        <p:spPr>
          <a:xfrm>
            <a:off x="548640" y="3657600"/>
            <a:ext cx="8046720" cy="457200"/>
          </a:xfrm>
          <a:prstGeom prst="rect">
            <a:avLst/>
          </a:prstGeom>
          <a:noFill/>
          <a:ln/>
        </p:spPr>
        <p:txBody>
          <a:bodyPr wrap="square" rtlCol="0" anchor="ctr"/>
          <a:lstStyle/>
          <a:p>
            <a:pPr algn="ctr" indent="0" marL="0">
              <a:buNone/>
            </a:pPr>
            <a:r>
              <a:rPr lang="en-US" sz="1400" i="1" dirty="0">
                <a:solidFill>
                  <a:srgbClr val="CFCBEC"/>
                </a:solidFill>
                <a:latin typeface="Calibri" pitchFamily="34" charset="0"/>
                <a:ea typeface="Calibri" pitchFamily="34" charset="-122"/>
                <a:cs typeface="Calibri" pitchFamily="34" charset="-120"/>
              </a:rPr>
              <a:t>"We don't just act on what we believe — we come to believe in what we've done."</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TWO MORE ATTITUDE-AND-BEHAVIOR IDEAS</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Small yes → big yes  ·  two routes</a:t>
            </a:r>
            <a:endParaRPr lang="en-US" sz="3000" dirty="0"/>
          </a:p>
        </p:txBody>
      </p:sp>
      <p:sp>
        <p:nvSpPr>
          <p:cNvPr id="4" name="Shape 2"/>
          <p:cNvSpPr/>
          <p:nvPr/>
        </p:nvSpPr>
        <p:spPr>
          <a:xfrm>
            <a:off x="502920" y="1783080"/>
            <a:ext cx="8138160" cy="1051560"/>
          </a:xfrm>
          <a:prstGeom prst="roundRect">
            <a:avLst>
              <a:gd name="adj" fmla="val 7826"/>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777240" y="1965960"/>
            <a:ext cx="7589520" cy="731520"/>
          </a:xfrm>
          <a:prstGeom prst="rect">
            <a:avLst/>
          </a:prstGeom>
          <a:noFill/>
          <a:ln/>
        </p:spPr>
        <p:txBody>
          <a:bodyPr wrap="square" rtlCol="0" anchor="ctr"/>
          <a:lstStyle/>
          <a:p>
            <a:pPr indent="0" marL="0">
              <a:buNone/>
            </a:pPr>
            <a:r>
              <a:rPr lang="en-US" sz="1500" b="1" dirty="0">
                <a:solidFill>
                  <a:srgbClr val="E0A33E"/>
                </a:solidFill>
                <a:latin typeface="Calibri" pitchFamily="34" charset="0"/>
                <a:ea typeface="Calibri" pitchFamily="34" charset="-122"/>
                <a:cs typeface="Calibri" pitchFamily="34" charset="-120"/>
              </a:rPr>
              <a:t>FOOT-IN-THE-DOOR  </a:t>
            </a:r>
            <a:pPr indent="0" marL="0">
              <a:buNone/>
            </a:pPr>
            <a:r>
              <a:rPr lang="en-US" sz="1450" dirty="0">
                <a:solidFill>
                  <a:srgbClr val="33324A"/>
                </a:solidFill>
                <a:latin typeface="Calibri" pitchFamily="34" charset="0"/>
                <a:ea typeface="Calibri" pitchFamily="34" charset="-122"/>
                <a:cs typeface="Calibri" pitchFamily="34" charset="-120"/>
              </a:rPr>
              <a:t>— agree to a small request, and you're more likely to agree to a bigger one later (you start seeing yourself as a yes-sayer). Sign a petition today → donate next week.</a:t>
            </a:r>
            <a:endParaRPr lang="en-US" sz="1500" dirty="0"/>
          </a:p>
        </p:txBody>
      </p:sp>
      <p:sp>
        <p:nvSpPr>
          <p:cNvPr id="6" name="Shape 4"/>
          <p:cNvSpPr/>
          <p:nvPr/>
        </p:nvSpPr>
        <p:spPr>
          <a:xfrm>
            <a:off x="502920" y="3017520"/>
            <a:ext cx="3931920" cy="1234440"/>
          </a:xfrm>
          <a:prstGeom prst="roundRect">
            <a:avLst>
              <a:gd name="adj" fmla="val 6667"/>
            </a:avLst>
          </a:prstGeom>
          <a:solidFill>
            <a:srgbClr val="FFFFFF"/>
          </a:solidFill>
          <a:ln/>
          <a:effectLst>
            <a:outerShdw sx="100000" sy="100000" kx="0" ky="0" algn="bl" rotWithShape="0" blurRad="88900" dist="38100" dir="5400000">
              <a:srgbClr val="000000">
                <a:alpha val="10000"/>
              </a:srgbClr>
            </a:outerShdw>
          </a:effectLst>
        </p:spPr>
      </p:sp>
      <p:sp>
        <p:nvSpPr>
          <p:cNvPr id="7" name="Shape 5"/>
          <p:cNvSpPr/>
          <p:nvPr/>
        </p:nvSpPr>
        <p:spPr>
          <a:xfrm>
            <a:off x="4709160" y="3017520"/>
            <a:ext cx="3931920" cy="1234440"/>
          </a:xfrm>
          <a:prstGeom prst="roundRect">
            <a:avLst>
              <a:gd name="adj" fmla="val 6667"/>
            </a:avLst>
          </a:prstGeom>
          <a:solidFill>
            <a:srgbClr val="FFFFFF"/>
          </a:solidFill>
          <a:ln/>
          <a:effectLst>
            <a:outerShdw sx="100000" sy="100000" kx="0" ky="0" algn="bl" rotWithShape="0" blurRad="88900" dist="38100" dir="5400000">
              <a:srgbClr val="000000">
                <a:alpha val="10000"/>
              </a:srgbClr>
            </a:outerShdw>
          </a:effectLst>
        </p:spPr>
      </p:sp>
      <p:sp>
        <p:nvSpPr>
          <p:cNvPr id="8" name="Text 6"/>
          <p:cNvSpPr/>
          <p:nvPr/>
        </p:nvSpPr>
        <p:spPr>
          <a:xfrm>
            <a:off x="731520" y="3200400"/>
            <a:ext cx="3474720" cy="914400"/>
          </a:xfrm>
          <a:prstGeom prst="rect">
            <a:avLst/>
          </a:prstGeom>
          <a:noFill/>
          <a:ln/>
        </p:spPr>
        <p:txBody>
          <a:bodyPr wrap="square" rtlCol="0" anchor="ctr"/>
          <a:lstStyle/>
          <a:p>
            <a:pPr indent="0" marL="0">
              <a:buNone/>
            </a:pPr>
            <a:r>
              <a:rPr lang="en-US" sz="1500" b="1" dirty="0">
                <a:solidFill>
                  <a:srgbClr val="5B53A6"/>
                </a:solidFill>
                <a:latin typeface="Calibri" pitchFamily="34" charset="0"/>
                <a:ea typeface="Calibri" pitchFamily="34" charset="-122"/>
                <a:cs typeface="Calibri" pitchFamily="34" charset="-120"/>
              </a:rPr>
              <a:t>CENTRAL ROUTE
</a:t>
            </a:r>
            <a:endParaRPr lang="en-US" sz="1500" dirty="0"/>
          </a:p>
          <a:p>
            <a:pPr indent="0" marL="0">
              <a:buNone/>
            </a:pPr>
            <a:r>
              <a:rPr lang="en-US" sz="1400" dirty="0">
                <a:solidFill>
                  <a:srgbClr val="33324A"/>
                </a:solidFill>
                <a:latin typeface="Calibri" pitchFamily="34" charset="0"/>
                <a:ea typeface="Calibri" pitchFamily="34" charset="-122"/>
                <a:cs typeface="Calibri" pitchFamily="34" charset="-120"/>
              </a:rPr>
              <a:t>persuaded by the strength of the argument (facts, evidence)</a:t>
            </a:r>
            <a:endParaRPr lang="en-US" sz="1500" dirty="0"/>
          </a:p>
        </p:txBody>
      </p:sp>
      <p:sp>
        <p:nvSpPr>
          <p:cNvPr id="9" name="Text 7"/>
          <p:cNvSpPr/>
          <p:nvPr/>
        </p:nvSpPr>
        <p:spPr>
          <a:xfrm>
            <a:off x="4937760" y="3200400"/>
            <a:ext cx="3474720" cy="914400"/>
          </a:xfrm>
          <a:prstGeom prst="rect">
            <a:avLst/>
          </a:prstGeom>
          <a:noFill/>
          <a:ln/>
        </p:spPr>
        <p:txBody>
          <a:bodyPr wrap="square" rtlCol="0" anchor="ctr"/>
          <a:lstStyle/>
          <a:p>
            <a:pPr indent="0" marL="0">
              <a:buNone/>
            </a:pPr>
            <a:r>
              <a:rPr lang="en-US" sz="1500" b="1" dirty="0">
                <a:solidFill>
                  <a:srgbClr val="2F8F86"/>
                </a:solidFill>
                <a:latin typeface="Calibri" pitchFamily="34" charset="0"/>
                <a:ea typeface="Calibri" pitchFamily="34" charset="-122"/>
                <a:cs typeface="Calibri" pitchFamily="34" charset="-120"/>
              </a:rPr>
              <a:t>PERIPHERAL ROUTE
</a:t>
            </a:r>
            <a:endParaRPr lang="en-US" sz="1500" dirty="0"/>
          </a:p>
          <a:p>
            <a:pPr indent="0" marL="0">
              <a:buNone/>
            </a:pPr>
            <a:r>
              <a:rPr lang="en-US" sz="1400" dirty="0">
                <a:solidFill>
                  <a:srgbClr val="33324A"/>
                </a:solidFill>
                <a:latin typeface="Calibri" pitchFamily="34" charset="0"/>
                <a:ea typeface="Calibri" pitchFamily="34" charset="-122"/>
                <a:cs typeface="Calibri" pitchFamily="34" charset="-120"/>
              </a:rPr>
              <a:t>persuaded by surface cues (an attractive face, a slogan, repetition)</a:t>
            </a:r>
            <a:endParaRPr lang="en-US" sz="1500" dirty="0"/>
          </a:p>
        </p:txBody>
      </p:sp>
      <p:sp>
        <p:nvSpPr>
          <p:cNvPr id="10" name="Text 8"/>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7</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POWER OF THE SITUATION  ·  CONFORMITY</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Asch's line studies</a:t>
            </a:r>
            <a:endParaRPr lang="en-US" sz="3000" dirty="0"/>
          </a:p>
        </p:txBody>
      </p:sp>
      <p:sp>
        <p:nvSpPr>
          <p:cNvPr id="4" name="Shape 2"/>
          <p:cNvSpPr/>
          <p:nvPr/>
        </p:nvSpPr>
        <p:spPr>
          <a:xfrm>
            <a:off x="502920" y="1737360"/>
            <a:ext cx="8138160" cy="1143000"/>
          </a:xfrm>
          <a:prstGeom prst="roundRect">
            <a:avLst>
              <a:gd name="adj" fmla="val 7200"/>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777240" y="1920240"/>
            <a:ext cx="7589520" cy="822960"/>
          </a:xfrm>
          <a:prstGeom prst="rect">
            <a:avLst/>
          </a:prstGeom>
          <a:noFill/>
          <a:ln/>
        </p:spPr>
        <p:txBody>
          <a:bodyPr wrap="square" rtlCol="0" anchor="ctr"/>
          <a:lstStyle/>
          <a:p>
            <a:pPr indent="0" marL="0">
              <a:buNone/>
            </a:pPr>
            <a:r>
              <a:rPr lang="en-US" sz="1500" b="1" dirty="0">
                <a:solidFill>
                  <a:srgbClr val="26235C"/>
                </a:solidFill>
                <a:latin typeface="Calibri" pitchFamily="34" charset="0"/>
                <a:ea typeface="Calibri" pitchFamily="34" charset="-122"/>
                <a:cs typeface="Calibri" pitchFamily="34" charset="-120"/>
              </a:rPr>
              <a:t>One real participant; the rest are actors who confidently give the SAME WRONG answer.
</a:t>
            </a:r>
            <a:endParaRPr lang="en-US" sz="1500" dirty="0"/>
          </a:p>
          <a:p>
            <a:pPr indent="0" marL="0">
              <a:buNone/>
            </a:pPr>
            <a:r>
              <a:rPr lang="en-US" sz="1450" dirty="0">
                <a:solidFill>
                  <a:srgbClr val="33324A"/>
                </a:solidFill>
                <a:latin typeface="Calibri" pitchFamily="34" charset="0"/>
                <a:ea typeface="Calibri" pitchFamily="34" charset="-122"/>
                <a:cs typeface="Calibri" pitchFamily="34" charset="-120"/>
              </a:rPr>
              <a:t>About a THIRD of the time, the participant goes along — giving an answer they can SEE is wrong.</a:t>
            </a:r>
            <a:endParaRPr lang="en-US" sz="1500" dirty="0"/>
          </a:p>
        </p:txBody>
      </p:sp>
      <p:sp>
        <p:nvSpPr>
          <p:cNvPr id="6" name="Shape 4"/>
          <p:cNvSpPr/>
          <p:nvPr/>
        </p:nvSpPr>
        <p:spPr>
          <a:xfrm>
            <a:off x="502920" y="3063240"/>
            <a:ext cx="3931920" cy="1188720"/>
          </a:xfrm>
          <a:prstGeom prst="roundRect">
            <a:avLst>
              <a:gd name="adj" fmla="val 6923"/>
            </a:avLst>
          </a:prstGeom>
          <a:solidFill>
            <a:srgbClr val="F0EEF8"/>
          </a:solidFill>
          <a:ln/>
          <a:effectLst>
            <a:outerShdw sx="100000" sy="100000" kx="0" ky="0" algn="bl" rotWithShape="0" blurRad="88900" dist="38100" dir="5400000">
              <a:srgbClr val="000000">
                <a:alpha val="10000"/>
              </a:srgbClr>
            </a:outerShdw>
          </a:effectLst>
        </p:spPr>
      </p:sp>
      <p:sp>
        <p:nvSpPr>
          <p:cNvPr id="7" name="Shape 5"/>
          <p:cNvSpPr/>
          <p:nvPr/>
        </p:nvSpPr>
        <p:spPr>
          <a:xfrm>
            <a:off x="4709160" y="3063240"/>
            <a:ext cx="3931920" cy="1188720"/>
          </a:xfrm>
          <a:prstGeom prst="roundRect">
            <a:avLst>
              <a:gd name="adj" fmla="val 6923"/>
            </a:avLst>
          </a:prstGeom>
          <a:solidFill>
            <a:srgbClr val="EEF6F4"/>
          </a:solidFill>
          <a:ln/>
          <a:effectLst>
            <a:outerShdw sx="100000" sy="100000" kx="0" ky="0" algn="bl" rotWithShape="0" blurRad="88900" dist="38100" dir="5400000">
              <a:srgbClr val="000000">
                <a:alpha val="10000"/>
              </a:srgbClr>
            </a:outerShdw>
          </a:effectLst>
        </p:spPr>
      </p:sp>
      <p:sp>
        <p:nvSpPr>
          <p:cNvPr id="8" name="Text 6"/>
          <p:cNvSpPr/>
          <p:nvPr/>
        </p:nvSpPr>
        <p:spPr>
          <a:xfrm>
            <a:off x="731520" y="3291840"/>
            <a:ext cx="3474720" cy="777240"/>
          </a:xfrm>
          <a:prstGeom prst="rect">
            <a:avLst/>
          </a:prstGeom>
          <a:noFill/>
          <a:ln/>
        </p:spPr>
        <p:txBody>
          <a:bodyPr wrap="square" rtlCol="0" anchor="ctr"/>
          <a:lstStyle/>
          <a:p>
            <a:pPr indent="0" marL="0">
              <a:buNone/>
            </a:pPr>
            <a:r>
              <a:rPr lang="en-US" sz="1500" b="1" dirty="0">
                <a:solidFill>
                  <a:srgbClr val="5B53A6"/>
                </a:solidFill>
                <a:latin typeface="Calibri" pitchFamily="34" charset="0"/>
                <a:ea typeface="Calibri" pitchFamily="34" charset="-122"/>
                <a:cs typeface="Calibri" pitchFamily="34" charset="-120"/>
              </a:rPr>
              <a:t>NORMATIVE
</a:t>
            </a:r>
            <a:endParaRPr lang="en-US" sz="1500" dirty="0"/>
          </a:p>
          <a:p>
            <a:pPr indent="0" marL="0">
              <a:buNone/>
            </a:pPr>
            <a:r>
              <a:rPr lang="en-US" sz="1400" dirty="0">
                <a:solidFill>
                  <a:srgbClr val="33324A"/>
                </a:solidFill>
                <a:latin typeface="Calibri" pitchFamily="34" charset="0"/>
                <a:ea typeface="Calibri" pitchFamily="34" charset="-122"/>
                <a:cs typeface="Calibri" pitchFamily="34" charset="-120"/>
              </a:rPr>
              <a:t>go along to FIT IN (you know they're wrong)</a:t>
            </a:r>
            <a:endParaRPr lang="en-US" sz="1500" dirty="0"/>
          </a:p>
        </p:txBody>
      </p:sp>
      <p:sp>
        <p:nvSpPr>
          <p:cNvPr id="9" name="Text 7"/>
          <p:cNvSpPr/>
          <p:nvPr/>
        </p:nvSpPr>
        <p:spPr>
          <a:xfrm>
            <a:off x="4937760" y="3291840"/>
            <a:ext cx="3474720" cy="777240"/>
          </a:xfrm>
          <a:prstGeom prst="rect">
            <a:avLst/>
          </a:prstGeom>
          <a:noFill/>
          <a:ln/>
        </p:spPr>
        <p:txBody>
          <a:bodyPr wrap="square" rtlCol="0" anchor="ctr"/>
          <a:lstStyle/>
          <a:p>
            <a:pPr indent="0" marL="0">
              <a:buNone/>
            </a:pPr>
            <a:r>
              <a:rPr lang="en-US" sz="1500" b="1" dirty="0">
                <a:solidFill>
                  <a:srgbClr val="2F8F86"/>
                </a:solidFill>
                <a:latin typeface="Calibri" pitchFamily="34" charset="0"/>
                <a:ea typeface="Calibri" pitchFamily="34" charset="-122"/>
                <a:cs typeface="Calibri" pitchFamily="34" charset="-120"/>
              </a:rPr>
              <a:t>INFORMATIONAL
</a:t>
            </a:r>
            <a:endParaRPr lang="en-US" sz="1500" dirty="0"/>
          </a:p>
          <a:p>
            <a:pPr indent="0" marL="0">
              <a:buNone/>
            </a:pPr>
            <a:r>
              <a:rPr lang="en-US" sz="1400" dirty="0">
                <a:solidFill>
                  <a:srgbClr val="33324A"/>
                </a:solidFill>
                <a:latin typeface="Calibri" pitchFamily="34" charset="0"/>
                <a:ea typeface="Calibri" pitchFamily="34" charset="-122"/>
                <a:cs typeface="Calibri" pitchFamily="34" charset="-120"/>
              </a:rPr>
              <a:t>they must KNOW something I don't</a:t>
            </a:r>
            <a:endParaRPr lang="en-US" sz="1500" dirty="0"/>
          </a:p>
        </p:txBody>
      </p:sp>
      <p:sp>
        <p:nvSpPr>
          <p:cNvPr id="10" name="Text 8"/>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8</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POWER OF THE SITUATION  ·  OBEDIENCE</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Milgram &amp; authority</a:t>
            </a:r>
            <a:endParaRPr lang="en-US" sz="3000" dirty="0"/>
          </a:p>
        </p:txBody>
      </p:sp>
      <p:sp>
        <p:nvSpPr>
          <p:cNvPr id="4" name="Shape 2"/>
          <p:cNvSpPr/>
          <p:nvPr/>
        </p:nvSpPr>
        <p:spPr>
          <a:xfrm>
            <a:off x="502920" y="1737360"/>
            <a:ext cx="8138160" cy="1325880"/>
          </a:xfrm>
          <a:prstGeom prst="roundRect">
            <a:avLst>
              <a:gd name="adj" fmla="val 6207"/>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777240" y="1920240"/>
            <a:ext cx="7589520" cy="1005840"/>
          </a:xfrm>
          <a:prstGeom prst="rect">
            <a:avLst/>
          </a:prstGeom>
          <a:noFill/>
          <a:ln/>
        </p:spPr>
        <p:txBody>
          <a:bodyPr wrap="square" rtlCol="0" anchor="ctr"/>
          <a:lstStyle/>
          <a:p>
            <a:pPr indent="0" marL="0">
              <a:buNone/>
            </a:pPr>
            <a:r>
              <a:rPr lang="en-US" sz="1450" dirty="0">
                <a:solidFill>
                  <a:srgbClr val="33324A"/>
                </a:solidFill>
                <a:latin typeface="Calibri" pitchFamily="34" charset="0"/>
                <a:ea typeface="Calibri" pitchFamily="34" charset="-122"/>
                <a:cs typeface="Calibri" pitchFamily="34" charset="-120"/>
              </a:rPr>
              <a:t>Told by an authority to deliver what they believed were stronger shocks to another person — an actor; NO ONE was actually shocked.
</a:t>
            </a:r>
            <a:endParaRPr lang="en-US" sz="1450" dirty="0"/>
          </a:p>
          <a:p>
            <a:pPr indent="0" marL="0">
              <a:buNone/>
            </a:pPr>
            <a:r>
              <a:rPr lang="en-US" sz="1500" b="1" dirty="0">
                <a:solidFill>
                  <a:srgbClr val="26235C"/>
                </a:solidFill>
                <a:latin typeface="Calibri" pitchFamily="34" charset="0"/>
                <a:ea typeface="Calibri" pitchFamily="34" charset="-122"/>
                <a:cs typeface="Calibri" pitchFamily="34" charset="-120"/>
              </a:rPr>
              <a:t>Under steady pressure, a MAJORITY continued past the point of discomfort.</a:t>
            </a:r>
            <a:endParaRPr lang="en-US" sz="1450" dirty="0"/>
          </a:p>
        </p:txBody>
      </p:sp>
      <p:sp>
        <p:nvSpPr>
          <p:cNvPr id="6" name="Text 4"/>
          <p:cNvSpPr/>
          <p:nvPr/>
        </p:nvSpPr>
        <p:spPr>
          <a:xfrm>
            <a:off x="548640" y="3291840"/>
            <a:ext cx="8138160" cy="365760"/>
          </a:xfrm>
          <a:prstGeom prst="rect">
            <a:avLst/>
          </a:prstGeom>
          <a:noFill/>
          <a:ln/>
        </p:spPr>
        <p:txBody>
          <a:bodyPr wrap="square" rtlCol="0" anchor="ctr"/>
          <a:lstStyle/>
          <a:p>
            <a:pPr indent="0" marL="0">
              <a:buNone/>
            </a:pPr>
            <a:r>
              <a:rPr lang="en-US" sz="1500" b="1" dirty="0">
                <a:solidFill>
                  <a:srgbClr val="26235C"/>
                </a:solidFill>
                <a:latin typeface="Calibri" pitchFamily="34" charset="0"/>
                <a:ea typeface="Calibri" pitchFamily="34" charset="-122"/>
                <a:cs typeface="Calibri" pitchFamily="34" charset="-120"/>
              </a:rPr>
              <a:t>The lesson: </a:t>
            </a:r>
            <a:pPr indent="0" marL="0">
              <a:buNone/>
            </a:pPr>
            <a:r>
              <a:rPr lang="en-US" sz="1500" dirty="0">
                <a:solidFill>
                  <a:srgbClr val="33324A"/>
                </a:solidFill>
                <a:latin typeface="Calibri" pitchFamily="34" charset="0"/>
                <a:ea typeface="Calibri" pitchFamily="34" charset="-122"/>
                <a:cs typeface="Calibri" pitchFamily="34" charset="-120"/>
              </a:rPr>
              <a:t>situational power over ordinary people — not cruel personalities.</a:t>
            </a:r>
            <a:endParaRPr lang="en-US" sz="1500" dirty="0"/>
          </a:p>
        </p:txBody>
      </p:sp>
      <p:sp>
        <p:nvSpPr>
          <p:cNvPr id="7" name="Text 5"/>
          <p:cNvSpPr/>
          <p:nvPr/>
        </p:nvSpPr>
        <p:spPr>
          <a:xfrm>
            <a:off x="548640" y="3794760"/>
            <a:ext cx="8138160" cy="548640"/>
          </a:xfrm>
          <a:prstGeom prst="rect">
            <a:avLst/>
          </a:prstGeom>
          <a:noFill/>
          <a:ln/>
        </p:spPr>
        <p:txBody>
          <a:bodyPr wrap="square" rtlCol="0" anchor="ctr"/>
          <a:lstStyle/>
          <a:p>
            <a:pPr indent="0" marL="0">
              <a:buNone/>
            </a:pPr>
            <a:r>
              <a:rPr lang="en-US" sz="1400" b="1" dirty="0">
                <a:solidFill>
                  <a:srgbClr val="E0A33E"/>
                </a:solidFill>
                <a:latin typeface="Calibri" pitchFamily="34" charset="0"/>
                <a:ea typeface="Calibri" pitchFamily="34" charset="-122"/>
                <a:cs typeface="Calibri" pitchFamily="34" charset="-120"/>
              </a:rPr>
              <a:t>Ethics: </a:t>
            </a:r>
            <a:pPr indent="0" marL="0">
              <a:buNone/>
            </a:pPr>
            <a:r>
              <a:rPr lang="en-US" sz="1400" dirty="0">
                <a:solidFill>
                  <a:srgbClr val="33324A"/>
                </a:solidFill>
                <a:latin typeface="Calibri" pitchFamily="34" charset="0"/>
                <a:ea typeface="Calibri" pitchFamily="34" charset="-122"/>
                <a:cs typeface="Calibri" pitchFamily="34" charset="-120"/>
              </a:rPr>
              <a:t>the studies caused real distress and helped drive today's research-ethics rules (consent, withdrawal, debriefing).</a:t>
            </a:r>
            <a:endParaRPr lang="en-US" sz="1400" dirty="0"/>
          </a:p>
        </p:txBody>
      </p:sp>
      <p:sp>
        <p:nvSpPr>
          <p:cNvPr id="8" name="Text 6"/>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9</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Psychology - Week 13</dc:title>
  <dc:subject>PptxGenJS Presentation</dc:subject>
  <dc:creator>Prof. Bennett</dc:creator>
  <cp:lastModifiedBy>Prof. Bennett</cp:lastModifiedBy>
  <cp:revision>1</cp:revision>
  <dcterms:created xsi:type="dcterms:W3CDTF">2026-06-27T02:31:33Z</dcterms:created>
  <dcterms:modified xsi:type="dcterms:W3CDTF">2026-06-27T02:31:33Z</dcterms:modified>
</cp:coreProperties>
</file>