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Week 14 — Stress, Health, and Coping. This may be the most directly useful week of the whole term, because it's about your actual life. You already know what stress feels like; this week we open the hood — what stress is doing to your body and mind, and which ways of coping genuinely work. The headline up front: stress is normal, often helpful, and very manageable once you understand it. The goal is not to feel zero stress; it's to handle it well. One quick, plain note before we dive in, because this topic is real life: if stress ever feels like too much, the campus counseling center is there for exactly that, and using it is a smart, ordinary move, not a last resort. Nothing this week asks you to share anything you'd rather not. By Friday you'll name the kind of stressor you face, trace what your body does about it, explain why the same event stresses one person and not another, and pick a coping strategy that fits.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more piece of the mind-body link, and I want to teach it carefully because it's easy to misread. Early research, by Friedman and Rosenman, described two broad patterns. TYPE A: competitive, time-driven, always in a hurry — and the part that actually predicts heart risk — easily hostile and angry. TYPE B: relaxed, easygoing, less reactive to time pressure. Here's the crucial nuance: the durable finding is NOT that ambition or success is dangerous. When researchers dug in, the cardiac-risk ingredient turned out to be the chronic hostility and anger, not the drive. So treat Type A as a useful historical pattern, not a personality verdict on anyone — and definitely don't let students diagnose themselves or their friends as a Type A heading for a heart attack. The honest takeaway: persistent hostility is hard on the heart, which is one more reason that managing stress and anger is genuinely good for the body. That sets us up perfectly for the practical half of the week: coping.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third misconception is the sneakiest because avoidance feels like coping. The belief: the best way to handle stress is to relax and avoid the problem. Here's why that's wrong. Avoidance — scrolling, binge-watching, putting it off — feels good for about an hour, and then usually makes a controllable problem worse, because the deadline doesn't move while you scroll. The cure: when you CAN act on the stressor — when it's within your control — problem-focused coping that addresses the source is generally the most effective thing you can do. Save pure relaxation and distraction for what you genuinely cannot change. The one-liner to carry out of here: relax to recover, not to avoid. That distinction — is this stressor controllable or not — is the hinge of the whole coping segment, which is exactly where we go next.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practical heart of the week — two broad families of coping, from Lazarus and Folkman. PROBLEM-FOCUSED coping means changing the stressor itself: make a plan, break the task down, ask for an extension, fix the thing causing the stress. It's best when the stressor is within your control. EMOTION-FOCUSED coping means managing the feelings the stressor causes: talk it out, exercise, reframe, relax, accept what can't be changed. It's best when the stressor is outside your control — grief, a diagnosis, something already done. The key judgment, and the thing I want you doing all week: neither is better in the abstract. Fit to control is what matters. A failing grade you can still raise calls for problem-focused action — a study schedule, talking to the professor. A loss you can't undo calls for emotion-focused support. Most real situations use some of both. The signature example: for a heavy course load, problem-focused is building a study schedule and asking for help; emotion-focused is talking it out with a friend and going for a run. A full plan uses both, but the controllable part — the workload — calls first for problem-focused action.</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the menu — the evidence-based ways to manage stress, and the hopeful headline is that most of what helps is ordinary, learnable, and free. SOCIAL SUPPORT: friends, family, community — one of the single strongest buffers against stress, for both mind and body. This is tend-and-befriend as a coping tool, and the research is striking: strong social ties are linked to better health and longer life. EXERCISE: reliably lowers stress reactivity and lifts mood. SLEEP: the recovery that the resistance stage keeps stealing — non-negotiable, and the first thing to protect. RELAXATION AND MINDFULNESS: slowing the breath, meditation, and present-focused attention all reduce sympathetic arousal — they turn the fight-or-flight dial down. And a positive-psychology footnote: the field of well-being studies what helps people flourish — gratitude, meaning, strong relationships — not just how to avoid distress. Building the good is part of managing the bad. DO: ask the class which of these they already do, and which one they could add this week. And a reminder I'll make once, plainly: the campus counseling center is a normal, smart resource if stress becomes a lot.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the move that defines how you use AI in this course: you verify, you don't consume. DO: have students paste this to an approved chatbot — Gemini, Claude, or ChatGPT — what are the three stages of the General Adaptation Syndrome, and what's the difference between problem-focused and emotion-focused coping? Then check its answer against today's lecture. Watch for two common slips. One: models sometimes garble the GAS order — the order is alarm, then resistance, then exhaustion, with exhaustion last. Two: they blur the coping distinction, describing emotion-focused coping — managing your feelings — as if it changes the stressor, which is actually the problem-focused job. The point isn't to dunk on the model; it's the working relationship — the tool drafts, you judge. That's exactly how the weekly Lecture Tutorial works. You'll catch the model, not trust it. Quick 90-second triage students can actually use: name the stressor and its size, ask the two appraisal questions, ask can I change it — yes means a problem-focused step, no means an emotion-focused one — then pick one action and one recovery move.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land the week. The whole thing reduces to three moves you can make with any stress in your life. Name it — what size stressor is this: catastrophe, life change, or daily hassle, and is it eustress or distress. Trace it — what's your body doing: fight-or-flight and adrenaline now, cortisol over time, and which GAS stage are you in, alarm, resistance, or exhaustion. And cope to fit — read the appraisal and the controllability, then act on what you can change (problem-focused) and soothe what you can't (emotion-focused), with social support, sleep, exercise, and relaxation in the mix. Here's the graded work. Lecture Tutorial 14 with an approved chatbot — submit the share link, about 30 to 45 minutes. Quiz 14 covers stressors, the GAS, cortisol, appraisal, and coping. Discussion 14, What Stresses Us and What Actually Helps, has you analyze a real stressor and the coping that fits. And Assignment 14, Stress, Decoded, is AI-coached and self-scored. One last plain note: if stress is a lot, the campus counseling center is a smart, ordinary resource. Tease next week — our final content week: what happens when distress crosses into a psychological disorder, how psychologists define abnormality, the major categories, and the therapies that help. Same compassion, more depth.</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open with one honest question and a quick show of hands. In the last month, how many of you have felt genuinely stressed about school, work, money, or people? Almost every hand goes up. Good — because that means this is the most useful week of the term for your actual life. The question isn't how to never feel stress; some stress is normal and even helpful. The question is what stress is doing under the hood, and which ways of handling it actually work. Write the promise on the board: by Friday you'll name what kind of stressor you're facing, trace what your body does about it, and pick a coping strategy that fits, instead of just white-knuckling through. The why-it-matters line: stress isn't the enemy — chronic, unmanaged stress with no good coping is. Keep the whole unit upbeat and skills-focused.</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Plain language first. Stress is the process by which we respond to events we perceive as challenging or threatening. The key word is perceive — stress lives at the meeting point of the situation and how you read it; we'll make that precise with appraisal later. A stressor is the thing that triggers the response, and stressors come in three broad sizes. CATASTROPHES: large, unpredictable events that hit many people at once — a natural disaster, a major accident. SIGNIFICANT LIFE CHANGES: big personal transitions, even good ones — starting college, a move, a breakup, a new job, a death in the family. DAILY HASSLES: the small, recurring irritations — traffic, slow Wi-Fi, a packed inbox, roommate friction. Here's the surprise students don't expect: the daily hassles are some of the most powerful sources of chronic stress, because their constant drip never lets up. DO: have the class call out which size their last stressor was.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 all stress is bad — this is the first misconception to cure. EUSTRESS is stress that energizes and motivates: the good nerves before a big game, the buzz of a challenging-but-doable project, the focus that a real deadline gives you. DISTRESS is stress that overwhelms and drains — too much demand, for too long, with no recovery. Here's the key: it's the same underlying physiology. The difference is the amount and the meaning. A little pressure sharpens you; too much, for too long, wears you down. The body's stress response is an ancient survival system doing its job — it's not a character flaw and it's not automatically harmful. The danger is when it runs constantly with no off-switch. So as we go through the machinery next, keep this frame: we're not trying to eliminate stress; we're trying to keep it in the useful zone and recover well.</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perceive a threat, your body shifts into a fast, automatic mobilization — the famous fight-or-flight response, named by Walter Cannon. The brain's alarm fires, the sympathetic nervous system floods the body to act now: the adrenal glands release adrenaline, heart rate and breathing jump, pupils widen, energy releases, digestion pauses. That's the fast lane, measured in seconds. Then there's the sustained lane: under longer strain, the HPA axis releases cortisol, the main stress hormone, keeping blood sugar up so you can keep coping — and, importantly, suppressing the immune system over time. Keep these two distinct: adrenaline is the instant surge, cortisol is the slow, sustained hormone. One more pattern worth naming: Shelley Taylor's tend-and-befriend. Under stress, people — research highlights this especially in women — often protect and connect, tending to others and seeking social support, rather than fighting or fleeing. Fight-or-flight isn't the whole story of how humans handle threat.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remember one framework this week, remember the General Adaptation Syndrome. Hans Selye found that bodies under prolonged stress move through three stages, no matter what the stressor is. ALARM: the initial jolt — fight-or-flight kicks in, resources mobilize, you feel the shock. RESISTANCE: the body settles into a high-output, powering-through state; cortisol stays elevated, you're coping but burning fuel. EXHAUSTION: if the stress never lets up, reserves run down — you're depleted, more vulnerable to illness, at risk of burnout. The order matters enormously and it's the single most common thing chatbots get wrong: it is alarm, then resistance, then exhaustion. Exhaustion is LAST, not first. Memory hook: alarm rings, resistance grinds, exhaustion empties the tank. The practical payoff, which we'll see on the next slide: catching yourself in a long resistance phase, before you hit exhaustion, is one of the most useful self-awareness skills there is.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Watch me run the GAS through a stretch you'll all recognize — midterm season. ALARM: midterms and three deadlines all land in the same week. The shock hits — racing heart, trouble sleeping, that oh-no jolt. Fight-or-flight is firing; adrenaline and cortisol are up. That's the alarm stage. RESISTANCE: for the next two weeks the student powers through — long study nights, running on caffeine, pushing hard. They're coping, and from the outside they look fine, but the body is in a sustained high-cortisol resistance state, steadily spending reserves. That's resistance. EXHAUSTION: the week after finals, everything crashes. The student is wiped out, can't focus, and — classic — comes down with the cold that's been going around. The tank is empty and the immune system is run down. That's exhaustion. Land it: same person, one continuous stressor, three predictable stages. Naming the stage you're in is the first step to doing something about it — especially catching yourself in long resistance before you hit exhaustion. And note the cure for misconception one: that alarm and resistance response is adaptive — it's what gets you through midterms at all. The danger is chronic stress with no recovery, not stress itself.</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Last segment we watched the body's machinery. Now the switch that decides whether the machinery even turns on — how you read the situation. Richard Lazarus showed that stress isn't just in the event; it's in your interpretation. Two quick, often unconscious judgments. PRIMARY APPRAISAL: is this a threat to me? You size up the situation — irrelevant, positive, or stressful. SECONDARY APPRAISAL: can I cope with it? Do I have the resources? You size up yourself against the demand. The whole point: stress is highest when primary says big threat and secondary says I can't handle this. Worked mini-example — two students get the same email: your group presentation got moved up a week. Student A: annoying, but we're mostly ready, and I can rally the group tonight — threat moderate, resources high, manageable. Student B: we've barely started, I'm slammed, this is a disaster — threat high, resources low, real distress. Same email, two stress levels, because of appraisal. And the cure for misconception two: appraisal is real, but it triggers real physiology — cortisol, weakened immunity, heart strain. It's in your head AND in your body. You can't simply mindset away a racing heart.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stress only made us feel bad, it'd be a mood problem. The reason there's a whole field of health psychology is that stress gets under the skin — it changes the body in measurable ways. THE IMMUNE SYSTEM: sustained high cortisol suppresses immune function, which is exactly why a run-down, stressed person catches the cold that's going around — that's the exhaustion-stage moment from the worked example. This is the field of psychoneuroimmunology, the study of how psychological states affect immunity. THE HEART: chronic stress is linked to coronary heart disease — the persistent strain of elevated blood pressure and stress hormones wears on the cardiovascular system over time. Here's the answer to the student's worked example: why does the stressed student get sick right after finals? Weeks of resistance-stage cortisol quietly dampened the immune system; the moment the push ended, the run-down body had no defenses left for the virus already circulating. The cold isn't bad luck — it's the mind-body link on schedule. And this is exactly why coping well is a health behavior, not a luxury.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960120"/>
            <a:ext cx="8046720" cy="365760"/>
          </a:xfrm>
          <a:prstGeom prst="rect">
            <a:avLst/>
          </a:prstGeom>
          <a:noFill/>
          <a:ln/>
        </p:spPr>
        <p:txBody>
          <a:bodyPr wrap="square" rtlCol="0" anchor="ctr"/>
          <a:lstStyle/>
          <a:p>
            <a:pPr indent="0" marL="0">
              <a:buNone/>
            </a:pPr>
            <a:r>
              <a:rPr lang="en-US" sz="1400" spc="200" kern="0" dirty="0">
                <a:solidFill>
                  <a:srgbClr val="CFCBEC"/>
                </a:solidFill>
                <a:latin typeface="Calibri" pitchFamily="34" charset="0"/>
                <a:ea typeface="Calibri" pitchFamily="34" charset="-122"/>
                <a:cs typeface="Calibri" pitchFamily="34" charset="-120"/>
              </a:rPr>
              <a:t>INTRODUCTION TO PSYCHOLOGY  ·  PSYC 1  ·  WEEK 14</a:t>
            </a:r>
            <a:endParaRPr lang="en-US" sz="1400" dirty="0"/>
          </a:p>
        </p:txBody>
      </p:sp>
      <p:sp>
        <p:nvSpPr>
          <p:cNvPr id="3" name="Text 1"/>
          <p:cNvSpPr/>
          <p:nvPr/>
        </p:nvSpPr>
        <p:spPr>
          <a:xfrm>
            <a:off x="548640" y="1417320"/>
            <a:ext cx="8046720" cy="1005840"/>
          </a:xfrm>
          <a:prstGeom prst="rect">
            <a:avLst/>
          </a:prstGeom>
          <a:noFill/>
          <a:ln/>
        </p:spPr>
        <p:txBody>
          <a:bodyPr wrap="square" rtlCol="0" anchor="ctr"/>
          <a:lstStyle/>
          <a:p>
            <a:pPr indent="0" marL="0">
              <a:buNone/>
            </a:pPr>
            <a:r>
              <a:rPr lang="en-US" sz="4600" b="1" dirty="0">
                <a:solidFill>
                  <a:srgbClr val="FFFFFF"/>
                </a:solidFill>
                <a:latin typeface="Cambria" pitchFamily="34" charset="0"/>
                <a:ea typeface="Cambria" pitchFamily="34" charset="-122"/>
                <a:cs typeface="Cambria" pitchFamily="34" charset="-120"/>
              </a:rPr>
              <a:t>Stress, Health &amp; Coping</a:t>
            </a:r>
            <a:endParaRPr lang="en-US" sz="4600" dirty="0"/>
          </a:p>
        </p:txBody>
      </p:sp>
      <p:sp>
        <p:nvSpPr>
          <p:cNvPr id="4" name="Text 2"/>
          <p:cNvSpPr/>
          <p:nvPr/>
        </p:nvSpPr>
        <p:spPr>
          <a:xfrm>
            <a:off x="548640" y="2697480"/>
            <a:ext cx="7772400" cy="822960"/>
          </a:xfrm>
          <a:prstGeom prst="rect">
            <a:avLst/>
          </a:prstGeom>
          <a:noFill/>
          <a:ln/>
        </p:spPr>
        <p:txBody>
          <a:bodyPr wrap="square" rtlCol="0" anchor="ctr"/>
          <a:lstStyle/>
          <a:p>
            <a:pPr indent="0" marL="0">
              <a:buNone/>
            </a:pPr>
            <a:r>
              <a:rPr lang="en-US" sz="1800" i="1" dirty="0">
                <a:solidFill>
                  <a:srgbClr val="E0A33E"/>
                </a:solidFill>
                <a:latin typeface="Calibri" pitchFamily="34" charset="0"/>
                <a:ea typeface="Calibri" pitchFamily="34" charset="-122"/>
                <a:cs typeface="Calibri" pitchFamily="34" charset="-120"/>
              </a:rPr>
              <a:t>What is stress actually doing to your body and mind — and what kinds of coping actually work?</a:t>
            </a:r>
            <a:endParaRPr lang="en-US" sz="1800" dirty="0"/>
          </a:p>
        </p:txBody>
      </p:sp>
      <p:sp>
        <p:nvSpPr>
          <p:cNvPr id="5" name="Text 3"/>
          <p:cNvSpPr/>
          <p:nvPr/>
        </p:nvSpPr>
        <p:spPr>
          <a:xfrm>
            <a:off x="548640" y="4114800"/>
            <a:ext cx="8046720" cy="320040"/>
          </a:xfrm>
          <a:prstGeom prst="rect">
            <a:avLst/>
          </a:prstGeom>
          <a:noFill/>
          <a:ln/>
        </p:spPr>
        <p:txBody>
          <a:bodyPr wrap="square" rtlCol="0" anchor="ctr"/>
          <a:lstStyle/>
          <a:p>
            <a:pPr indent="0" marL="0">
              <a:buNone/>
            </a:pPr>
            <a:r>
              <a:rPr lang="en-US" sz="1300" dirty="0">
                <a:solidFill>
                  <a:srgbClr val="CFCBEC"/>
                </a:solidFill>
                <a:latin typeface="Calibri" pitchFamily="34" charset="0"/>
                <a:ea typeface="Calibri" pitchFamily="34" charset="-122"/>
                <a:cs typeface="Calibri" pitchFamily="34" charset="-120"/>
              </a:rPr>
              <a:t>Silver Oak University  ·  Department of Psychology</a:t>
            </a:r>
            <a:endParaRPr lang="en-US" sz="1300" dirty="0"/>
          </a:p>
        </p:txBody>
      </p:sp>
      <p:sp>
        <p:nvSpPr>
          <p:cNvPr id="6" name="Text 4"/>
          <p:cNvSpPr/>
          <p:nvPr/>
        </p:nvSpPr>
        <p:spPr>
          <a:xfrm>
            <a:off x="548640" y="4434840"/>
            <a:ext cx="8046720" cy="274320"/>
          </a:xfrm>
          <a:prstGeom prst="rect">
            <a:avLst/>
          </a:prstGeom>
          <a:noFill/>
          <a:ln/>
        </p:spPr>
        <p:txBody>
          <a:bodyPr wrap="square" rtlCol="0" anchor="ctr"/>
          <a:lstStyle/>
          <a:p>
            <a:pPr indent="0" marL="0">
              <a:buNone/>
            </a:pPr>
            <a:r>
              <a:rPr lang="en-US" sz="105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A CLASSIC PATTERN  ·  TAUGHT CAREFULLY</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Type A  vs  Type B</a:t>
            </a:r>
            <a:endParaRPr lang="en-US" sz="3000" dirty="0"/>
          </a:p>
        </p:txBody>
      </p:sp>
      <p:sp>
        <p:nvSpPr>
          <p:cNvPr id="4" name="Shape 2"/>
          <p:cNvSpPr/>
          <p:nvPr/>
        </p:nvSpPr>
        <p:spPr>
          <a:xfrm>
            <a:off x="502920" y="178308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1920240"/>
          </a:xfrm>
          <a:prstGeom prst="rect">
            <a:avLst/>
          </a:prstGeom>
          <a:noFill/>
          <a:ln/>
        </p:spPr>
        <p:txBody>
          <a:bodyPr wrap="square" rtlCol="0" anchor="t"/>
          <a:lstStyle/>
          <a:p>
            <a:pPr indent="0" marL="0">
              <a:buNone/>
            </a:pPr>
            <a:r>
              <a:rPr lang="en-US" sz="1700" b="1" dirty="0">
                <a:solidFill>
                  <a:srgbClr val="E0A33E"/>
                </a:solidFill>
                <a:latin typeface="Calibri" pitchFamily="34" charset="0"/>
                <a:ea typeface="Calibri" pitchFamily="34" charset="-122"/>
                <a:cs typeface="Calibri" pitchFamily="34" charset="-120"/>
              </a:rPr>
              <a:t>TYPE A
</a:t>
            </a:r>
            <a:endParaRPr lang="en-US" sz="1700" dirty="0"/>
          </a:p>
          <a:p>
            <a:pPr indent="0" marL="0">
              <a:buNone/>
            </a:pPr>
            <a:r>
              <a:rPr lang="en-US" sz="1450" dirty="0">
                <a:solidFill>
                  <a:srgbClr val="33324A"/>
                </a:solidFill>
                <a:latin typeface="Calibri" pitchFamily="34" charset="0"/>
                <a:ea typeface="Calibri" pitchFamily="34" charset="-122"/>
                <a:cs typeface="Calibri" pitchFamily="34" charset="-120"/>
              </a:rPr>
              <a:t>competitive, time-driven, and — the part that predicts heart risk — easily </a:t>
            </a:r>
            <a:pPr indent="0" marL="0">
              <a:buNone/>
            </a:pPr>
            <a:r>
              <a:rPr lang="en-US" sz="1450" b="1" dirty="0">
                <a:solidFill>
                  <a:srgbClr val="26235C"/>
                </a:solidFill>
                <a:latin typeface="Calibri" pitchFamily="34" charset="0"/>
                <a:ea typeface="Calibri" pitchFamily="34" charset="-122"/>
                <a:cs typeface="Calibri" pitchFamily="34" charset="-120"/>
              </a:rPr>
              <a:t>hostile / angry</a:t>
            </a:r>
            <a:pPr indent="0" marL="0">
              <a:buNone/>
            </a:pPr>
            <a:r>
              <a:rPr lang="en-US" sz="1450" dirty="0">
                <a:solidFill>
                  <a:srgbClr val="33324A"/>
                </a:solidFill>
                <a:latin typeface="Calibri" pitchFamily="34" charset="0"/>
                <a:ea typeface="Calibri" pitchFamily="34" charset="-122"/>
                <a:cs typeface="Calibri" pitchFamily="34" charset="-120"/>
              </a:rPr>
              <a:t>.</a:t>
            </a:r>
            <a:endParaRPr lang="en-US" sz="1700" dirty="0"/>
          </a:p>
        </p:txBody>
      </p:sp>
      <p:sp>
        <p:nvSpPr>
          <p:cNvPr id="7" name="Text 5"/>
          <p:cNvSpPr/>
          <p:nvPr/>
        </p:nvSpPr>
        <p:spPr>
          <a:xfrm>
            <a:off x="4937760" y="2011680"/>
            <a:ext cx="3474720" cy="1920240"/>
          </a:xfrm>
          <a:prstGeom prst="rect">
            <a:avLst/>
          </a:prstGeom>
          <a:noFill/>
          <a:ln/>
        </p:spPr>
        <p:txBody>
          <a:bodyPr wrap="square" rtlCol="0" anchor="t"/>
          <a:lstStyle/>
          <a:p>
            <a:pPr indent="0" marL="0">
              <a:buNone/>
            </a:pPr>
            <a:r>
              <a:rPr lang="en-US" sz="1700" b="1" dirty="0">
                <a:solidFill>
                  <a:srgbClr val="2F8F86"/>
                </a:solidFill>
                <a:latin typeface="Calibri" pitchFamily="34" charset="0"/>
                <a:ea typeface="Calibri" pitchFamily="34" charset="-122"/>
                <a:cs typeface="Calibri" pitchFamily="34" charset="-120"/>
              </a:rPr>
              <a:t>TYPE B
</a:t>
            </a:r>
            <a:endParaRPr lang="en-US" sz="1700" dirty="0"/>
          </a:p>
          <a:p>
            <a:pPr indent="0" marL="0">
              <a:buNone/>
            </a:pPr>
            <a:r>
              <a:rPr lang="en-US" sz="1450" dirty="0">
                <a:solidFill>
                  <a:srgbClr val="33324A"/>
                </a:solidFill>
                <a:latin typeface="Calibri" pitchFamily="34" charset="0"/>
                <a:ea typeface="Calibri" pitchFamily="34" charset="-122"/>
                <a:cs typeface="Calibri" pitchFamily="34" charset="-120"/>
              </a:rPr>
              <a:t>relaxed, easygoing, less reactive to time pressure.</a:t>
            </a:r>
            <a:endParaRPr lang="en-US" sz="1700" dirty="0"/>
          </a:p>
        </p:txBody>
      </p:sp>
      <p:sp>
        <p:nvSpPr>
          <p:cNvPr id="8" name="Text 6"/>
          <p:cNvSpPr/>
          <p:nvPr/>
        </p:nvSpPr>
        <p:spPr>
          <a:xfrm>
            <a:off x="502920" y="4206240"/>
            <a:ext cx="8138160" cy="365760"/>
          </a:xfrm>
          <a:prstGeom prst="rect">
            <a:avLst/>
          </a:prstGeom>
          <a:noFill/>
          <a:ln/>
        </p:spPr>
        <p:txBody>
          <a:bodyPr wrap="square" rtlCol="0" anchor="ctr"/>
          <a:lstStyle/>
          <a:p>
            <a:pPr algn="ctr" indent="0" marL="0">
              <a:buNone/>
            </a:pPr>
            <a:r>
              <a:rPr lang="en-US" sz="1350" b="1" i="1" dirty="0">
                <a:solidFill>
                  <a:srgbClr val="26235C"/>
                </a:solidFill>
                <a:latin typeface="Calibri" pitchFamily="34" charset="0"/>
                <a:ea typeface="Calibri" pitchFamily="34" charset="-122"/>
                <a:cs typeface="Calibri" pitchFamily="34" charset="-120"/>
              </a:rPr>
              <a:t>The cardiac-risk ingredient is chronic hostility — NOT ambition or success. A pattern, not a personality verdict.</a:t>
            </a:r>
            <a:endParaRPr lang="en-US" sz="135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TRAP TO AVOID</a:t>
            </a:r>
            <a:endParaRPr lang="en-US" sz="1300" dirty="0"/>
          </a:p>
        </p:txBody>
      </p:sp>
      <p:sp>
        <p:nvSpPr>
          <p:cNvPr id="3" name="Text 1"/>
          <p:cNvSpPr/>
          <p:nvPr/>
        </p:nvSpPr>
        <p:spPr>
          <a:xfrm>
            <a:off x="502920" y="676656"/>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best coping is to relax</a:t>
            </a:r>
            <a:endParaRPr lang="en-US" sz="3000" dirty="0"/>
          </a:p>
          <a:p>
            <a:pPr indent="0" marL="0">
              <a:buNone/>
            </a:pPr>
            <a:r>
              <a:rPr lang="en-US" sz="3000" b="1" dirty="0">
                <a:solidFill>
                  <a:srgbClr val="26235C"/>
                </a:solidFill>
                <a:latin typeface="Cambria" pitchFamily="34" charset="0"/>
                <a:ea typeface="Cambria" pitchFamily="34" charset="-122"/>
                <a:cs typeface="Cambria" pitchFamily="34" charset="-120"/>
              </a:rPr>
              <a:t>and avoid the problem"</a:t>
            </a:r>
            <a:endParaRPr lang="en-US" sz="3000" dirty="0"/>
          </a:p>
        </p:txBody>
      </p:sp>
      <p:sp>
        <p:nvSpPr>
          <p:cNvPr id="4" name="Text 2"/>
          <p:cNvSpPr/>
          <p:nvPr/>
        </p:nvSpPr>
        <p:spPr>
          <a:xfrm>
            <a:off x="777240" y="2286000"/>
            <a:ext cx="7680960" cy="822960"/>
          </a:xfrm>
          <a:prstGeom prst="rect">
            <a:avLst/>
          </a:prstGeom>
          <a:noFill/>
          <a:ln/>
        </p:spPr>
        <p:txBody>
          <a:bodyPr wrap="square" rtlCol="0" anchor="ctr"/>
          <a:lstStyle/>
          <a:p>
            <a:pPr indent="0" marL="0">
              <a:buNone/>
            </a:pPr>
            <a:r>
              <a:rPr lang="en-US" sz="1600" i="1" dirty="0">
                <a:solidFill>
                  <a:srgbClr val="26235C"/>
                </a:solidFill>
                <a:latin typeface="Calibri" pitchFamily="34" charset="0"/>
                <a:ea typeface="Calibri" pitchFamily="34" charset="-122"/>
                <a:cs typeface="Calibri" pitchFamily="34" charset="-120"/>
              </a:rPr>
              <a:t>Avoidance feels good for an hour</a:t>
            </a:r>
            <a:endParaRPr lang="en-US" sz="1600" dirty="0"/>
          </a:p>
          <a:p>
            <a:pPr indent="0" marL="0">
              <a:buNone/>
            </a:pPr>
            <a:r>
              <a:rPr lang="en-US" sz="1500" dirty="0">
                <a:solidFill>
                  <a:srgbClr val="33324A"/>
                </a:solidFill>
                <a:latin typeface="Calibri" pitchFamily="34" charset="0"/>
                <a:ea typeface="Calibri" pitchFamily="34" charset="-122"/>
                <a:cs typeface="Calibri" pitchFamily="34" charset="-120"/>
              </a:rPr>
              <a:t>— and usually makes a controllable problem worse. The deadline doesn't move while you scroll.</a:t>
            </a:r>
            <a:endParaRPr lang="en-US" sz="1600" dirty="0"/>
          </a:p>
        </p:txBody>
      </p:sp>
      <p:sp>
        <p:nvSpPr>
          <p:cNvPr id="5" name="Shape 3"/>
          <p:cNvSpPr/>
          <p:nvPr/>
        </p:nvSpPr>
        <p:spPr>
          <a:xfrm>
            <a:off x="502920" y="3246120"/>
            <a:ext cx="8138160" cy="1051560"/>
          </a:xfrm>
          <a:prstGeom prst="roundRect">
            <a:avLst>
              <a:gd name="adj" fmla="val 7826"/>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3429000"/>
            <a:ext cx="7589520" cy="73152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THE CURE  </a:t>
            </a:r>
            <a:pPr indent="0" marL="0">
              <a:buNone/>
            </a:pPr>
            <a:r>
              <a:rPr lang="en-US" sz="1450" dirty="0">
                <a:solidFill>
                  <a:srgbClr val="33324A"/>
                </a:solidFill>
                <a:latin typeface="Calibri" pitchFamily="34" charset="0"/>
                <a:ea typeface="Calibri" pitchFamily="34" charset="-122"/>
                <a:cs typeface="Calibri" pitchFamily="34" charset="-120"/>
              </a:rPr>
              <a:t>— when you CAN act on the stressor, problem-focused coping that addresses the source is usually most effective. Relax to recover — not to avoid.</a:t>
            </a:r>
            <a:endParaRPr lang="en-US" sz="15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LAZARUS &amp; FOLKMAN  ·  TWO FAMILIES OF COPING</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Problem-focused  vs  Emotion-focused</a:t>
            </a:r>
            <a:endParaRPr lang="en-US" sz="3000" dirty="0"/>
          </a:p>
        </p:txBody>
      </p:sp>
      <p:sp>
        <p:nvSpPr>
          <p:cNvPr id="4" name="Shape 2"/>
          <p:cNvSpPr/>
          <p:nvPr/>
        </p:nvSpPr>
        <p:spPr>
          <a:xfrm>
            <a:off x="502920" y="1783080"/>
            <a:ext cx="3931920" cy="2377440"/>
          </a:xfrm>
          <a:prstGeom prst="roundRect">
            <a:avLst>
              <a:gd name="adj" fmla="val 3462"/>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377440"/>
          </a:xfrm>
          <a:prstGeom prst="roundRect">
            <a:avLst>
              <a:gd name="adj" fmla="val 3462"/>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057400"/>
          </a:xfrm>
          <a:prstGeom prst="rect">
            <a:avLst/>
          </a:prstGeom>
          <a:noFill/>
          <a:ln/>
        </p:spPr>
        <p:txBody>
          <a:bodyPr wrap="square" rtlCol="0" anchor="t"/>
          <a:lstStyle/>
          <a:p>
            <a:pPr indent="0" marL="0">
              <a:buNone/>
            </a:pPr>
            <a:r>
              <a:rPr lang="en-US" sz="1600" b="1" dirty="0">
                <a:solidFill>
                  <a:srgbClr val="5B53A6"/>
                </a:solidFill>
                <a:latin typeface="Calibri" pitchFamily="34" charset="0"/>
                <a:ea typeface="Calibri" pitchFamily="34" charset="-122"/>
                <a:cs typeface="Calibri" pitchFamily="34" charset="-120"/>
              </a:rPr>
              <a:t>PROBLEM-FOCUSED
</a:t>
            </a:r>
            <a:endParaRPr lang="en-US" sz="1600" dirty="0"/>
          </a:p>
          <a:p>
            <a:pPr indent="0" marL="0">
              <a:buNone/>
            </a:pPr>
            <a:r>
              <a:rPr lang="en-US" sz="1300" i="1" dirty="0">
                <a:solidFill>
                  <a:srgbClr val="6B6A86"/>
                </a:solidFill>
                <a:latin typeface="Calibri" pitchFamily="34" charset="0"/>
                <a:ea typeface="Calibri" pitchFamily="34" charset="-122"/>
                <a:cs typeface="Calibri" pitchFamily="34" charset="-120"/>
              </a:rPr>
              <a:t>change the stressor
</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Make a plan, ask for an extension, fix the cause. Best when the stressor is </a:t>
            </a:r>
            <a:pPr indent="0" marL="0">
              <a:buNone/>
            </a:pPr>
            <a:r>
              <a:rPr lang="en-US" sz="1400" b="1" dirty="0">
                <a:solidFill>
                  <a:srgbClr val="26235C"/>
                </a:solidFill>
                <a:latin typeface="Calibri" pitchFamily="34" charset="0"/>
                <a:ea typeface="Calibri" pitchFamily="34" charset="-122"/>
                <a:cs typeface="Calibri" pitchFamily="34" charset="-120"/>
              </a:rPr>
              <a:t>within your control.</a:t>
            </a:r>
            <a:endParaRPr lang="en-US" sz="1600" dirty="0"/>
          </a:p>
        </p:txBody>
      </p:sp>
      <p:sp>
        <p:nvSpPr>
          <p:cNvPr id="7" name="Text 5"/>
          <p:cNvSpPr/>
          <p:nvPr/>
        </p:nvSpPr>
        <p:spPr>
          <a:xfrm>
            <a:off x="4937760" y="2011680"/>
            <a:ext cx="3474720" cy="2057400"/>
          </a:xfrm>
          <a:prstGeom prst="rect">
            <a:avLst/>
          </a:prstGeom>
          <a:noFill/>
          <a:ln/>
        </p:spPr>
        <p:txBody>
          <a:bodyPr wrap="square" rtlCol="0" anchor="t"/>
          <a:lstStyle/>
          <a:p>
            <a:pPr indent="0" marL="0">
              <a:buNone/>
            </a:pPr>
            <a:r>
              <a:rPr lang="en-US" sz="1600" b="1" dirty="0">
                <a:solidFill>
                  <a:srgbClr val="2F8F86"/>
                </a:solidFill>
                <a:latin typeface="Calibri" pitchFamily="34" charset="0"/>
                <a:ea typeface="Calibri" pitchFamily="34" charset="-122"/>
                <a:cs typeface="Calibri" pitchFamily="34" charset="-120"/>
              </a:rPr>
              <a:t>EMOTION-FOCUSED
</a:t>
            </a:r>
            <a:endParaRPr lang="en-US" sz="1600" dirty="0"/>
          </a:p>
          <a:p>
            <a:pPr indent="0" marL="0">
              <a:buNone/>
            </a:pPr>
            <a:r>
              <a:rPr lang="en-US" sz="1300" i="1" dirty="0">
                <a:solidFill>
                  <a:srgbClr val="6B6A86"/>
                </a:solidFill>
                <a:latin typeface="Calibri" pitchFamily="34" charset="0"/>
                <a:ea typeface="Calibri" pitchFamily="34" charset="-122"/>
                <a:cs typeface="Calibri" pitchFamily="34" charset="-120"/>
              </a:rPr>
              <a:t>manage the feelings
</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Talk it out, exercise, reframe, accept. Best when the stressor is </a:t>
            </a:r>
            <a:pPr indent="0" marL="0">
              <a:buNone/>
            </a:pPr>
            <a:r>
              <a:rPr lang="en-US" sz="1400" b="1" dirty="0">
                <a:solidFill>
                  <a:srgbClr val="26235C"/>
                </a:solidFill>
                <a:latin typeface="Calibri" pitchFamily="34" charset="0"/>
                <a:ea typeface="Calibri" pitchFamily="34" charset="-122"/>
                <a:cs typeface="Calibri" pitchFamily="34" charset="-120"/>
              </a:rPr>
              <a:t>outside your control.</a:t>
            </a:r>
            <a:endParaRPr lang="en-US" sz="1600" dirty="0"/>
          </a:p>
        </p:txBody>
      </p:sp>
      <p:sp>
        <p:nvSpPr>
          <p:cNvPr id="8" name="Text 6"/>
          <p:cNvSpPr/>
          <p:nvPr/>
        </p:nvSpPr>
        <p:spPr>
          <a:xfrm>
            <a:off x="502920" y="429768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Neither is better in the abstract — fit it to control. Failing grade you can raise → act. Loss you can't undo → soothe.</a:t>
            </a:r>
            <a:endParaRPr lang="en-US" sz="13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WHAT ACTUALLY WORKS  ·  EVIDENCE-BASED &amp; MOSTLY FREE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Your stress-management menu</a:t>
            </a:r>
            <a:endParaRPr lang="en-US" sz="3000" dirty="0"/>
          </a:p>
        </p:txBody>
      </p:sp>
      <p:sp>
        <p:nvSpPr>
          <p:cNvPr id="4" name="Shape 2"/>
          <p:cNvSpPr/>
          <p:nvPr/>
        </p:nvSpPr>
        <p:spPr>
          <a:xfrm>
            <a:off x="502920" y="1874520"/>
            <a:ext cx="8138160" cy="566928"/>
          </a:xfrm>
          <a:prstGeom prst="roundRect">
            <a:avLst>
              <a:gd name="adj" fmla="val 14516"/>
            </a:avLst>
          </a:prstGeom>
          <a:solidFill>
            <a:srgbClr val="FFFFFF"/>
          </a:solidFill>
          <a:ln/>
          <a:effectLst>
            <a:outerShdw sx="100000" sy="100000" kx="0" ky="0" algn="bl" rotWithShape="0" blurRad="88900" dist="38100" dir="5400000">
              <a:srgbClr val="000000">
                <a:alpha val="10000"/>
              </a:srgbClr>
            </a:outerShdw>
          </a:effectLst>
        </p:spPr>
      </p:sp>
      <p:sp>
        <p:nvSpPr>
          <p:cNvPr id="5" name="Text 3"/>
          <p:cNvSpPr/>
          <p:nvPr/>
        </p:nvSpPr>
        <p:spPr>
          <a:xfrm>
            <a:off x="731520" y="1993392"/>
            <a:ext cx="7680960" cy="365760"/>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SOCIAL SUPPORT   </a:t>
            </a:r>
            <a:pPr indent="0" marL="0">
              <a:buNone/>
            </a:pPr>
            <a:r>
              <a:rPr lang="en-US" sz="1350" dirty="0">
                <a:solidFill>
                  <a:srgbClr val="33324A"/>
                </a:solidFill>
                <a:latin typeface="Calibri" pitchFamily="34" charset="0"/>
                <a:ea typeface="Calibri" pitchFamily="34" charset="-122"/>
                <a:cs typeface="Calibri" pitchFamily="34" charset="-120"/>
              </a:rPr>
              <a:t>friends, family, community — one of the strongest buffers</a:t>
            </a:r>
            <a:endParaRPr lang="en-US" sz="1450" dirty="0"/>
          </a:p>
        </p:txBody>
      </p:sp>
      <p:sp>
        <p:nvSpPr>
          <p:cNvPr id="6" name="Shape 4"/>
          <p:cNvSpPr/>
          <p:nvPr/>
        </p:nvSpPr>
        <p:spPr>
          <a:xfrm>
            <a:off x="502920" y="2532888"/>
            <a:ext cx="8138160" cy="566928"/>
          </a:xfrm>
          <a:prstGeom prst="roundRect">
            <a:avLst>
              <a:gd name="adj" fmla="val 14516"/>
            </a:avLst>
          </a:prstGeom>
          <a:solidFill>
            <a:srgbClr val="FFFFFF"/>
          </a:solidFill>
          <a:ln/>
          <a:effectLst>
            <a:outerShdw sx="100000" sy="100000" kx="0" ky="0" algn="bl" rotWithShape="0" blurRad="88900" dist="38100" dir="5400000">
              <a:srgbClr val="000000">
                <a:alpha val="10000"/>
              </a:srgbClr>
            </a:outerShdw>
          </a:effectLst>
        </p:spPr>
      </p:sp>
      <p:sp>
        <p:nvSpPr>
          <p:cNvPr id="7" name="Text 5"/>
          <p:cNvSpPr/>
          <p:nvPr/>
        </p:nvSpPr>
        <p:spPr>
          <a:xfrm>
            <a:off x="731520" y="2651760"/>
            <a:ext cx="7680960" cy="365760"/>
          </a:xfrm>
          <a:prstGeom prst="rect">
            <a:avLst/>
          </a:prstGeom>
          <a:noFill/>
          <a:ln/>
        </p:spPr>
        <p:txBody>
          <a:bodyPr wrap="square" rtlCol="0" anchor="ctr"/>
          <a:lstStyle/>
          <a:p>
            <a:pPr indent="0" marL="0">
              <a:buNone/>
            </a:pPr>
            <a:r>
              <a:rPr lang="en-US" sz="1450" b="1" dirty="0">
                <a:solidFill>
                  <a:srgbClr val="5B53A6"/>
                </a:solidFill>
                <a:latin typeface="Calibri" pitchFamily="34" charset="0"/>
                <a:ea typeface="Calibri" pitchFamily="34" charset="-122"/>
                <a:cs typeface="Calibri" pitchFamily="34" charset="-120"/>
              </a:rPr>
              <a:t>EXERCISE   </a:t>
            </a:r>
            <a:pPr indent="0" marL="0">
              <a:buNone/>
            </a:pPr>
            <a:r>
              <a:rPr lang="en-US" sz="1350" dirty="0">
                <a:solidFill>
                  <a:srgbClr val="33324A"/>
                </a:solidFill>
                <a:latin typeface="Calibri" pitchFamily="34" charset="0"/>
                <a:ea typeface="Calibri" pitchFamily="34" charset="-122"/>
                <a:cs typeface="Calibri" pitchFamily="34" charset="-120"/>
              </a:rPr>
              <a:t>reliably lowers stress reactivity and lifts mood</a:t>
            </a:r>
            <a:endParaRPr lang="en-US" sz="1450" dirty="0"/>
          </a:p>
        </p:txBody>
      </p:sp>
      <p:sp>
        <p:nvSpPr>
          <p:cNvPr id="8" name="Shape 6"/>
          <p:cNvSpPr/>
          <p:nvPr/>
        </p:nvSpPr>
        <p:spPr>
          <a:xfrm>
            <a:off x="502920" y="3191256"/>
            <a:ext cx="8138160" cy="566928"/>
          </a:xfrm>
          <a:prstGeom prst="roundRect">
            <a:avLst>
              <a:gd name="adj" fmla="val 14516"/>
            </a:avLst>
          </a:prstGeom>
          <a:solidFill>
            <a:srgbClr val="FFFFFF"/>
          </a:solidFill>
          <a:ln/>
          <a:effectLst>
            <a:outerShdw sx="100000" sy="100000" kx="0" ky="0" algn="bl" rotWithShape="0" blurRad="88900" dist="38100" dir="5400000">
              <a:srgbClr val="000000">
                <a:alpha val="10000"/>
              </a:srgbClr>
            </a:outerShdw>
          </a:effectLst>
        </p:spPr>
      </p:sp>
      <p:sp>
        <p:nvSpPr>
          <p:cNvPr id="9" name="Text 7"/>
          <p:cNvSpPr/>
          <p:nvPr/>
        </p:nvSpPr>
        <p:spPr>
          <a:xfrm>
            <a:off x="731520" y="3310128"/>
            <a:ext cx="7680960" cy="365760"/>
          </a:xfrm>
          <a:prstGeom prst="rect">
            <a:avLst/>
          </a:prstGeom>
          <a:noFill/>
          <a:ln/>
        </p:spPr>
        <p:txBody>
          <a:bodyPr wrap="square" rtlCol="0" anchor="ctr"/>
          <a:lstStyle/>
          <a:p>
            <a:pPr indent="0" marL="0">
              <a:buNone/>
            </a:pPr>
            <a:r>
              <a:rPr lang="en-US" sz="1450" b="1" dirty="0">
                <a:solidFill>
                  <a:srgbClr val="2F8F86"/>
                </a:solidFill>
                <a:latin typeface="Calibri" pitchFamily="34" charset="0"/>
                <a:ea typeface="Calibri" pitchFamily="34" charset="-122"/>
                <a:cs typeface="Calibri" pitchFamily="34" charset="-120"/>
              </a:rPr>
              <a:t>SLEEP   </a:t>
            </a:r>
            <a:pPr indent="0" marL="0">
              <a:buNone/>
            </a:pPr>
            <a:r>
              <a:rPr lang="en-US" sz="1350" dirty="0">
                <a:solidFill>
                  <a:srgbClr val="33324A"/>
                </a:solidFill>
                <a:latin typeface="Calibri" pitchFamily="34" charset="0"/>
                <a:ea typeface="Calibri" pitchFamily="34" charset="-122"/>
                <a:cs typeface="Calibri" pitchFamily="34" charset="-120"/>
              </a:rPr>
              <a:t>the recovery the 'resistance' stage keeps stealing</a:t>
            </a:r>
            <a:endParaRPr lang="en-US" sz="1450" dirty="0"/>
          </a:p>
        </p:txBody>
      </p:sp>
      <p:sp>
        <p:nvSpPr>
          <p:cNvPr id="10" name="Shape 8"/>
          <p:cNvSpPr/>
          <p:nvPr/>
        </p:nvSpPr>
        <p:spPr>
          <a:xfrm>
            <a:off x="502920" y="3849624"/>
            <a:ext cx="8138160" cy="566928"/>
          </a:xfrm>
          <a:prstGeom prst="roundRect">
            <a:avLst>
              <a:gd name="adj" fmla="val 14516"/>
            </a:avLst>
          </a:prstGeom>
          <a:solidFill>
            <a:srgbClr val="FFFFFF"/>
          </a:solidFill>
          <a:ln/>
          <a:effectLst>
            <a:outerShdw sx="100000" sy="100000" kx="0" ky="0" algn="bl" rotWithShape="0" blurRad="88900" dist="38100" dir="5400000">
              <a:srgbClr val="000000">
                <a:alpha val="10000"/>
              </a:srgbClr>
            </a:outerShdw>
          </a:effectLst>
        </p:spPr>
      </p:sp>
      <p:sp>
        <p:nvSpPr>
          <p:cNvPr id="11" name="Text 9"/>
          <p:cNvSpPr/>
          <p:nvPr/>
        </p:nvSpPr>
        <p:spPr>
          <a:xfrm>
            <a:off x="731520" y="3968496"/>
            <a:ext cx="7680960" cy="365760"/>
          </a:xfrm>
          <a:prstGeom prst="rect">
            <a:avLst/>
          </a:prstGeom>
          <a:noFill/>
          <a:ln/>
        </p:spPr>
        <p:txBody>
          <a:bodyPr wrap="square" rtlCol="0" anchor="ctr"/>
          <a:lstStyle/>
          <a:p>
            <a:pPr indent="0" marL="0">
              <a:buNone/>
            </a:pPr>
            <a:r>
              <a:rPr lang="en-US" sz="1450" b="1" dirty="0">
                <a:solidFill>
                  <a:srgbClr val="26235C"/>
                </a:solidFill>
                <a:latin typeface="Calibri" pitchFamily="34" charset="0"/>
                <a:ea typeface="Calibri" pitchFamily="34" charset="-122"/>
                <a:cs typeface="Calibri" pitchFamily="34" charset="-120"/>
              </a:rPr>
              <a:t>RELAXATION + MINDFULNESS   </a:t>
            </a:r>
            <a:pPr indent="0" marL="0">
              <a:buNone/>
            </a:pPr>
            <a:r>
              <a:rPr lang="en-US" sz="1350" dirty="0">
                <a:solidFill>
                  <a:srgbClr val="33324A"/>
                </a:solidFill>
                <a:latin typeface="Calibri" pitchFamily="34" charset="0"/>
                <a:ea typeface="Calibri" pitchFamily="34" charset="-122"/>
                <a:cs typeface="Calibri" pitchFamily="34" charset="-120"/>
              </a:rPr>
              <a:t>slow the breath; reduce fight-or-flight arousal</a:t>
            </a:r>
            <a:endParaRPr lang="en-US" sz="1450" dirty="0"/>
          </a:p>
        </p:txBody>
      </p:sp>
      <p:sp>
        <p:nvSpPr>
          <p:cNvPr id="12" name="Text 10"/>
          <p:cNvSpPr/>
          <p:nvPr/>
        </p:nvSpPr>
        <p:spPr>
          <a:xfrm>
            <a:off x="502920" y="452628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Positive psychology adds: building well-being — gratitude, meaning, relationships — not just avoiding distress.</a:t>
            </a:r>
            <a:endParaRPr lang="en-US" sz="1300" dirty="0"/>
          </a:p>
        </p:txBody>
      </p:sp>
      <p:sp>
        <p:nvSpPr>
          <p:cNvPr id="13" name="Text 11"/>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AI-CRITIQUE MOMENT  ·  THE TOOL DRAFTS, YOU JUDGE</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Audit the AI</a:t>
            </a:r>
            <a:endParaRPr lang="en-US" sz="3000" dirty="0"/>
          </a:p>
        </p:txBody>
      </p:sp>
      <p:sp>
        <p:nvSpPr>
          <p:cNvPr id="4" name="Shape 2"/>
          <p:cNvSpPr/>
          <p:nvPr/>
        </p:nvSpPr>
        <p:spPr>
          <a:xfrm>
            <a:off x="502920" y="1783080"/>
            <a:ext cx="8138160" cy="1143000"/>
          </a:xfrm>
          <a:prstGeom prst="roundRect">
            <a:avLst>
              <a:gd name="adj" fmla="val 7200"/>
            </a:avLst>
          </a:prstGeom>
          <a:solidFill>
            <a:srgbClr val="EEF6F4"/>
          </a:solidFill>
          <a:ln/>
          <a:effectLst>
            <a:outerShdw sx="100000" sy="100000" kx="0" ky="0" algn="bl" rotWithShape="0" blurRad="88900" dist="38100" dir="5400000">
              <a:srgbClr val="000000">
                <a:alpha val="10000"/>
              </a:srgbClr>
            </a:outerShdw>
          </a:effectLst>
        </p:spPr>
      </p:sp>
      <p:sp>
        <p:nvSpPr>
          <p:cNvPr id="5" name="Text 3"/>
          <p:cNvSpPr/>
          <p:nvPr/>
        </p:nvSpPr>
        <p:spPr>
          <a:xfrm>
            <a:off x="777240" y="2011680"/>
            <a:ext cx="7589520" cy="731520"/>
          </a:xfrm>
          <a:prstGeom prst="rect">
            <a:avLst/>
          </a:prstGeom>
          <a:noFill/>
          <a:ln/>
        </p:spPr>
        <p:txBody>
          <a:bodyPr wrap="square" rtlCol="0" anchor="ctr"/>
          <a:lstStyle/>
          <a:p>
            <a:pPr indent="0" marL="0">
              <a:buNone/>
            </a:pPr>
            <a:r>
              <a:rPr lang="en-US" sz="1500" b="1" dirty="0">
                <a:solidFill>
                  <a:srgbClr val="26235C"/>
                </a:solidFill>
                <a:latin typeface="Calibri" pitchFamily="34" charset="0"/>
                <a:ea typeface="Calibri" pitchFamily="34" charset="-122"/>
                <a:cs typeface="Calibri" pitchFamily="34" charset="-120"/>
              </a:rPr>
              <a:t>Ask a chatbot:  </a:t>
            </a:r>
            <a:pPr indent="0" marL="0">
              <a:buNone/>
            </a:pPr>
            <a:r>
              <a:rPr lang="en-US" sz="1500" i="1" dirty="0">
                <a:solidFill>
                  <a:srgbClr val="33324A"/>
                </a:solidFill>
                <a:latin typeface="Calibri" pitchFamily="34" charset="0"/>
                <a:ea typeface="Calibri" pitchFamily="34" charset="-122"/>
                <a:cs typeface="Calibri" pitchFamily="34" charset="-120"/>
              </a:rPr>
              <a:t>"What are the three stages of the General Adaptation Syndrome, and how do problem-focused and emotion-focused coping differ?"</a:t>
            </a:r>
            <a:endParaRPr lang="en-US" sz="1500" dirty="0"/>
          </a:p>
        </p:txBody>
      </p:sp>
      <p:sp>
        <p:nvSpPr>
          <p:cNvPr id="6" name="Text 4"/>
          <p:cNvSpPr/>
          <p:nvPr/>
        </p:nvSpPr>
        <p:spPr>
          <a:xfrm>
            <a:off x="777240" y="3200400"/>
            <a:ext cx="7680960" cy="82296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Watch for two slips</a:t>
            </a:r>
            <a:endParaRPr lang="en-US" sz="1500" dirty="0"/>
          </a:p>
          <a:p>
            <a:pPr indent="0" marL="0">
              <a:buNone/>
            </a:pPr>
            <a:r>
              <a:rPr lang="en-US" sz="1450" dirty="0">
                <a:solidFill>
                  <a:srgbClr val="33324A"/>
                </a:solidFill>
                <a:latin typeface="Calibri" pitchFamily="34" charset="0"/>
                <a:ea typeface="Calibri" pitchFamily="34" charset="-122"/>
                <a:cs typeface="Calibri" pitchFamily="34" charset="-120"/>
              </a:rPr>
              <a:t>— models sometimes scramble the GAS order (it's alarm → resistance → exhaustion), or describe emotion-focused coping as if it changes the stressor (that's problem-focused).</a:t>
            </a:r>
            <a:endParaRPr lang="en-US" sz="1500" dirty="0"/>
          </a:p>
        </p:txBody>
      </p:sp>
      <p:sp>
        <p:nvSpPr>
          <p:cNvPr id="7" name="Text 5"/>
          <p:cNvSpPr/>
          <p:nvPr/>
        </p:nvSpPr>
        <p:spPr>
          <a:xfrm>
            <a:off x="502920" y="425196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Catch the model against today's lecture. That's the whole job, all semester.</a:t>
            </a:r>
            <a:endParaRPr lang="en-US" sz="1400" dirty="0"/>
          </a:p>
        </p:txBody>
      </p:sp>
      <p:sp>
        <p:nvSpPr>
          <p:cNvPr id="8" name="Text 6"/>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14</a:t>
            </a:r>
            <a:endParaRPr lang="en-US" sz="1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50292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BEFORE NEXT CLASS  ·  WEEK 14 WRAP</a:t>
            </a:r>
            <a:endParaRPr lang="en-US" sz="1400" dirty="0"/>
          </a:p>
        </p:txBody>
      </p:sp>
      <p:sp>
        <p:nvSpPr>
          <p:cNvPr id="3" name="Text 1"/>
          <p:cNvSpPr/>
          <p:nvPr/>
        </p:nvSpPr>
        <p:spPr>
          <a:xfrm>
            <a:off x="548640" y="914400"/>
            <a:ext cx="8046720" cy="548640"/>
          </a:xfrm>
          <a:prstGeom prst="rect">
            <a:avLst/>
          </a:prstGeom>
          <a:noFill/>
          <a:ln/>
        </p:spPr>
        <p:txBody>
          <a:bodyPr wrap="square" rtlCol="0" anchor="ctr"/>
          <a:lstStyle/>
          <a:p>
            <a:pPr indent="0" marL="0">
              <a:buNone/>
            </a:pPr>
            <a:r>
              <a:rPr lang="en-US" sz="2400" b="1" dirty="0">
                <a:solidFill>
                  <a:srgbClr val="FFFFFF"/>
                </a:solidFill>
                <a:latin typeface="Cambria" pitchFamily="34" charset="0"/>
                <a:ea typeface="Cambria" pitchFamily="34" charset="-122"/>
                <a:cs typeface="Cambria" pitchFamily="34" charset="-120"/>
              </a:rPr>
              <a:t>Name it  ·  Trace it  ·  Cope to fit</a:t>
            </a:r>
            <a:endParaRPr lang="en-US" sz="2400" dirty="0"/>
          </a:p>
        </p:txBody>
      </p:sp>
      <p:sp>
        <p:nvSpPr>
          <p:cNvPr id="4" name="Text 2"/>
          <p:cNvSpPr/>
          <p:nvPr/>
        </p:nvSpPr>
        <p:spPr>
          <a:xfrm>
            <a:off x="640080" y="169164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LECTURE TUTORIAL 14   </a:t>
            </a:r>
            <a:pPr indent="0" marL="0">
              <a:buNone/>
            </a:pPr>
            <a:r>
              <a:rPr lang="en-US" sz="1350" dirty="0">
                <a:solidFill>
                  <a:srgbClr val="CFCBEC"/>
                </a:solidFill>
                <a:latin typeface="Calibri" pitchFamily="34" charset="0"/>
                <a:ea typeface="Calibri" pitchFamily="34" charset="-122"/>
                <a:cs typeface="Calibri" pitchFamily="34" charset="-120"/>
              </a:rPr>
              <a:t>AI tutor — submit the share link  (~30–45 min)</a:t>
            </a:r>
            <a:endParaRPr lang="en-US" sz="1450" dirty="0"/>
          </a:p>
        </p:txBody>
      </p:sp>
      <p:sp>
        <p:nvSpPr>
          <p:cNvPr id="5" name="Text 3"/>
          <p:cNvSpPr/>
          <p:nvPr/>
        </p:nvSpPr>
        <p:spPr>
          <a:xfrm>
            <a:off x="640080" y="219456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QUIZ 14   </a:t>
            </a:r>
            <a:pPr indent="0" marL="0">
              <a:buNone/>
            </a:pPr>
            <a:r>
              <a:rPr lang="en-US" sz="1350" dirty="0">
                <a:solidFill>
                  <a:srgbClr val="CFCBEC"/>
                </a:solidFill>
                <a:latin typeface="Calibri" pitchFamily="34" charset="0"/>
                <a:ea typeface="Calibri" pitchFamily="34" charset="-122"/>
                <a:cs typeface="Calibri" pitchFamily="34" charset="-120"/>
              </a:rPr>
              <a:t>stressors, the GAS, cortisol, appraisal, coping</a:t>
            </a:r>
            <a:endParaRPr lang="en-US" sz="1450" dirty="0"/>
          </a:p>
        </p:txBody>
      </p:sp>
      <p:sp>
        <p:nvSpPr>
          <p:cNvPr id="6" name="Text 4"/>
          <p:cNvSpPr/>
          <p:nvPr/>
        </p:nvSpPr>
        <p:spPr>
          <a:xfrm>
            <a:off x="640080" y="269748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DISCUSSION 14   </a:t>
            </a:r>
            <a:pPr indent="0" marL="0">
              <a:buNone/>
            </a:pPr>
            <a:r>
              <a:rPr lang="en-US" sz="1350" dirty="0">
                <a:solidFill>
                  <a:srgbClr val="CFCBEC"/>
                </a:solidFill>
                <a:latin typeface="Calibri" pitchFamily="34" charset="0"/>
                <a:ea typeface="Calibri" pitchFamily="34" charset="-122"/>
                <a:cs typeface="Calibri" pitchFamily="34" charset="-120"/>
              </a:rPr>
              <a:t>"What Stresses Us — and What Actually Helps"</a:t>
            </a:r>
            <a:endParaRPr lang="en-US" sz="1450" dirty="0"/>
          </a:p>
        </p:txBody>
      </p:sp>
      <p:sp>
        <p:nvSpPr>
          <p:cNvPr id="7" name="Text 5"/>
          <p:cNvSpPr/>
          <p:nvPr/>
        </p:nvSpPr>
        <p:spPr>
          <a:xfrm>
            <a:off x="640080" y="3200400"/>
            <a:ext cx="7863840" cy="384048"/>
          </a:xfrm>
          <a:prstGeom prst="rect">
            <a:avLst/>
          </a:prstGeom>
          <a:noFill/>
          <a:ln/>
        </p:spPr>
        <p:txBody>
          <a:bodyPr wrap="square" rtlCol="0" anchor="ctr"/>
          <a:lstStyle/>
          <a:p>
            <a:pPr indent="0" marL="0">
              <a:buNone/>
            </a:pPr>
            <a:r>
              <a:rPr lang="en-US" sz="1450" b="1" dirty="0">
                <a:solidFill>
                  <a:srgbClr val="E0A33E"/>
                </a:solidFill>
                <a:latin typeface="Calibri" pitchFamily="34" charset="0"/>
                <a:ea typeface="Calibri" pitchFamily="34" charset="-122"/>
                <a:cs typeface="Calibri" pitchFamily="34" charset="-120"/>
              </a:rPr>
              <a:t>ASSIGNMENT 14   </a:t>
            </a:r>
            <a:pPr indent="0" marL="0">
              <a:buNone/>
            </a:pPr>
            <a:r>
              <a:rPr lang="en-US" sz="1350" dirty="0">
                <a:solidFill>
                  <a:srgbClr val="CFCBEC"/>
                </a:solidFill>
                <a:latin typeface="Calibri" pitchFamily="34" charset="0"/>
                <a:ea typeface="Calibri" pitchFamily="34" charset="-122"/>
                <a:cs typeface="Calibri" pitchFamily="34" charset="-120"/>
              </a:rPr>
              <a:t>"Stress, Decoded" — AI-coached, self-scored</a:t>
            </a:r>
            <a:endParaRPr lang="en-US" sz="1450" dirty="0"/>
          </a:p>
        </p:txBody>
      </p:sp>
      <p:sp>
        <p:nvSpPr>
          <p:cNvPr id="8" name="Text 6"/>
          <p:cNvSpPr/>
          <p:nvPr/>
        </p:nvSpPr>
        <p:spPr>
          <a:xfrm>
            <a:off x="548640" y="3931920"/>
            <a:ext cx="8046720" cy="502920"/>
          </a:xfrm>
          <a:prstGeom prst="rect">
            <a:avLst/>
          </a:prstGeom>
          <a:noFill/>
          <a:ln/>
        </p:spPr>
        <p:txBody>
          <a:bodyPr wrap="square" rtlCol="0" anchor="ctr"/>
          <a:lstStyle/>
          <a:p>
            <a:pPr indent="0" marL="0">
              <a:buNone/>
            </a:pPr>
            <a:r>
              <a:rPr lang="en-US" sz="1400" i="1" dirty="0">
                <a:solidFill>
                  <a:srgbClr val="FFFFFF"/>
                </a:solidFill>
                <a:latin typeface="Calibri" pitchFamily="34" charset="0"/>
                <a:ea typeface="Calibri" pitchFamily="34" charset="-122"/>
                <a:cs typeface="Calibri" pitchFamily="34" charset="-120"/>
              </a:rPr>
              <a:t>Next week (our last content week): when distress becomes a disorder — defining abnormality, the major categories, and the therapies.</a:t>
            </a:r>
            <a:endParaRPr lang="en-US" sz="1400" dirty="0"/>
          </a:p>
        </p:txBody>
      </p:sp>
      <p:sp>
        <p:nvSpPr>
          <p:cNvPr id="9" name="Text 7"/>
          <p:cNvSpPr/>
          <p:nvPr/>
        </p:nvSpPr>
        <p:spPr>
          <a:xfrm>
            <a:off x="548640" y="4572000"/>
            <a:ext cx="8046720" cy="274320"/>
          </a:xfrm>
          <a:prstGeom prst="rect">
            <a:avLst/>
          </a:prstGeom>
          <a:noFill/>
          <a:ln/>
        </p:spPr>
        <p:txBody>
          <a:bodyPr wrap="square" rtlCol="0" anchor="ctr"/>
          <a:lstStyle/>
          <a:p>
            <a:pPr indent="0" marL="0">
              <a:buNone/>
            </a:pPr>
            <a:r>
              <a:rPr lang="en-US" sz="1000" dirty="0">
                <a:solidFill>
                  <a:srgbClr val="8E8BB6"/>
                </a:solidFill>
                <a:latin typeface="Calibri" pitchFamily="34" charset="0"/>
                <a:ea typeface="Calibri" pitchFamily="34" charset="-122"/>
                <a:cs typeface="Calibri" pitchFamily="34" charset="-120"/>
              </a:rPr>
              <a:t>~ Prof. Bennett's edition  ·  Fall 2026  ·  built with thecoursemaker.com</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WEEK'S BIG QUESTION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Stress isn't the enemy</a:t>
            </a:r>
            <a:endParaRPr lang="en-US" sz="3000" dirty="0"/>
          </a:p>
        </p:txBody>
      </p:sp>
      <p:sp>
        <p:nvSpPr>
          <p:cNvPr id="4" name="Text 2"/>
          <p:cNvSpPr/>
          <p:nvPr/>
        </p:nvSpPr>
        <p:spPr>
          <a:xfrm>
            <a:off x="502920" y="1783080"/>
            <a:ext cx="8138160" cy="457200"/>
          </a:xfrm>
          <a:prstGeom prst="rect">
            <a:avLst/>
          </a:prstGeom>
          <a:noFill/>
          <a:ln/>
        </p:spPr>
        <p:txBody>
          <a:bodyPr wrap="square" rtlCol="0" anchor="ctr"/>
          <a:lstStyle/>
          <a:p>
            <a:pPr indent="0" marL="0">
              <a:buNone/>
            </a:pPr>
            <a:r>
              <a:rPr lang="en-US" sz="1600" i="1" dirty="0">
                <a:solidFill>
                  <a:srgbClr val="26235C"/>
                </a:solidFill>
                <a:latin typeface="Calibri" pitchFamily="34" charset="0"/>
                <a:ea typeface="Calibri" pitchFamily="34" charset="-122"/>
                <a:cs typeface="Calibri" pitchFamily="34" charset="-120"/>
              </a:rPr>
              <a:t>In the last month, have you felt genuinely stressed about school, work, money, or people?</a:t>
            </a:r>
            <a:endParaRPr lang="en-US" sz="1600" dirty="0"/>
          </a:p>
        </p:txBody>
      </p:sp>
      <p:sp>
        <p:nvSpPr>
          <p:cNvPr id="5" name="Shape 3"/>
          <p:cNvSpPr/>
          <p:nvPr/>
        </p:nvSpPr>
        <p:spPr>
          <a:xfrm>
            <a:off x="502920" y="2468880"/>
            <a:ext cx="8138160" cy="1554480"/>
          </a:xfrm>
          <a:prstGeom prst="roundRect">
            <a:avLst>
              <a:gd name="adj" fmla="val 5294"/>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77240" y="2697480"/>
            <a:ext cx="7589520" cy="1097280"/>
          </a:xfrm>
          <a:prstGeom prst="rect">
            <a:avLst/>
          </a:prstGeom>
          <a:noFill/>
          <a:ln/>
        </p:spPr>
        <p:txBody>
          <a:bodyPr wrap="square" rtlCol="0" anchor="ctr"/>
          <a:lstStyle/>
          <a:p>
            <a:pPr indent="0" marL="0">
              <a:buNone/>
            </a:pPr>
            <a:r>
              <a:rPr lang="en-US" sz="1700" b="1" dirty="0">
                <a:solidFill>
                  <a:srgbClr val="26235C"/>
                </a:solidFill>
                <a:latin typeface="Calibri" pitchFamily="34" charset="0"/>
                <a:ea typeface="Calibri" pitchFamily="34" charset="-122"/>
                <a:cs typeface="Calibri" pitchFamily="34" charset="-120"/>
              </a:rPr>
              <a:t>Almost every hand goes up — and that's the point.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The goal isn't </a:t>
            </a:r>
            <a:pPr indent="0" marL="0">
              <a:buNone/>
            </a:pPr>
            <a:r>
              <a:rPr lang="en-US" sz="1500" i="1" dirty="0">
                <a:solidFill>
                  <a:srgbClr val="5B53A6"/>
                </a:solidFill>
                <a:latin typeface="Calibri" pitchFamily="34" charset="0"/>
                <a:ea typeface="Calibri" pitchFamily="34" charset="-122"/>
                <a:cs typeface="Calibri" pitchFamily="34" charset="-120"/>
              </a:rPr>
              <a:t>zero stress</a:t>
            </a:r>
            <a:pPr indent="0" marL="0">
              <a:buNone/>
            </a:pPr>
            <a:r>
              <a:rPr lang="en-US" sz="1500" dirty="0">
                <a:solidFill>
                  <a:srgbClr val="33324A"/>
                </a:solidFill>
                <a:latin typeface="Calibri" pitchFamily="34" charset="0"/>
                <a:ea typeface="Calibri" pitchFamily="34" charset="-122"/>
                <a:cs typeface="Calibri" pitchFamily="34" charset="-120"/>
              </a:rPr>
              <a:t>. Some stress sharpens you. The real problem is </a:t>
            </a:r>
            <a:pPr indent="0" marL="0">
              <a:buNone/>
            </a:pPr>
            <a:r>
              <a:rPr lang="en-US" sz="1500" i="1" dirty="0">
                <a:solidFill>
                  <a:srgbClr val="2F8F86"/>
                </a:solidFill>
                <a:latin typeface="Calibri" pitchFamily="34" charset="0"/>
                <a:ea typeface="Calibri" pitchFamily="34" charset="-122"/>
                <a:cs typeface="Calibri" pitchFamily="34" charset="-120"/>
              </a:rPr>
              <a:t>chronic, unmanaged stress</a:t>
            </a:r>
            <a:pPr indent="0" marL="0">
              <a:buNone/>
            </a:pPr>
            <a:r>
              <a:rPr lang="en-US" sz="1500" dirty="0">
                <a:solidFill>
                  <a:srgbClr val="33324A"/>
                </a:solidFill>
                <a:latin typeface="Calibri" pitchFamily="34" charset="0"/>
                <a:ea typeface="Calibri" pitchFamily="34" charset="-122"/>
                <a:cs typeface="Calibri" pitchFamily="34" charset="-120"/>
              </a:rPr>
              <a:t> with no good coping.</a:t>
            </a:r>
            <a:endParaRPr lang="en-US" sz="17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2</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WHAT STRESS IS  ·  AND THREE SIZES OF STRESSOR</a:t>
            </a:r>
            <a:endParaRPr lang="en-US" sz="1300" dirty="0"/>
          </a:p>
        </p:txBody>
      </p:sp>
      <p:sp>
        <p:nvSpPr>
          <p:cNvPr id="3" name="Text 1"/>
          <p:cNvSpPr/>
          <p:nvPr/>
        </p:nvSpPr>
        <p:spPr>
          <a:xfrm>
            <a:off x="502920" y="676656"/>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Stress is a response to a</a:t>
            </a:r>
            <a:endParaRPr lang="en-US" sz="3000" dirty="0"/>
          </a:p>
          <a:p>
            <a:pPr indent="0" marL="0">
              <a:buNone/>
            </a:pPr>
            <a:r>
              <a:rPr lang="en-US" sz="3000" b="1" dirty="0">
                <a:solidFill>
                  <a:srgbClr val="26235C"/>
                </a:solidFill>
                <a:latin typeface="Cambria" pitchFamily="34" charset="0"/>
                <a:ea typeface="Cambria" pitchFamily="34" charset="-122"/>
                <a:cs typeface="Cambria" pitchFamily="34" charset="-120"/>
              </a:rPr>
              <a:t>perceived challenge</a:t>
            </a:r>
            <a:endParaRPr lang="en-US" sz="3000" dirty="0"/>
          </a:p>
        </p:txBody>
      </p:sp>
      <p:sp>
        <p:nvSpPr>
          <p:cNvPr id="4" name="Text 2"/>
          <p:cNvSpPr/>
          <p:nvPr/>
        </p:nvSpPr>
        <p:spPr>
          <a:xfrm>
            <a:off x="640080" y="2331720"/>
            <a:ext cx="2377440" cy="36576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CATASTROPHES</a:t>
            </a:r>
            <a:endParaRPr lang="en-US" sz="1500" dirty="0"/>
          </a:p>
        </p:txBody>
      </p:sp>
      <p:sp>
        <p:nvSpPr>
          <p:cNvPr id="5" name="Text 3"/>
          <p:cNvSpPr/>
          <p:nvPr/>
        </p:nvSpPr>
        <p:spPr>
          <a:xfrm>
            <a:off x="3017520" y="2331720"/>
            <a:ext cx="5486400" cy="36576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large, unpredictable, affect many — a disaster</a:t>
            </a:r>
            <a:endParaRPr lang="en-US" sz="1400" dirty="0"/>
          </a:p>
        </p:txBody>
      </p:sp>
      <p:sp>
        <p:nvSpPr>
          <p:cNvPr id="6" name="Text 4"/>
          <p:cNvSpPr/>
          <p:nvPr/>
        </p:nvSpPr>
        <p:spPr>
          <a:xfrm>
            <a:off x="640080" y="2788920"/>
            <a:ext cx="2377440" cy="36576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LIFE CHANGES</a:t>
            </a:r>
            <a:endParaRPr lang="en-US" sz="1500" dirty="0"/>
          </a:p>
        </p:txBody>
      </p:sp>
      <p:sp>
        <p:nvSpPr>
          <p:cNvPr id="7" name="Text 5"/>
          <p:cNvSpPr/>
          <p:nvPr/>
        </p:nvSpPr>
        <p:spPr>
          <a:xfrm>
            <a:off x="3017520" y="2788920"/>
            <a:ext cx="5486400" cy="36576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big transitions, even good ones — a move, a loss</a:t>
            </a:r>
            <a:endParaRPr lang="en-US" sz="1400" dirty="0"/>
          </a:p>
        </p:txBody>
      </p:sp>
      <p:sp>
        <p:nvSpPr>
          <p:cNvPr id="8" name="Text 6"/>
          <p:cNvSpPr/>
          <p:nvPr/>
        </p:nvSpPr>
        <p:spPr>
          <a:xfrm>
            <a:off x="640080" y="3246120"/>
            <a:ext cx="2377440" cy="36576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DAILY HASSLES</a:t>
            </a:r>
            <a:endParaRPr lang="en-US" sz="1500" dirty="0"/>
          </a:p>
        </p:txBody>
      </p:sp>
      <p:sp>
        <p:nvSpPr>
          <p:cNvPr id="9" name="Text 7"/>
          <p:cNvSpPr/>
          <p:nvPr/>
        </p:nvSpPr>
        <p:spPr>
          <a:xfrm>
            <a:off x="3017520" y="3246120"/>
            <a:ext cx="5486400" cy="365760"/>
          </a:xfrm>
          <a:prstGeom prst="rect">
            <a:avLst/>
          </a:prstGeom>
          <a:noFill/>
          <a:ln/>
        </p:spPr>
        <p:txBody>
          <a:bodyPr wrap="square" rtlCol="0" anchor="ctr"/>
          <a:lstStyle/>
          <a:p>
            <a:pPr indent="0" marL="0">
              <a:buNone/>
            </a:pPr>
            <a:r>
              <a:rPr lang="en-US" sz="1400" dirty="0">
                <a:solidFill>
                  <a:srgbClr val="33324A"/>
                </a:solidFill>
                <a:latin typeface="Calibri" pitchFamily="34" charset="0"/>
                <a:ea typeface="Calibri" pitchFamily="34" charset="-122"/>
                <a:cs typeface="Calibri" pitchFamily="34" charset="-120"/>
              </a:rPr>
              <a:t>small, recurring irritations — traffic, a full inbox</a:t>
            </a:r>
            <a:endParaRPr lang="en-US" sz="1400" dirty="0"/>
          </a:p>
        </p:txBody>
      </p:sp>
      <p:sp>
        <p:nvSpPr>
          <p:cNvPr id="10" name="Text 8"/>
          <p:cNvSpPr/>
          <p:nvPr/>
        </p:nvSpPr>
        <p:spPr>
          <a:xfrm>
            <a:off x="502920" y="4069080"/>
            <a:ext cx="8138160" cy="457200"/>
          </a:xfrm>
          <a:prstGeom prst="rect">
            <a:avLst/>
          </a:prstGeom>
          <a:noFill/>
          <a:ln/>
        </p:spPr>
        <p:txBody>
          <a:bodyPr wrap="square" rtlCol="0" anchor="ctr"/>
          <a:lstStyle/>
          <a:p>
            <a:pPr algn="ctr" indent="0" marL="0">
              <a:buNone/>
            </a:pPr>
            <a:r>
              <a:rPr lang="en-US" sz="1350" i="1" dirty="0">
                <a:solidFill>
                  <a:srgbClr val="6B6A86"/>
                </a:solidFill>
                <a:latin typeface="Calibri" pitchFamily="34" charset="0"/>
                <a:ea typeface="Calibri" pitchFamily="34" charset="-122"/>
                <a:cs typeface="Calibri" pitchFamily="34" charset="-120"/>
              </a:rPr>
              <a:t>The daily hassles are sneakier than they look — their constant drip is a top source of chronic stress.</a:t>
            </a:r>
            <a:endParaRPr lang="en-US" sz="1350" dirty="0"/>
          </a:p>
        </p:txBody>
      </p:sp>
      <p:sp>
        <p:nvSpPr>
          <p:cNvPr id="11" name="Text 9"/>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SAME PHYSIOLOGY  ·  DIFFERENT AMOUNT &amp; MEANING</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Eustress  vs  Distress</a:t>
            </a:r>
            <a:endParaRPr lang="en-US" sz="3000" dirty="0"/>
          </a:p>
        </p:txBody>
      </p:sp>
      <p:sp>
        <p:nvSpPr>
          <p:cNvPr id="4" name="Shape 2"/>
          <p:cNvSpPr/>
          <p:nvPr/>
        </p:nvSpPr>
        <p:spPr>
          <a:xfrm>
            <a:off x="502920" y="1783080"/>
            <a:ext cx="3931920" cy="2377440"/>
          </a:xfrm>
          <a:prstGeom prst="roundRect">
            <a:avLst>
              <a:gd name="adj" fmla="val 3462"/>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377440"/>
          </a:xfrm>
          <a:prstGeom prst="roundRect">
            <a:avLst>
              <a:gd name="adj" fmla="val 3462"/>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2011680"/>
          </a:xfrm>
          <a:prstGeom prst="rect">
            <a:avLst/>
          </a:prstGeom>
          <a:noFill/>
          <a:ln/>
        </p:spPr>
        <p:txBody>
          <a:bodyPr wrap="square" rtlCol="0" anchor="t"/>
          <a:lstStyle/>
          <a:p>
            <a:pPr indent="0" marL="0">
              <a:buNone/>
            </a:pPr>
            <a:r>
              <a:rPr lang="en-US" sz="1700" b="1" dirty="0">
                <a:solidFill>
                  <a:srgbClr val="2F8F86"/>
                </a:solidFill>
                <a:latin typeface="Calibri" pitchFamily="34" charset="0"/>
                <a:ea typeface="Calibri" pitchFamily="34" charset="-122"/>
                <a:cs typeface="Calibri" pitchFamily="34" charset="-120"/>
              </a:rPr>
              <a:t>EUSTRESS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the good kind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Stress that </a:t>
            </a:r>
            <a:pPr indent="0" marL="0">
              <a:buNone/>
            </a:pPr>
            <a:r>
              <a:rPr lang="en-US" sz="1500" b="1" dirty="0">
                <a:solidFill>
                  <a:srgbClr val="26235C"/>
                </a:solidFill>
                <a:latin typeface="Calibri" pitchFamily="34" charset="0"/>
                <a:ea typeface="Calibri" pitchFamily="34" charset="-122"/>
                <a:cs typeface="Calibri" pitchFamily="34" charset="-120"/>
              </a:rPr>
              <a:t>energizes and motivates</a:t>
            </a:r>
            <a:pPr indent="0" marL="0">
              <a:buNone/>
            </a:pPr>
            <a:r>
              <a:rPr lang="en-US" sz="1500" dirty="0">
                <a:solidFill>
                  <a:srgbClr val="33324A"/>
                </a:solidFill>
                <a:latin typeface="Calibri" pitchFamily="34" charset="0"/>
                <a:ea typeface="Calibri" pitchFamily="34" charset="-122"/>
                <a:cs typeface="Calibri" pitchFamily="34" charset="-120"/>
              </a:rPr>
              <a:t> — good nerves before a game, a challenging-but-doable project.</a:t>
            </a:r>
            <a:endParaRPr lang="en-US" sz="1700" dirty="0"/>
          </a:p>
        </p:txBody>
      </p:sp>
      <p:sp>
        <p:nvSpPr>
          <p:cNvPr id="7" name="Text 5"/>
          <p:cNvSpPr/>
          <p:nvPr/>
        </p:nvSpPr>
        <p:spPr>
          <a:xfrm>
            <a:off x="4937760" y="2011680"/>
            <a:ext cx="3474720" cy="2011680"/>
          </a:xfrm>
          <a:prstGeom prst="rect">
            <a:avLst/>
          </a:prstGeom>
          <a:noFill/>
          <a:ln/>
        </p:spPr>
        <p:txBody>
          <a:bodyPr wrap="square" rtlCol="0" anchor="t"/>
          <a:lstStyle/>
          <a:p>
            <a:pPr indent="0" marL="0">
              <a:buNone/>
            </a:pPr>
            <a:r>
              <a:rPr lang="en-US" sz="1700" b="1" dirty="0">
                <a:solidFill>
                  <a:srgbClr val="E0A33E"/>
                </a:solidFill>
                <a:latin typeface="Calibri" pitchFamily="34" charset="0"/>
                <a:ea typeface="Calibri" pitchFamily="34" charset="-122"/>
                <a:cs typeface="Calibri" pitchFamily="34" charset="-120"/>
              </a:rPr>
              <a:t>DISTRESS
</a:t>
            </a:r>
            <a:endParaRPr lang="en-US" sz="1700" dirty="0"/>
          </a:p>
          <a:p>
            <a:pPr indent="0" marL="0">
              <a:buNone/>
            </a:pPr>
            <a:r>
              <a:rPr lang="en-US" sz="1300" i="1" dirty="0">
                <a:solidFill>
                  <a:srgbClr val="6B6A86"/>
                </a:solidFill>
                <a:latin typeface="Calibri" pitchFamily="34" charset="0"/>
                <a:ea typeface="Calibri" pitchFamily="34" charset="-122"/>
                <a:cs typeface="Calibri" pitchFamily="34" charset="-120"/>
              </a:rPr>
              <a:t>the draining kind
</a:t>
            </a:r>
            <a:endParaRPr lang="en-US" sz="1700" dirty="0"/>
          </a:p>
          <a:p>
            <a:pPr indent="0" marL="0">
              <a:buNone/>
            </a:pPr>
            <a:r>
              <a:rPr lang="en-US" sz="1500" dirty="0">
                <a:solidFill>
                  <a:srgbClr val="33324A"/>
                </a:solidFill>
                <a:latin typeface="Calibri" pitchFamily="34" charset="0"/>
                <a:ea typeface="Calibri" pitchFamily="34" charset="-122"/>
                <a:cs typeface="Calibri" pitchFamily="34" charset="-120"/>
              </a:rPr>
              <a:t>Stress that </a:t>
            </a:r>
            <a:pPr indent="0" marL="0">
              <a:buNone/>
            </a:pPr>
            <a:r>
              <a:rPr lang="en-US" sz="1500" b="1" dirty="0">
                <a:solidFill>
                  <a:srgbClr val="26235C"/>
                </a:solidFill>
                <a:latin typeface="Calibri" pitchFamily="34" charset="0"/>
                <a:ea typeface="Calibri" pitchFamily="34" charset="-122"/>
                <a:cs typeface="Calibri" pitchFamily="34" charset="-120"/>
              </a:rPr>
              <a:t>overwhelms and drains</a:t>
            </a:r>
            <a:pPr indent="0" marL="0">
              <a:buNone/>
            </a:pPr>
            <a:r>
              <a:rPr lang="en-US" sz="1500" dirty="0">
                <a:solidFill>
                  <a:srgbClr val="33324A"/>
                </a:solidFill>
                <a:latin typeface="Calibri" pitchFamily="34" charset="0"/>
                <a:ea typeface="Calibri" pitchFamily="34" charset="-122"/>
                <a:cs typeface="Calibri" pitchFamily="34" charset="-120"/>
              </a:rPr>
              <a:t> — too much, for too long, with no recovery.</a:t>
            </a:r>
            <a:endParaRPr lang="en-US" sz="1700" dirty="0"/>
          </a:p>
        </p:txBody>
      </p:sp>
      <p:sp>
        <p:nvSpPr>
          <p:cNvPr id="8" name="Text 6"/>
          <p:cNvSpPr/>
          <p:nvPr/>
        </p:nvSpPr>
        <p:spPr>
          <a:xfrm>
            <a:off x="502920" y="4297680"/>
            <a:ext cx="8138160" cy="36576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"A little pressure sharpens you; too much, for too long, wears you down."</a:t>
            </a:r>
            <a:endParaRPr lang="en-US" sz="13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STRESS RESPONSE  ·  TWO SPEEDS</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Fight-or-flight, adrenaline &amp; cortisol</a:t>
            </a:r>
            <a:endParaRPr lang="en-US" sz="3000" dirty="0"/>
          </a:p>
        </p:txBody>
      </p:sp>
      <p:sp>
        <p:nvSpPr>
          <p:cNvPr id="4" name="Text 2"/>
          <p:cNvSpPr/>
          <p:nvPr/>
        </p:nvSpPr>
        <p:spPr>
          <a:xfrm>
            <a:off x="777240" y="1828800"/>
            <a:ext cx="7680960" cy="914400"/>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FAST  ·  fight-or-flight
</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The sympathetic nervous system floods the body to act NOW — adrenaline spikes heart rate and breathing; digestion pauses. (Walter Cannon)</a:t>
            </a:r>
            <a:endParaRPr lang="en-US" sz="1600" dirty="0"/>
          </a:p>
        </p:txBody>
      </p:sp>
      <p:sp>
        <p:nvSpPr>
          <p:cNvPr id="5" name="Text 3"/>
          <p:cNvSpPr/>
          <p:nvPr/>
        </p:nvSpPr>
        <p:spPr>
          <a:xfrm>
            <a:off x="777240" y="2834640"/>
            <a:ext cx="7680960" cy="914400"/>
          </a:xfrm>
          <a:prstGeom prst="rect">
            <a:avLst/>
          </a:prstGeom>
          <a:noFill/>
          <a:ln/>
        </p:spPr>
        <p:txBody>
          <a:bodyPr wrap="square" rtlCol="0" anchor="ctr"/>
          <a:lstStyle/>
          <a:p>
            <a:pPr indent="0" marL="0">
              <a:buNone/>
            </a:pPr>
            <a:r>
              <a:rPr lang="en-US" sz="1600" b="1" dirty="0">
                <a:solidFill>
                  <a:srgbClr val="5B53A6"/>
                </a:solidFill>
                <a:latin typeface="Calibri" pitchFamily="34" charset="0"/>
                <a:ea typeface="Calibri" pitchFamily="34" charset="-122"/>
                <a:cs typeface="Calibri" pitchFamily="34" charset="-120"/>
              </a:rPr>
              <a:t>SUSTAINED  ·  cortisol
</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Under longer strain, the HPA axis releases cortisol, the main stress hormone — keeps energy up, and over time suppresses immunity.</a:t>
            </a:r>
            <a:endParaRPr lang="en-US" sz="1600" dirty="0"/>
          </a:p>
        </p:txBody>
      </p:sp>
      <p:sp>
        <p:nvSpPr>
          <p:cNvPr id="6" name="Text 4"/>
          <p:cNvSpPr/>
          <p:nvPr/>
        </p:nvSpPr>
        <p:spPr>
          <a:xfrm>
            <a:off x="502920" y="4114800"/>
            <a:ext cx="8138160" cy="548640"/>
          </a:xfrm>
          <a:prstGeom prst="rect">
            <a:avLst/>
          </a:prstGeom>
          <a:noFill/>
          <a:ln/>
        </p:spPr>
        <p:txBody>
          <a:bodyPr wrap="square" rtlCol="0" anchor="ctr"/>
          <a:lstStyle/>
          <a:p>
            <a:pPr algn="ctr" indent="0" marL="0">
              <a:buNone/>
            </a:pPr>
            <a:r>
              <a:rPr lang="en-US" sz="1300" i="1" dirty="0">
                <a:solidFill>
                  <a:srgbClr val="6B6A86"/>
                </a:solidFill>
                <a:latin typeface="Calibri" pitchFamily="34" charset="0"/>
                <a:ea typeface="Calibri" pitchFamily="34" charset="-122"/>
                <a:cs typeface="Calibri" pitchFamily="34" charset="-120"/>
              </a:rPr>
              <a:t>Alternative pattern — tend-and-befriend: under stress, many people protect and connect (seek social support), not just fight or flee.</a:t>
            </a:r>
            <a:endParaRPr lang="en-US" sz="1300" dirty="0"/>
          </a:p>
        </p:txBody>
      </p:sp>
      <p:sp>
        <p:nvSpPr>
          <p:cNvPr id="7" name="Text 5"/>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26235C"/>
        </a:solidFill>
      </p:bgPr>
    </p:bg>
    <p:spTree>
      <p:nvGrpSpPr>
        <p:cNvPr id="1" name=""/>
        <p:cNvGrpSpPr/>
        <p:nvPr/>
      </p:nvGrpSpPr>
      <p:grpSpPr>
        <a:xfrm>
          <a:off x="0" y="0"/>
          <a:ext cx="0" cy="0"/>
          <a:chOff x="0" y="0"/>
          <a:chExt cx="0" cy="0"/>
        </a:xfrm>
      </p:grpSpPr>
      <p:sp>
        <p:nvSpPr>
          <p:cNvPr id="2" name="Text 0"/>
          <p:cNvSpPr/>
          <p:nvPr/>
        </p:nvSpPr>
        <p:spPr>
          <a:xfrm>
            <a:off x="548640" y="640080"/>
            <a:ext cx="8046720" cy="365760"/>
          </a:xfrm>
          <a:prstGeom prst="rect">
            <a:avLst/>
          </a:prstGeom>
          <a:noFill/>
          <a:ln/>
        </p:spPr>
        <p:txBody>
          <a:bodyPr wrap="square" rtlCol="0" anchor="ctr"/>
          <a:lstStyle/>
          <a:p>
            <a:pPr indent="0" marL="0">
              <a:buNone/>
            </a:pPr>
            <a:r>
              <a:rPr lang="en-US" sz="1400" b="1" spc="200" kern="0" dirty="0">
                <a:solidFill>
                  <a:srgbClr val="CFCBEC"/>
                </a:solidFill>
                <a:latin typeface="Calibri" pitchFamily="34" charset="0"/>
                <a:ea typeface="Calibri" pitchFamily="34" charset="-122"/>
                <a:cs typeface="Calibri" pitchFamily="34" charset="-120"/>
              </a:rPr>
              <a:t>HANS SELYE'S GENERAL ADAPTATION SYNDROME</a:t>
            </a:r>
            <a:endParaRPr lang="en-US" sz="1400" dirty="0"/>
          </a:p>
        </p:txBody>
      </p:sp>
      <p:sp>
        <p:nvSpPr>
          <p:cNvPr id="3" name="Text 1"/>
          <p:cNvSpPr/>
          <p:nvPr/>
        </p:nvSpPr>
        <p:spPr>
          <a:xfrm>
            <a:off x="548640" y="1325880"/>
            <a:ext cx="8046720" cy="914400"/>
          </a:xfrm>
          <a:prstGeom prst="rect">
            <a:avLst/>
          </a:prstGeom>
          <a:noFill/>
          <a:ln/>
        </p:spPr>
        <p:txBody>
          <a:bodyPr wrap="square" rtlCol="0" anchor="ctr"/>
          <a:lstStyle/>
          <a:p>
            <a:pPr algn="ctr" indent="0" marL="0">
              <a:buNone/>
            </a:pPr>
            <a:r>
              <a:rPr lang="en-US" sz="4000" b="1" dirty="0">
                <a:solidFill>
                  <a:srgbClr val="E0A33E"/>
                </a:solidFill>
                <a:latin typeface="Cambria" pitchFamily="34" charset="0"/>
                <a:ea typeface="Cambria" pitchFamily="34" charset="-122"/>
                <a:cs typeface="Cambria" pitchFamily="34" charset="-120"/>
              </a:rPr>
              <a:t>Alarm  →  Resistance  →  Exhaustion</a:t>
            </a:r>
            <a:endParaRPr lang="en-US" sz="4000" dirty="0"/>
          </a:p>
        </p:txBody>
      </p:sp>
      <p:sp>
        <p:nvSpPr>
          <p:cNvPr id="4" name="Text 2"/>
          <p:cNvSpPr/>
          <p:nvPr/>
        </p:nvSpPr>
        <p:spPr>
          <a:xfrm>
            <a:off x="1005840" y="2606040"/>
            <a:ext cx="2377440" cy="365760"/>
          </a:xfrm>
          <a:prstGeom prst="rect">
            <a:avLst/>
          </a:prstGeom>
          <a:noFill/>
          <a:ln/>
        </p:spPr>
        <p:txBody>
          <a:bodyPr wrap="square" rtlCol="0" anchor="ctr"/>
          <a:lstStyle/>
          <a:p>
            <a:pPr indent="0" marL="0">
              <a:buNone/>
            </a:pPr>
            <a:r>
              <a:rPr lang="en-US" sz="1600" b="1" dirty="0">
                <a:solidFill>
                  <a:srgbClr val="2F8F86"/>
                </a:solidFill>
                <a:latin typeface="Calibri" pitchFamily="34" charset="0"/>
                <a:ea typeface="Calibri" pitchFamily="34" charset="-122"/>
                <a:cs typeface="Calibri" pitchFamily="34" charset="-120"/>
              </a:rPr>
              <a:t>ALARM</a:t>
            </a:r>
            <a:endParaRPr lang="en-US" sz="1600" dirty="0"/>
          </a:p>
        </p:txBody>
      </p:sp>
      <p:sp>
        <p:nvSpPr>
          <p:cNvPr id="5" name="Text 3"/>
          <p:cNvSpPr/>
          <p:nvPr/>
        </p:nvSpPr>
        <p:spPr>
          <a:xfrm>
            <a:off x="3383280" y="2606040"/>
            <a:ext cx="4937760" cy="365760"/>
          </a:xfrm>
          <a:prstGeom prst="rect">
            <a:avLst/>
          </a:prstGeom>
          <a:noFill/>
          <a:ln/>
        </p:spPr>
        <p:txBody>
          <a:bodyPr wrap="square" rtlCol="0" anchor="ctr"/>
          <a:lstStyle/>
          <a:p>
            <a:pPr indent="0" marL="0">
              <a:buNone/>
            </a:pPr>
            <a:r>
              <a:rPr lang="en-US" sz="1450" dirty="0">
                <a:solidFill>
                  <a:srgbClr val="FFFFFF"/>
                </a:solidFill>
                <a:latin typeface="Calibri" pitchFamily="34" charset="0"/>
                <a:ea typeface="Calibri" pitchFamily="34" charset="-122"/>
                <a:cs typeface="Calibri" pitchFamily="34" charset="-120"/>
              </a:rPr>
              <a:t>the initial jolt — fight-or-flight fires</a:t>
            </a:r>
            <a:endParaRPr lang="en-US" sz="1450" dirty="0"/>
          </a:p>
        </p:txBody>
      </p:sp>
      <p:sp>
        <p:nvSpPr>
          <p:cNvPr id="6" name="Text 4"/>
          <p:cNvSpPr/>
          <p:nvPr/>
        </p:nvSpPr>
        <p:spPr>
          <a:xfrm>
            <a:off x="1005840" y="3063240"/>
            <a:ext cx="2377440" cy="365760"/>
          </a:xfrm>
          <a:prstGeom prst="rect">
            <a:avLst/>
          </a:prstGeom>
          <a:noFill/>
          <a:ln/>
        </p:spPr>
        <p:txBody>
          <a:bodyPr wrap="square" rtlCol="0" anchor="ctr"/>
          <a:lstStyle/>
          <a:p>
            <a:pPr indent="0" marL="0">
              <a:buNone/>
            </a:pPr>
            <a:r>
              <a:rPr lang="en-US" sz="1600" b="1" dirty="0">
                <a:solidFill>
                  <a:srgbClr val="CFCBEC"/>
                </a:solidFill>
                <a:latin typeface="Calibri" pitchFamily="34" charset="0"/>
                <a:ea typeface="Calibri" pitchFamily="34" charset="-122"/>
                <a:cs typeface="Calibri" pitchFamily="34" charset="-120"/>
              </a:rPr>
              <a:t>RESISTANCE</a:t>
            </a:r>
            <a:endParaRPr lang="en-US" sz="1600" dirty="0"/>
          </a:p>
        </p:txBody>
      </p:sp>
      <p:sp>
        <p:nvSpPr>
          <p:cNvPr id="7" name="Text 5"/>
          <p:cNvSpPr/>
          <p:nvPr/>
        </p:nvSpPr>
        <p:spPr>
          <a:xfrm>
            <a:off x="3383280" y="3063240"/>
            <a:ext cx="4937760" cy="365760"/>
          </a:xfrm>
          <a:prstGeom prst="rect">
            <a:avLst/>
          </a:prstGeom>
          <a:noFill/>
          <a:ln/>
        </p:spPr>
        <p:txBody>
          <a:bodyPr wrap="square" rtlCol="0" anchor="ctr"/>
          <a:lstStyle/>
          <a:p>
            <a:pPr indent="0" marL="0">
              <a:buNone/>
            </a:pPr>
            <a:r>
              <a:rPr lang="en-US" sz="1450" dirty="0">
                <a:solidFill>
                  <a:srgbClr val="FFFFFF"/>
                </a:solidFill>
                <a:latin typeface="Calibri" pitchFamily="34" charset="0"/>
                <a:ea typeface="Calibri" pitchFamily="34" charset="-122"/>
                <a:cs typeface="Calibri" pitchFamily="34" charset="-120"/>
              </a:rPr>
              <a:t>sustained 'powering through' — cortisol stays high</a:t>
            </a:r>
            <a:endParaRPr lang="en-US" sz="1450" dirty="0"/>
          </a:p>
        </p:txBody>
      </p:sp>
      <p:sp>
        <p:nvSpPr>
          <p:cNvPr id="8" name="Text 6"/>
          <p:cNvSpPr/>
          <p:nvPr/>
        </p:nvSpPr>
        <p:spPr>
          <a:xfrm>
            <a:off x="1005840" y="3520440"/>
            <a:ext cx="2377440" cy="365760"/>
          </a:xfrm>
          <a:prstGeom prst="rect">
            <a:avLst/>
          </a:prstGeom>
          <a:noFill/>
          <a:ln/>
        </p:spPr>
        <p:txBody>
          <a:bodyPr wrap="square" rtlCol="0" anchor="ctr"/>
          <a:lstStyle/>
          <a:p>
            <a:pPr indent="0" marL="0">
              <a:buNone/>
            </a:pPr>
            <a:r>
              <a:rPr lang="en-US" sz="1600" b="1" dirty="0">
                <a:solidFill>
                  <a:srgbClr val="E0A33E"/>
                </a:solidFill>
                <a:latin typeface="Calibri" pitchFamily="34" charset="0"/>
                <a:ea typeface="Calibri" pitchFamily="34" charset="-122"/>
                <a:cs typeface="Calibri" pitchFamily="34" charset="-120"/>
              </a:rPr>
              <a:t>EXHAUSTION</a:t>
            </a:r>
            <a:endParaRPr lang="en-US" sz="1600" dirty="0"/>
          </a:p>
        </p:txBody>
      </p:sp>
      <p:sp>
        <p:nvSpPr>
          <p:cNvPr id="9" name="Text 7"/>
          <p:cNvSpPr/>
          <p:nvPr/>
        </p:nvSpPr>
        <p:spPr>
          <a:xfrm>
            <a:off x="3383280" y="3520440"/>
            <a:ext cx="4937760" cy="365760"/>
          </a:xfrm>
          <a:prstGeom prst="rect">
            <a:avLst/>
          </a:prstGeom>
          <a:noFill/>
          <a:ln/>
        </p:spPr>
        <p:txBody>
          <a:bodyPr wrap="square" rtlCol="0" anchor="ctr"/>
          <a:lstStyle/>
          <a:p>
            <a:pPr indent="0" marL="0">
              <a:buNone/>
            </a:pPr>
            <a:r>
              <a:rPr lang="en-US" sz="1450" dirty="0">
                <a:solidFill>
                  <a:srgbClr val="FFFFFF"/>
                </a:solidFill>
                <a:latin typeface="Calibri" pitchFamily="34" charset="0"/>
                <a:ea typeface="Calibri" pitchFamily="34" charset="-122"/>
                <a:cs typeface="Calibri" pitchFamily="34" charset="-120"/>
              </a:rPr>
              <a:t>reserves run down — depletion, burnout, illness</a:t>
            </a:r>
            <a:endParaRPr lang="en-US" sz="1450" dirty="0"/>
          </a:p>
        </p:txBody>
      </p:sp>
      <p:sp>
        <p:nvSpPr>
          <p:cNvPr id="10" name="Text 8"/>
          <p:cNvSpPr/>
          <p:nvPr/>
        </p:nvSpPr>
        <p:spPr>
          <a:xfrm>
            <a:off x="548640" y="4114800"/>
            <a:ext cx="8046720" cy="365760"/>
          </a:xfrm>
          <a:prstGeom prst="rect">
            <a:avLst/>
          </a:prstGeom>
          <a:noFill/>
          <a:ln/>
        </p:spPr>
        <p:txBody>
          <a:bodyPr wrap="square" rtlCol="0" anchor="ctr"/>
          <a:lstStyle/>
          <a:p>
            <a:pPr algn="ctr" indent="0" marL="0">
              <a:buNone/>
            </a:pPr>
            <a:r>
              <a:rPr lang="en-US" sz="1350" i="1" dirty="0">
                <a:solidFill>
                  <a:srgbClr val="CFCBEC"/>
                </a:solidFill>
                <a:latin typeface="Calibri" pitchFamily="34" charset="0"/>
                <a:ea typeface="Calibri" pitchFamily="34" charset="-122"/>
                <a:cs typeface="Calibri" pitchFamily="34" charset="-120"/>
              </a:rPr>
              <a:t>"Alarm rings, resistance grinds, exhaustion empties the tank."  Exhaustion is LAST.</a:t>
            </a:r>
            <a:endParaRPr lang="en-US" sz="13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THE WORKED EXAMPLE  ·  ONE STRESSFUL STRETCH</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GAS across midterm season</a:t>
            </a:r>
            <a:endParaRPr lang="en-US" sz="3000" dirty="0"/>
          </a:p>
        </p:txBody>
      </p:sp>
      <p:sp>
        <p:nvSpPr>
          <p:cNvPr id="4" name="Text 2"/>
          <p:cNvSpPr/>
          <p:nvPr/>
        </p:nvSpPr>
        <p:spPr>
          <a:xfrm>
            <a:off x="640080" y="1920240"/>
            <a:ext cx="1828800" cy="457200"/>
          </a:xfrm>
          <a:prstGeom prst="rect">
            <a:avLst/>
          </a:prstGeom>
          <a:noFill/>
          <a:ln/>
        </p:spPr>
        <p:txBody>
          <a:bodyPr wrap="square" rtlCol="0" anchor="ctr"/>
          <a:lstStyle/>
          <a:p>
            <a:pPr indent="0" marL="0">
              <a:buNone/>
            </a:pPr>
            <a:r>
              <a:rPr lang="en-US" sz="1500" b="1" dirty="0">
                <a:solidFill>
                  <a:srgbClr val="E0A33E"/>
                </a:solidFill>
                <a:latin typeface="Calibri" pitchFamily="34" charset="0"/>
                <a:ea typeface="Calibri" pitchFamily="34" charset="-122"/>
                <a:cs typeface="Calibri" pitchFamily="34" charset="-120"/>
              </a:rPr>
              <a:t>Alarm</a:t>
            </a:r>
            <a:endParaRPr lang="en-US" sz="1500" dirty="0"/>
          </a:p>
        </p:txBody>
      </p:sp>
      <p:sp>
        <p:nvSpPr>
          <p:cNvPr id="5" name="Text 3"/>
          <p:cNvSpPr/>
          <p:nvPr/>
        </p:nvSpPr>
        <p:spPr>
          <a:xfrm>
            <a:off x="2468880" y="1920240"/>
            <a:ext cx="6035040" cy="640080"/>
          </a:xfrm>
          <a:prstGeom prst="rect">
            <a:avLst/>
          </a:prstGeom>
          <a:noFill/>
          <a:ln/>
        </p:spPr>
        <p:txBody>
          <a:bodyPr wrap="square" rtlCol="0" anchor="t"/>
          <a:lstStyle/>
          <a:p>
            <a:pPr indent="0" marL="0">
              <a:buNone/>
            </a:pPr>
            <a:r>
              <a:rPr lang="en-US" sz="1400" dirty="0">
                <a:solidFill>
                  <a:srgbClr val="33324A"/>
                </a:solidFill>
                <a:latin typeface="Calibri" pitchFamily="34" charset="0"/>
                <a:ea typeface="Calibri" pitchFamily="34" charset="-122"/>
                <a:cs typeface="Calibri" pitchFamily="34" charset="-120"/>
              </a:rPr>
              <a:t>midterms + 3 deadlines hit at once — racing heart, no sleep, the 'oh no' jolt</a:t>
            </a:r>
            <a:endParaRPr lang="en-US" sz="1400" dirty="0"/>
          </a:p>
        </p:txBody>
      </p:sp>
      <p:sp>
        <p:nvSpPr>
          <p:cNvPr id="6" name="Text 4"/>
          <p:cNvSpPr/>
          <p:nvPr/>
        </p:nvSpPr>
        <p:spPr>
          <a:xfrm>
            <a:off x="640080" y="2670048"/>
            <a:ext cx="1828800" cy="457200"/>
          </a:xfrm>
          <a:prstGeom prst="rect">
            <a:avLst/>
          </a:prstGeom>
          <a:noFill/>
          <a:ln/>
        </p:spPr>
        <p:txBody>
          <a:bodyPr wrap="square" rtlCol="0" anchor="ctr"/>
          <a:lstStyle/>
          <a:p>
            <a:pPr indent="0" marL="0">
              <a:buNone/>
            </a:pPr>
            <a:r>
              <a:rPr lang="en-US" sz="1500" b="1" dirty="0">
                <a:solidFill>
                  <a:srgbClr val="5B53A6"/>
                </a:solidFill>
                <a:latin typeface="Calibri" pitchFamily="34" charset="0"/>
                <a:ea typeface="Calibri" pitchFamily="34" charset="-122"/>
                <a:cs typeface="Calibri" pitchFamily="34" charset="-120"/>
              </a:rPr>
              <a:t>Resistance</a:t>
            </a:r>
            <a:endParaRPr lang="en-US" sz="1500" dirty="0"/>
          </a:p>
        </p:txBody>
      </p:sp>
      <p:sp>
        <p:nvSpPr>
          <p:cNvPr id="7" name="Text 5"/>
          <p:cNvSpPr/>
          <p:nvPr/>
        </p:nvSpPr>
        <p:spPr>
          <a:xfrm>
            <a:off x="2468880" y="2670048"/>
            <a:ext cx="6035040" cy="640080"/>
          </a:xfrm>
          <a:prstGeom prst="rect">
            <a:avLst/>
          </a:prstGeom>
          <a:noFill/>
          <a:ln/>
        </p:spPr>
        <p:txBody>
          <a:bodyPr wrap="square" rtlCol="0" anchor="t"/>
          <a:lstStyle/>
          <a:p>
            <a:pPr indent="0" marL="0">
              <a:buNone/>
            </a:pPr>
            <a:r>
              <a:rPr lang="en-US" sz="1400" dirty="0">
                <a:solidFill>
                  <a:srgbClr val="33324A"/>
                </a:solidFill>
                <a:latin typeface="Calibri" pitchFamily="34" charset="0"/>
                <a:ea typeface="Calibri" pitchFamily="34" charset="-122"/>
                <a:cs typeface="Calibri" pitchFamily="34" charset="-120"/>
              </a:rPr>
              <a:t>two weeks powering through on caffeine — coping, but cortisol stays high, reserves draining</a:t>
            </a:r>
            <a:endParaRPr lang="en-US" sz="1400" dirty="0"/>
          </a:p>
        </p:txBody>
      </p:sp>
      <p:sp>
        <p:nvSpPr>
          <p:cNvPr id="8" name="Text 6"/>
          <p:cNvSpPr/>
          <p:nvPr/>
        </p:nvSpPr>
        <p:spPr>
          <a:xfrm>
            <a:off x="640080" y="3419856"/>
            <a:ext cx="1828800" cy="457200"/>
          </a:xfrm>
          <a:prstGeom prst="rect">
            <a:avLst/>
          </a:prstGeom>
          <a:noFill/>
          <a:ln/>
        </p:spPr>
        <p:txBody>
          <a:bodyPr wrap="square" rtlCol="0" anchor="ctr"/>
          <a:lstStyle/>
          <a:p>
            <a:pPr indent="0" marL="0">
              <a:buNone/>
            </a:pPr>
            <a:r>
              <a:rPr lang="en-US" sz="1500" b="1" dirty="0">
                <a:solidFill>
                  <a:srgbClr val="2F8F86"/>
                </a:solidFill>
                <a:latin typeface="Calibri" pitchFamily="34" charset="0"/>
                <a:ea typeface="Calibri" pitchFamily="34" charset="-122"/>
                <a:cs typeface="Calibri" pitchFamily="34" charset="-120"/>
              </a:rPr>
              <a:t>Exhaustion</a:t>
            </a:r>
            <a:endParaRPr lang="en-US" sz="1500" dirty="0"/>
          </a:p>
        </p:txBody>
      </p:sp>
      <p:sp>
        <p:nvSpPr>
          <p:cNvPr id="9" name="Text 7"/>
          <p:cNvSpPr/>
          <p:nvPr/>
        </p:nvSpPr>
        <p:spPr>
          <a:xfrm>
            <a:off x="2468880" y="3419856"/>
            <a:ext cx="6035040" cy="640080"/>
          </a:xfrm>
          <a:prstGeom prst="rect">
            <a:avLst/>
          </a:prstGeom>
          <a:noFill/>
          <a:ln/>
        </p:spPr>
        <p:txBody>
          <a:bodyPr wrap="square" rtlCol="0" anchor="t"/>
          <a:lstStyle/>
          <a:p>
            <a:pPr indent="0" marL="0">
              <a:buNone/>
            </a:pPr>
            <a:r>
              <a:rPr lang="en-US" sz="1400" dirty="0">
                <a:solidFill>
                  <a:srgbClr val="33324A"/>
                </a:solidFill>
                <a:latin typeface="Calibri" pitchFamily="34" charset="0"/>
                <a:ea typeface="Calibri" pitchFamily="34" charset="-122"/>
                <a:cs typeface="Calibri" pitchFamily="34" charset="-120"/>
              </a:rPr>
              <a:t>the week after finals: wiped out, can't focus — and catches the cold going around</a:t>
            </a:r>
            <a:endParaRPr lang="en-US" sz="1400" dirty="0"/>
          </a:p>
        </p:txBody>
      </p:sp>
      <p:sp>
        <p:nvSpPr>
          <p:cNvPr id="10" name="Text 8"/>
          <p:cNvSpPr/>
          <p:nvPr/>
        </p:nvSpPr>
        <p:spPr>
          <a:xfrm>
            <a:off x="502920" y="4251960"/>
            <a:ext cx="8138160" cy="457200"/>
          </a:xfrm>
          <a:prstGeom prst="rect">
            <a:avLst/>
          </a:prstGeom>
          <a:noFill/>
          <a:ln/>
        </p:spPr>
        <p:txBody>
          <a:bodyPr wrap="square" rtlCol="0" anchor="ctr"/>
          <a:lstStyle/>
          <a:p>
            <a:pPr algn="ctr" indent="0" marL="0">
              <a:buNone/>
            </a:pPr>
            <a:r>
              <a:rPr lang="en-US" sz="1350" i="1" dirty="0">
                <a:solidFill>
                  <a:srgbClr val="6B6A86"/>
                </a:solidFill>
                <a:latin typeface="Calibri" pitchFamily="34" charset="0"/>
                <a:ea typeface="Calibri" pitchFamily="34" charset="-122"/>
                <a:cs typeface="Calibri" pitchFamily="34" charset="-120"/>
              </a:rPr>
              <a:t>Same person, one continuous stressor, three predictable stages. Naming the stage is the first step to acting on it.</a:t>
            </a:r>
            <a:endParaRPr lang="en-US" sz="1350" dirty="0"/>
          </a:p>
        </p:txBody>
      </p:sp>
      <p:sp>
        <p:nvSpPr>
          <p:cNvPr id="11" name="Text 9"/>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RICHARD LAZARUS  ·  WHY THE SAME EVENT STRESSES ONE PERSON, NOT ANOTHER</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Appraisal: two quick questions</a:t>
            </a:r>
            <a:endParaRPr lang="en-US" sz="3000" dirty="0"/>
          </a:p>
        </p:txBody>
      </p:sp>
      <p:sp>
        <p:nvSpPr>
          <p:cNvPr id="4" name="Shape 2"/>
          <p:cNvSpPr/>
          <p:nvPr/>
        </p:nvSpPr>
        <p:spPr>
          <a:xfrm>
            <a:off x="502920" y="178308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1920240"/>
          </a:xfrm>
          <a:prstGeom prst="rect">
            <a:avLst/>
          </a:prstGeom>
          <a:noFill/>
          <a:ln/>
        </p:spPr>
        <p:txBody>
          <a:bodyPr wrap="square" rtlCol="0" anchor="t"/>
          <a:lstStyle/>
          <a:p>
            <a:pPr indent="0" marL="0">
              <a:buNone/>
            </a:pPr>
            <a:r>
              <a:rPr lang="en-US" sz="1600" b="1" dirty="0">
                <a:solidFill>
                  <a:srgbClr val="5B53A6"/>
                </a:solidFill>
                <a:latin typeface="Calibri" pitchFamily="34" charset="0"/>
                <a:ea typeface="Calibri" pitchFamily="34" charset="-122"/>
                <a:cs typeface="Calibri" pitchFamily="34" charset="-120"/>
              </a:rPr>
              <a:t>PRIMARY APPRAISAL
</a:t>
            </a:r>
            <a:endParaRPr lang="en-US" sz="1600" dirty="0"/>
          </a:p>
          <a:p>
            <a:pPr indent="0" marL="0">
              <a:buNone/>
            </a:pPr>
            <a:r>
              <a:rPr lang="en-US" sz="1500" i="1" dirty="0">
                <a:solidFill>
                  <a:srgbClr val="26235C"/>
                </a:solidFill>
                <a:latin typeface="Calibri" pitchFamily="34" charset="0"/>
                <a:ea typeface="Calibri" pitchFamily="34" charset="-122"/>
                <a:cs typeface="Calibri" pitchFamily="34" charset="-120"/>
              </a:rPr>
              <a:t>"Is this a threat to me?"
</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You size up the situation: irrelevant, positive, or stressful.</a:t>
            </a:r>
            <a:endParaRPr lang="en-US" sz="1600" dirty="0"/>
          </a:p>
        </p:txBody>
      </p:sp>
      <p:sp>
        <p:nvSpPr>
          <p:cNvPr id="7" name="Text 5"/>
          <p:cNvSpPr/>
          <p:nvPr/>
        </p:nvSpPr>
        <p:spPr>
          <a:xfrm>
            <a:off x="4937760" y="2011680"/>
            <a:ext cx="3474720" cy="1920240"/>
          </a:xfrm>
          <a:prstGeom prst="rect">
            <a:avLst/>
          </a:prstGeom>
          <a:noFill/>
          <a:ln/>
        </p:spPr>
        <p:txBody>
          <a:bodyPr wrap="square" rtlCol="0" anchor="t"/>
          <a:lstStyle/>
          <a:p>
            <a:pPr indent="0" marL="0">
              <a:buNone/>
            </a:pPr>
            <a:r>
              <a:rPr lang="en-US" sz="1600" b="1" dirty="0">
                <a:solidFill>
                  <a:srgbClr val="2F8F86"/>
                </a:solidFill>
                <a:latin typeface="Calibri" pitchFamily="34" charset="0"/>
                <a:ea typeface="Calibri" pitchFamily="34" charset="-122"/>
                <a:cs typeface="Calibri" pitchFamily="34" charset="-120"/>
              </a:rPr>
              <a:t>SECONDARY APPRAISAL
</a:t>
            </a:r>
            <a:endParaRPr lang="en-US" sz="1600" dirty="0"/>
          </a:p>
          <a:p>
            <a:pPr indent="0" marL="0">
              <a:buNone/>
            </a:pPr>
            <a:r>
              <a:rPr lang="en-US" sz="1500" i="1" dirty="0">
                <a:solidFill>
                  <a:srgbClr val="26235C"/>
                </a:solidFill>
                <a:latin typeface="Calibri" pitchFamily="34" charset="0"/>
                <a:ea typeface="Calibri" pitchFamily="34" charset="-122"/>
                <a:cs typeface="Calibri" pitchFamily="34" charset="-120"/>
              </a:rPr>
              <a:t>"Can I cope with it?"
</a:t>
            </a:r>
            <a:endParaRPr lang="en-US" sz="1600" dirty="0"/>
          </a:p>
          <a:p>
            <a:pPr indent="0" marL="0">
              <a:buNone/>
            </a:pPr>
            <a:r>
              <a:rPr lang="en-US" sz="1400" dirty="0">
                <a:solidFill>
                  <a:srgbClr val="33324A"/>
                </a:solidFill>
                <a:latin typeface="Calibri" pitchFamily="34" charset="0"/>
                <a:ea typeface="Calibri" pitchFamily="34" charset="-122"/>
                <a:cs typeface="Calibri" pitchFamily="34" charset="-120"/>
              </a:rPr>
              <a:t>You size up yourself: do I have the resources?</a:t>
            </a:r>
            <a:endParaRPr lang="en-US" sz="1600" dirty="0"/>
          </a:p>
        </p:txBody>
      </p:sp>
      <p:sp>
        <p:nvSpPr>
          <p:cNvPr id="8" name="Text 6"/>
          <p:cNvSpPr/>
          <p:nvPr/>
        </p:nvSpPr>
        <p:spPr>
          <a:xfrm>
            <a:off x="502920" y="4206240"/>
            <a:ext cx="8138160" cy="365760"/>
          </a:xfrm>
          <a:prstGeom prst="rect">
            <a:avLst/>
          </a:prstGeom>
          <a:noFill/>
          <a:ln/>
        </p:spPr>
        <p:txBody>
          <a:bodyPr wrap="square" rtlCol="0" anchor="ctr"/>
          <a:lstStyle/>
          <a:p>
            <a:pPr algn="ctr" indent="0" marL="0">
              <a:buNone/>
            </a:pPr>
            <a:r>
              <a:rPr lang="en-US" sz="1400" b="1" i="1" dirty="0">
                <a:solidFill>
                  <a:srgbClr val="26235C"/>
                </a:solidFill>
                <a:latin typeface="Calibri" pitchFamily="34" charset="0"/>
                <a:ea typeface="Calibri" pitchFamily="34" charset="-122"/>
                <a:cs typeface="Calibri" pitchFamily="34" charset="-120"/>
              </a:rPr>
              <a:t>Stress lives where "big threat" meets "I can't handle this."  Same email, two stress levels.</a:t>
            </a:r>
            <a:endParaRPr lang="en-US" sz="140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8</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7FB"/>
        </a:solidFill>
      </p:bgPr>
    </p:bg>
    <p:spTree>
      <p:nvGrpSpPr>
        <p:cNvPr id="1" name=""/>
        <p:cNvGrpSpPr/>
        <p:nvPr/>
      </p:nvGrpSpPr>
      <p:grpSpPr>
        <a:xfrm>
          <a:off x="0" y="0"/>
          <a:ext cx="0" cy="0"/>
          <a:chOff x="0" y="0"/>
          <a:chExt cx="0" cy="0"/>
        </a:xfrm>
      </p:grpSpPr>
      <p:sp>
        <p:nvSpPr>
          <p:cNvPr id="2" name="Text 0"/>
          <p:cNvSpPr/>
          <p:nvPr/>
        </p:nvSpPr>
        <p:spPr>
          <a:xfrm>
            <a:off x="502920" y="384048"/>
            <a:ext cx="8229600" cy="320040"/>
          </a:xfrm>
          <a:prstGeom prst="rect">
            <a:avLst/>
          </a:prstGeom>
          <a:noFill/>
          <a:ln/>
        </p:spPr>
        <p:txBody>
          <a:bodyPr wrap="square" rtlCol="0" anchor="ctr"/>
          <a:lstStyle/>
          <a:p>
            <a:pPr indent="0" marL="0">
              <a:buNone/>
            </a:pPr>
            <a:r>
              <a:rPr lang="en-US" sz="1300" b="1" spc="200" kern="0" dirty="0">
                <a:solidFill>
                  <a:srgbClr val="5B53A6"/>
                </a:solidFill>
                <a:latin typeface="Calibri" pitchFamily="34" charset="0"/>
                <a:ea typeface="Calibri" pitchFamily="34" charset="-122"/>
                <a:cs typeface="Calibri" pitchFamily="34" charset="-120"/>
              </a:rPr>
              <a:t>HEALTH PSYCHOLOGY  ·  STRESS GETS UNDER THE SKIN</a:t>
            </a:r>
            <a:endParaRPr lang="en-US" sz="1300" dirty="0"/>
          </a:p>
        </p:txBody>
      </p:sp>
      <p:sp>
        <p:nvSpPr>
          <p:cNvPr id="3" name="Text 1"/>
          <p:cNvSpPr/>
          <p:nvPr/>
        </p:nvSpPr>
        <p:spPr>
          <a:xfrm>
            <a:off x="502920" y="713232"/>
            <a:ext cx="8138160" cy="822960"/>
          </a:xfrm>
          <a:prstGeom prst="rect">
            <a:avLst/>
          </a:prstGeom>
          <a:noFill/>
          <a:ln/>
        </p:spPr>
        <p:txBody>
          <a:bodyPr wrap="square" rtlCol="0" anchor="ctr"/>
          <a:lstStyle/>
          <a:p>
            <a:pPr indent="0" marL="0">
              <a:buNone/>
            </a:pPr>
            <a:r>
              <a:rPr lang="en-US" sz="3000" b="1" dirty="0">
                <a:solidFill>
                  <a:srgbClr val="26235C"/>
                </a:solidFill>
                <a:latin typeface="Cambria" pitchFamily="34" charset="0"/>
                <a:ea typeface="Cambria" pitchFamily="34" charset="-122"/>
                <a:cs typeface="Cambria" pitchFamily="34" charset="-120"/>
              </a:rPr>
              <a:t>The mind–body link is real</a:t>
            </a:r>
            <a:endParaRPr lang="en-US" sz="3000" dirty="0"/>
          </a:p>
        </p:txBody>
      </p:sp>
      <p:sp>
        <p:nvSpPr>
          <p:cNvPr id="4" name="Shape 2"/>
          <p:cNvSpPr/>
          <p:nvPr/>
        </p:nvSpPr>
        <p:spPr>
          <a:xfrm>
            <a:off x="502920" y="178308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5" name="Shape 3"/>
          <p:cNvSpPr/>
          <p:nvPr/>
        </p:nvSpPr>
        <p:spPr>
          <a:xfrm>
            <a:off x="4709160" y="1783080"/>
            <a:ext cx="3931920" cy="2286000"/>
          </a:xfrm>
          <a:prstGeom prst="roundRect">
            <a:avLst>
              <a:gd name="adj" fmla="val 3600"/>
            </a:avLst>
          </a:prstGeom>
          <a:solidFill>
            <a:srgbClr val="FFFFFF"/>
          </a:solidFill>
          <a:ln/>
          <a:effectLst>
            <a:outerShdw sx="100000" sy="100000" kx="0" ky="0" algn="bl" rotWithShape="0" blurRad="88900" dist="38100" dir="5400000">
              <a:srgbClr val="000000">
                <a:alpha val="10000"/>
              </a:srgbClr>
            </a:outerShdw>
          </a:effectLst>
        </p:spPr>
      </p:sp>
      <p:sp>
        <p:nvSpPr>
          <p:cNvPr id="6" name="Text 4"/>
          <p:cNvSpPr/>
          <p:nvPr/>
        </p:nvSpPr>
        <p:spPr>
          <a:xfrm>
            <a:off x="731520" y="2011680"/>
            <a:ext cx="3474720" cy="1920240"/>
          </a:xfrm>
          <a:prstGeom prst="rect">
            <a:avLst/>
          </a:prstGeom>
          <a:noFill/>
          <a:ln/>
        </p:spPr>
        <p:txBody>
          <a:bodyPr wrap="square" rtlCol="0" anchor="t"/>
          <a:lstStyle/>
          <a:p>
            <a:pPr indent="0" marL="0">
              <a:buNone/>
            </a:pPr>
            <a:r>
              <a:rPr lang="en-US" sz="1600" b="1" dirty="0">
                <a:solidFill>
                  <a:srgbClr val="E0A33E"/>
                </a:solidFill>
                <a:latin typeface="Calibri" pitchFamily="34" charset="0"/>
                <a:ea typeface="Calibri" pitchFamily="34" charset="-122"/>
                <a:cs typeface="Calibri" pitchFamily="34" charset="-120"/>
              </a:rPr>
              <a:t>THE IMMUNE SYSTEM
</a:t>
            </a:r>
            <a:endParaRPr lang="en-US" sz="1600" dirty="0"/>
          </a:p>
          <a:p>
            <a:pPr indent="0" marL="0">
              <a:buNone/>
            </a:pPr>
            <a:r>
              <a:rPr lang="en-US" sz="1450" dirty="0">
                <a:solidFill>
                  <a:srgbClr val="33324A"/>
                </a:solidFill>
                <a:latin typeface="Calibri" pitchFamily="34" charset="0"/>
                <a:ea typeface="Calibri" pitchFamily="34" charset="-122"/>
                <a:cs typeface="Calibri" pitchFamily="34" charset="-120"/>
              </a:rPr>
              <a:t>Chronic cortisol suppresses immunity — why a run-down, stressed person catches the cold going around.</a:t>
            </a:r>
            <a:endParaRPr lang="en-US" sz="1600" dirty="0"/>
          </a:p>
        </p:txBody>
      </p:sp>
      <p:sp>
        <p:nvSpPr>
          <p:cNvPr id="7" name="Text 5"/>
          <p:cNvSpPr/>
          <p:nvPr/>
        </p:nvSpPr>
        <p:spPr>
          <a:xfrm>
            <a:off x="4937760" y="2011680"/>
            <a:ext cx="3474720" cy="1920240"/>
          </a:xfrm>
          <a:prstGeom prst="rect">
            <a:avLst/>
          </a:prstGeom>
          <a:noFill/>
          <a:ln/>
        </p:spPr>
        <p:txBody>
          <a:bodyPr wrap="square" rtlCol="0" anchor="t"/>
          <a:lstStyle/>
          <a:p>
            <a:pPr indent="0" marL="0">
              <a:buNone/>
            </a:pPr>
            <a:r>
              <a:rPr lang="en-US" sz="1600" b="1" dirty="0">
                <a:solidFill>
                  <a:srgbClr val="2F8F86"/>
                </a:solidFill>
                <a:latin typeface="Calibri" pitchFamily="34" charset="0"/>
                <a:ea typeface="Calibri" pitchFamily="34" charset="-122"/>
                <a:cs typeface="Calibri" pitchFamily="34" charset="-120"/>
              </a:rPr>
              <a:t>THE HEART
</a:t>
            </a:r>
            <a:endParaRPr lang="en-US" sz="1600" dirty="0"/>
          </a:p>
          <a:p>
            <a:pPr indent="0" marL="0">
              <a:buNone/>
            </a:pPr>
            <a:r>
              <a:rPr lang="en-US" sz="1450" dirty="0">
                <a:solidFill>
                  <a:srgbClr val="33324A"/>
                </a:solidFill>
                <a:latin typeface="Calibri" pitchFamily="34" charset="0"/>
                <a:ea typeface="Calibri" pitchFamily="34" charset="-122"/>
                <a:cs typeface="Calibri" pitchFamily="34" charset="-120"/>
              </a:rPr>
              <a:t>Chronic stress is linked to coronary heart disease — sustained high blood pressure and stress hormones wear on the system.</a:t>
            </a:r>
            <a:endParaRPr lang="en-US" sz="1600" dirty="0"/>
          </a:p>
        </p:txBody>
      </p:sp>
      <p:sp>
        <p:nvSpPr>
          <p:cNvPr id="8" name="Text 6"/>
          <p:cNvSpPr/>
          <p:nvPr/>
        </p:nvSpPr>
        <p:spPr>
          <a:xfrm>
            <a:off x="502920" y="4206240"/>
            <a:ext cx="8138160" cy="365760"/>
          </a:xfrm>
          <a:prstGeom prst="rect">
            <a:avLst/>
          </a:prstGeom>
          <a:noFill/>
          <a:ln/>
        </p:spPr>
        <p:txBody>
          <a:bodyPr wrap="square" rtlCol="0" anchor="ctr"/>
          <a:lstStyle/>
          <a:p>
            <a:pPr algn="ctr" indent="0" marL="0">
              <a:buNone/>
            </a:pPr>
            <a:r>
              <a:rPr lang="en-US" sz="1350" i="1" dirty="0">
                <a:solidFill>
                  <a:srgbClr val="6B6A86"/>
                </a:solidFill>
                <a:latin typeface="Calibri" pitchFamily="34" charset="0"/>
                <a:ea typeface="Calibri" pitchFamily="34" charset="-122"/>
                <a:cs typeface="Calibri" pitchFamily="34" charset="-120"/>
              </a:rPr>
              <a:t>This is the answer to "stress is just psychological." It has a body count — and that's why coping well is a health behavior.</a:t>
            </a:r>
            <a:endParaRPr lang="en-US" sz="1350" dirty="0"/>
          </a:p>
        </p:txBody>
      </p:sp>
      <p:sp>
        <p:nvSpPr>
          <p:cNvPr id="9" name="Text 7"/>
          <p:cNvSpPr/>
          <p:nvPr/>
        </p:nvSpPr>
        <p:spPr>
          <a:xfrm>
            <a:off x="8549640" y="4754880"/>
            <a:ext cx="457200" cy="274320"/>
          </a:xfrm>
          <a:prstGeom prst="rect">
            <a:avLst/>
          </a:prstGeom>
          <a:noFill/>
          <a:ln/>
        </p:spPr>
        <p:txBody>
          <a:bodyPr wrap="square" rtlCol="0" anchor="ctr"/>
          <a:lstStyle/>
          <a:p>
            <a:pPr algn="r" indent="0" marL="0">
              <a:buNone/>
            </a:pPr>
            <a:r>
              <a:rPr lang="en-US" sz="1000" dirty="0">
                <a:solidFill>
                  <a:srgbClr val="6B6A86"/>
                </a:solidFill>
                <a:latin typeface="Calibri" pitchFamily="34" charset="0"/>
                <a:ea typeface="Calibri" pitchFamily="34" charset="-122"/>
                <a:cs typeface="Calibri" pitchFamily="34" charset="-120"/>
              </a:rPr>
              <a:t>9</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Psychology - Week 14</dc:title>
  <dc:subject>PptxGenJS Presentation</dc:subject>
  <dc:creator>Prof. Bennett</dc:creator>
  <cp:lastModifiedBy>Prof. Bennett</cp:lastModifiedBy>
  <cp:revision>1</cp:revision>
  <dcterms:created xsi:type="dcterms:W3CDTF">2026-06-27T02:31:47Z</dcterms:created>
  <dcterms:modified xsi:type="dcterms:W3CDTF">2026-06-27T02:31:47Z</dcterms:modified>
</cp:coreProperties>
</file>