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15 — Psychological Disorders and Treatment. Before anything else, read the room a sincere note: this is the most human topic in the course, and we treat it with care — accurately, respectfully, and without sensationalism. Three things frame the whole week. One: disorders are common — about one in five adults experiences one in a given year — so this material likely touches someone you know, or you. Two: they are treatable health conditions, not character flaws or weakness. Three: reaching out for help is a sign of strength. This is for understanding, NOT self-diagnosis — nothing here qualifies anyone to label themselves or a friend. If anything this week stirs something up, the campus counseling center is free and confidential, and in the U.S. you can call or text 988 anytime. With that held gently, our big question: when does a hard experience cross into a disorder, and what actually helps?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make diathesis-stress concrete. Two roommates lose a parent the same semester. One develops a depressive disorder; the other grieves deeply but recovers without one. Diathesis-stress explains this without blaming anyone. The first roommate may carry a stronger predisposition — maybe a family history of depression, an already-stretched support system, a more self-critical thinking style — so the same stressor tipped them over a line the other didn't cross. The point I want to land hard: this is not because one roommate is weaker or trying less. It's because biology, history, and circumstance combined differently for each of them. This is the model at its most compassionate — it lets us explain a real difference in outcome without reaching for 'weakness' or blame. And because those factors are changeable, the first roommate's depression is treatable: therapy for the thinking style, support to rebuild the network, and medication if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misconceptions do the most harm, so we name them out loud and cure each. One: people with mental illness are dangerous and violent. False and harmful. The large majority are not violent, most violence is not attributable to mental illness, and people with serious mental illness are far more often victims than perpetrators. Predictors of violence are things like youth and substance use — not a diagnosis. Two: a disorder is a personal weakness, just snap out of it. No — it's a health condition shaped by biology and circumstance, no more a weakness than asthma or diabetes; 'just snap out of it' is as cruel and useless said to depression as to a broken leg, and it's treatable. Three: therapy doesn't really work. The average person in psychotherapy does better than about 80% of untreated people with the same problem, and for many conditions therapy works as well as medication, with the two together often best. Every one of these myths, left standing, stops someone from getting help — so correcting them is itself part of the cure.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part that matters most for a friend in trouble: what actually helps. There are many good treatments; they fall into a few families. PSYCHODYNAMIC: explore the unconscious roots and old patterns, often from early relationships, to gain insight — the descendant of Freud. HUMANISTIC, or client-centered: a warm, accepting relationship built on empathy and unconditional positive regard, Carl Rogers's idea, that frees the person's own capacity to grow. BEHAVIORAL: change behavior directly using learning principles; the headline technique is exposure therapy — facing a feared situation gradually and safely — the go-to for phobias. COGNITIVE, or CBT: identify and change the unhelpful, distorted thoughts that drive distress and pair that with action; the most-studied, gold-standard therapy for many conditions. GROUP and FAMILY therapy treat relationships and support as part of the cure. And the biomedical side: medication classes — antidepressants, anti-anxiety medicines, mood stabilizers, antipsychotics — and, mentioned calmly, ECT for severe depression that hasn't responded to other care, done today under anesthesia, not its movie image. The throughline is evidence: there's no single best therapy for everything, only the best-supported treatment for a given condition.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move I want you doing by Friday — and it's the most useful thing in the unit. We match a respectful, general description to a category AND a fitting evidence-based treatment. Vignette A: Sam is so afraid of dogs that he won't visit friends who have one and crosses the street to avoid them. Category: a specific phobia, in the anxiety family. Fitting treatment: exposure, or behavioral, therapy — gradually and safely facing dogs until the fear fades; often the single most effective choice for a phobia. Vignette B: for two months Priya has felt persistently low, lost interest in things she loved, and her self-talk is relentlessly harsh. Category: a depressive, or mood, disorder. Fitting treatment: CBT to shift the unhelpful thinking and re-engage with life, and sometimes medication — an antidepressant — especially if symptoms are moderate to severe; often the combination. Say it out loud every time: name the pattern, pick the best-evidenced treatment — and this is for understanding, not for diagnosing yourself or anyone else.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 and this week, you also keep it in its lane. Have students paste this to an approved chatbot: what is the DSM used for, and which therapy is usually best for a specific phobia? Then check the answer against today's lecture. A good answer says the DSM is a shared classification system — categories, not a verdict on a person — and that exposure, or behavioral, therapy is the go-to for phobias. Watch for two failure modes. One: the model drifting toward diagnosing the described person — it shouldn't, and you shouldn't let it; AI is not a diagnostic tool. Two: over-stated or stigmatizing language. The habit all term is the tool drafts, you judge — and for anything clinical, the authority is a real professional and a real conversation, never a chatbot. That distinction — understanding a topic versus diagnosing a person — is the safety lesson of the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four things you can now do. Define it — abnormality through the 3 D's, distress, dysfunction, deviance, always in context, with the biopsychosocial frame. Survey it — anxiety, OCD, mood, PTSD, and the schizophrenia spectrum, at the category level, person-first. Treat it — psychodynamic, humanistic, behavioral with exposure, cognitive/CBT, group and family, and biomedical, with evidence-based care as the throughline. And destigmatize it — retire the dangerous, weakness, and 'therapy doesn't work' myths, use person-first language, and make help visible. Here's the graded work: Lecture Tutorial 15 with an approved chatbot, submit the share link; Quiz 15; Discussion 15, Understanding and Destigmatizing Mental Health; and Assignment 15, Conditions, Care, and Compassion, AI-coached and self-scored. And the tease: next week is Week 16, the cumulative final — no new topic; we pull the whole course together from Wundt's 1879 lab to the diathesis-stress model, and you get a study guide, an exam-prep tutorial, and a practice exam to walk in ready. This was the last new material — take a breath; you've come a long way. One last reminder: everything this week was for understanding, not self-diagnosis. The counseling center is free and confidential, and in the U.S. you can call or text 988 anytime. Reaching out is a strength — please use it if you need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care note, then the hook. Put four common beliefs on the board and have the room vote true or false, fast: most people with a mental illness are dangerous; a disorder is basically a personal weakness you should snap out of; therapy is mostly venting and doesn't really work; and, if you've ever felt really anxious or down, you have a disorder. Every one is false or misleading, and most of us have picked up at least one from movies, headlines, or offhand comments. Untangling them is most of what this week is for. The truth in one breath: disorders are common, treatable health conditions; the large majority of people who have one are not dangerous — they're far more often victims of violence than perpetrators; and evidence-based therapies genuinely work. Write the promise: by Friday you'll say when an experience crosses into a disorder, name the categories without stigma, and match conditions to treatments that help. Memory hook: a disorder is something a person HAS, not something a person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Everyone feels anxious, sad, or off sometimes — that's being human, not having a disorder. So where's the line? Psychologists don't use a single rule; they look at a pattern using three signals together — the 3 D's. DISTRESS: the experience causes the person real suffering. DYSFUNCTION: it interferes with daily life — work, school, relationships, self-care; this is usually the heaviest of the three. DEVIANCE: it departs markedly from what the person's culture and context expect — the weakest on its own, because different is not disordered. Two cautions: some conditions involve little distress for the person, so distress alone isn't enough; and context is everything — intense grief after a loss is expected, not a disorder, and hearing a deceased relative's voice during mourning is normal in some cultures. Memory hook: Distress, Dysfunction, Deviance — and the loudest is usually Dysfunction.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run the 3 D's on one example. Maria avoids elevators. Is that a disorder? On the left: if she simply prefers stairs, feels fine, and her life is unaffected — no. That's a preference, and lots of people have them. On the right: if the fear is so intense she can't take a job downtown, panics at the very thought, and reorganizes her life around avoiding elevators — now we have dysfunction plus distress, and that pattern fits a specific phobia. The surface behavior — avoiding elevators — is identical in both cases. What differs is the D's and the context. That's the whole move this week: we never read a behavior without asking how much it distresses the person, how much it disrupts their functioning, and what's normal in their context. And say it clearly: this is for understanding the concept, not for diagnosing yourself or a friend — that's a professional's job.</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Disorders don't come from one place. They arise from biological, psychological, and social factors interacting — the same biopsychosocial frame you've used since Week 1, now applied to mental health. BIO — the body: genes, brain chemistry, temperament. PSYCHO — the mind: thought patterns, learning, coping skills. SOCIAL — the world: stress, relationships, culture, poverty, trauma. The key word is interacting. It's never nature OR nurture; it's nature AND nurture, woven together. This frame does two things for us this week. First, it explains why two people in similar situations can have different outcomes. Second — and this is the anti-stigma payoff we'll come back to — because disorders come from several interacting factors, they are not evidence of weakness or bad character, and they're treatable from several directions: change the brain chemistry, the thoughts, or the support, and you can change the course.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as physical medicine needs shared names for conditions, mental-health professionals use the DSM-5-TR — the Diagnostic and Statistical Manual, fifth edition, Text Revision. It's a shared, descriptive classification system. It lists categories and the patterns of symptoms that define each, so a clinician in Fresno and one in Boston mean the same thing by the same word, and so research and insurance can communicate. Here is the single most important point about it, and I want you to leave with it: the DSM names a condition a person HAS — it is not a label of who they are or what they're worth. That's why language matters: we say a person WITH schizophrenia, never a schizophrenic. Naming a condition accurately is the opposite of name-calling. The DSM is a tool for care, not a verdict on a human being.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a respectful survey of the major categories. We stay at the category level — accurate, non-graphic, no checklists to self-apply. ANXIETY DISORDERS: the body's alarm system fires too often, too strongly, or at the wrong things — generalized anxiety disorder, persistent hard-to-control worry; specific phobias, intense fear of a particular thing; and panic disorder, sudden surges of overwhelming fear. The most common category. OCD: unwanted intrusive obsessions, which are thoughts, paired with compulsions, repetitive acts done to relieve the anxiety — not the casual 'I'm so OCD about a tidy desk.' MOOD disorders: depression is far more than sadness — persistent low mood, loss of interest, changes in sleep and energy lasting weeks; bipolar disorder adds manic episodes, elevated high-energy states, alternating with lows. PTSD: a trauma-related disorder that can follow a terrifying event — a normal nervous system responding to an abnormal event. And the schizophrenia spectrum, which we'll give its own slide. Land it: six names, one message — each is a recognizable, studied, treatable health condition.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category we handle with special care. The schizophrenia spectrum is a serious condition involving a break from shared reality — hallucinations, which means perceiving things that aren't there, and delusions, firmly held false beliefs — along with changes in thinking and motivation. Now the most important sentence on this slide, and please say it plainly to your students: people with schizophrenia are far more likely to be victims of violence than to commit it. The 'dangerous, unpredictable' image we get from movies and headlines is a harmful myth, and it does real damage — it's a big reason people fear a diagnosis and don't seek help. With treatment and support, many people manage the condition and live full, connected lives. This is exactly where accuracy and compassion are the same thing: getting the facts right is how we reduce the stigma.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one person develop a disorder and another, in similar circumstances, doesn't? The answer most of psychology uses is the diathesis-stress model. A diathesis is a predisposition — a vulnerability you carry: genes, temperament, early experiences, brain chemistry. Stress is a set of challenging life circumstances — loss, trauma, isolation, illness, poverty — that can trigger that vulnerability. A disorder tends to emerge when predisposition meets stress, and crucially the two interact: a larger vulnerability needs less stress to surface, and a smaller one needs more. Memory hook: the gun is loaded by predisposition; stress pulls the trigger — and most people carry some loading. Here's the hopeful part, and the anti-stigma part: a predisposition is not a destiny. Because the outcome depends on several interacting factors, there are several levers that move it — which is exactly why disorders are treatable. Biology loads the odds; it doesn't seal the verdict.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1440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15</a:t>
            </a:r>
            <a:endParaRPr lang="en-US" sz="1400" dirty="0"/>
          </a:p>
        </p:txBody>
      </p:sp>
      <p:sp>
        <p:nvSpPr>
          <p:cNvPr id="3" name="Text 1"/>
          <p:cNvSpPr/>
          <p:nvPr/>
        </p:nvSpPr>
        <p:spPr>
          <a:xfrm>
            <a:off x="548640" y="1325880"/>
            <a:ext cx="8046720" cy="100584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Psychological Disorders &amp; Treatment</a:t>
            </a:r>
            <a:endParaRPr lang="en-US" sz="4200" dirty="0"/>
          </a:p>
        </p:txBody>
      </p:sp>
      <p:sp>
        <p:nvSpPr>
          <p:cNvPr id="4" name="Text 2"/>
          <p:cNvSpPr/>
          <p:nvPr/>
        </p:nvSpPr>
        <p:spPr>
          <a:xfrm>
            <a:off x="548640" y="2560320"/>
            <a:ext cx="7863840" cy="73152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When does a difficult experience become a disorder — and what actually helps?</a:t>
            </a:r>
            <a:endParaRPr lang="en-US" sz="1800" dirty="0"/>
          </a:p>
        </p:txBody>
      </p:sp>
      <p:sp>
        <p:nvSpPr>
          <p:cNvPr id="5" name="Text 3"/>
          <p:cNvSpPr/>
          <p:nvPr/>
        </p:nvSpPr>
        <p:spPr>
          <a:xfrm>
            <a:off x="548640" y="3383280"/>
            <a:ext cx="7955280" cy="457200"/>
          </a:xfrm>
          <a:prstGeom prst="rect">
            <a:avLst/>
          </a:prstGeom>
          <a:noFill/>
          <a:ln/>
        </p:spPr>
        <p:txBody>
          <a:bodyPr wrap="square" rtlCol="0" anchor="ctr"/>
          <a:lstStyle/>
          <a:p>
            <a:pPr indent="0" marL="0">
              <a:buNone/>
            </a:pPr>
            <a:r>
              <a:rPr lang="en-US" sz="1250" dirty="0">
                <a:solidFill>
                  <a:srgbClr val="CFCBEC"/>
                </a:solidFill>
                <a:latin typeface="Calibri" pitchFamily="34" charset="0"/>
                <a:ea typeface="Calibri" pitchFamily="34" charset="-122"/>
                <a:cs typeface="Calibri" pitchFamily="34" charset="-120"/>
              </a:rPr>
              <a:t>Treated with care: common, treatable health conditions  ·  for understanding, not self-diagnosis  ·  help is a strength</a:t>
            </a:r>
            <a:endParaRPr lang="en-US" sz="1250" dirty="0"/>
          </a:p>
        </p:txBody>
      </p:sp>
      <p:sp>
        <p:nvSpPr>
          <p:cNvPr id="6" name="Text 4"/>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7" name="Text 5"/>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NO BLAME, JUST DIFFERENT ODDS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Two roommates, one loss</a:t>
            </a:r>
            <a:endParaRPr lang="en-US" sz="3000" dirty="0"/>
          </a:p>
        </p:txBody>
      </p:sp>
      <p:sp>
        <p:nvSpPr>
          <p:cNvPr id="4" name="Text 2"/>
          <p:cNvSpPr/>
          <p:nvPr/>
        </p:nvSpPr>
        <p:spPr>
          <a:xfrm>
            <a:off x="502920" y="1645920"/>
            <a:ext cx="8138160" cy="548640"/>
          </a:xfrm>
          <a:prstGeom prst="rect">
            <a:avLst/>
          </a:prstGeom>
          <a:noFill/>
          <a:ln/>
        </p:spPr>
        <p:txBody>
          <a:bodyPr wrap="square" rtlCol="0" anchor="ctr"/>
          <a:lstStyle/>
          <a:p>
            <a:pPr indent="0" marL="0">
              <a:buNone/>
            </a:pPr>
            <a:r>
              <a:rPr lang="en-US" sz="1500" dirty="0">
                <a:solidFill>
                  <a:srgbClr val="26235C"/>
                </a:solidFill>
                <a:latin typeface="Calibri" pitchFamily="34" charset="0"/>
                <a:ea typeface="Calibri" pitchFamily="34" charset="-122"/>
                <a:cs typeface="Calibri" pitchFamily="34" charset="-120"/>
              </a:rPr>
              <a:t>Both lose a parent the same semester. One develops a depressive disorder; the other grieves deeply but recovers.</a:t>
            </a:r>
            <a:endParaRPr lang="en-US" sz="1500" dirty="0"/>
          </a:p>
        </p:txBody>
      </p:sp>
      <p:sp>
        <p:nvSpPr>
          <p:cNvPr id="5" name="Shape 3"/>
          <p:cNvSpPr/>
          <p:nvPr/>
        </p:nvSpPr>
        <p:spPr>
          <a:xfrm>
            <a:off x="502920" y="2331720"/>
            <a:ext cx="8138160" cy="1417320"/>
          </a:xfrm>
          <a:prstGeom prst="roundRect">
            <a:avLst>
              <a:gd name="adj" fmla="val 5806"/>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487168"/>
            <a:ext cx="7589520" cy="11430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Diathesis-stress explains it without blaming anyone.  </a:t>
            </a:r>
            <a:pPr indent="0" marL="0">
              <a:buNone/>
            </a:pPr>
            <a:r>
              <a:rPr lang="en-US" sz="1450" dirty="0">
                <a:solidFill>
                  <a:srgbClr val="33324A"/>
                </a:solidFill>
                <a:latin typeface="Calibri" pitchFamily="34" charset="0"/>
                <a:ea typeface="Calibri" pitchFamily="34" charset="-122"/>
                <a:cs typeface="Calibri" pitchFamily="34" charset="-120"/>
              </a:rPr>
              <a:t>The first roommate may carry a stronger predisposition — a family history of depression, a thinner support system, a harsher self-critical thinking style — so the </a:t>
            </a:r>
            <a:pPr indent="0" marL="0">
              <a:buNone/>
            </a:pPr>
            <a:r>
              <a:rPr lang="en-US" sz="1450" i="1" dirty="0">
                <a:solidFill>
                  <a:srgbClr val="2F8F86"/>
                </a:solidFill>
                <a:latin typeface="Calibri" pitchFamily="34" charset="0"/>
                <a:ea typeface="Calibri" pitchFamily="34" charset="-122"/>
                <a:cs typeface="Calibri" pitchFamily="34" charset="-120"/>
              </a:rPr>
              <a:t>same stressor</a:t>
            </a:r>
            <a:pPr indent="0" marL="0">
              <a:buNone/>
            </a:pPr>
            <a:r>
              <a:rPr lang="en-US" sz="1450" dirty="0">
                <a:solidFill>
                  <a:srgbClr val="33324A"/>
                </a:solidFill>
                <a:latin typeface="Calibri" pitchFamily="34" charset="0"/>
                <a:ea typeface="Calibri" pitchFamily="34" charset="-122"/>
                <a:cs typeface="Calibri" pitchFamily="34" charset="-120"/>
              </a:rPr>
              <a:t> crossed a line the other didn't.</a:t>
            </a:r>
            <a:endParaRPr lang="en-US" sz="1500" dirty="0"/>
          </a:p>
        </p:txBody>
      </p:sp>
      <p:sp>
        <p:nvSpPr>
          <p:cNvPr id="7" name="Text 5"/>
          <p:cNvSpPr/>
          <p:nvPr/>
        </p:nvSpPr>
        <p:spPr>
          <a:xfrm>
            <a:off x="502920" y="39776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Not because one is "weaker" — biology, history, and circumstance combined differently.</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MYTHS THAT DO THE MOST HARM</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False — and why it matters</a:t>
            </a:r>
            <a:endParaRPr lang="en-US" sz="3000" dirty="0"/>
          </a:p>
        </p:txBody>
      </p:sp>
      <p:sp>
        <p:nvSpPr>
          <p:cNvPr id="4" name="Shape 2"/>
          <p:cNvSpPr/>
          <p:nvPr/>
        </p:nvSpPr>
        <p:spPr>
          <a:xfrm>
            <a:off x="502920" y="1828800"/>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874520"/>
            <a:ext cx="7589520" cy="713232"/>
          </a:xfrm>
          <a:prstGeom prst="rect">
            <a:avLst/>
          </a:prstGeom>
          <a:noFill/>
          <a:ln/>
        </p:spPr>
        <p:txBody>
          <a:bodyPr wrap="square" rtlCol="0" anchor="ctr"/>
          <a:lstStyle/>
          <a:p>
            <a:pPr indent="0" marL="0">
              <a:buNone/>
            </a:pPr>
            <a:r>
              <a:rPr lang="en-US" sz="1450" b="1" i="1" dirty="0">
                <a:solidFill>
                  <a:srgbClr val="E0A33E"/>
                </a:solidFill>
                <a:latin typeface="Calibri" pitchFamily="34" charset="0"/>
                <a:ea typeface="Calibri" pitchFamily="34" charset="-122"/>
                <a:cs typeface="Calibri" pitchFamily="34" charset="-120"/>
              </a:rPr>
              <a:t>“They're dangerous and violent.”  </a:t>
            </a:r>
            <a:pPr indent="0" marL="0">
              <a:buNone/>
            </a:pPr>
            <a:r>
              <a:rPr lang="en-US" sz="1350" dirty="0">
                <a:solidFill>
                  <a:srgbClr val="33324A"/>
                </a:solidFill>
                <a:latin typeface="Calibri" pitchFamily="34" charset="0"/>
                <a:ea typeface="Calibri" pitchFamily="34" charset="-122"/>
                <a:cs typeface="Calibri" pitchFamily="34" charset="-120"/>
              </a:rPr>
              <a:t>→ False &amp; harmful — the large majority are not, and are far MORE often victims of violence.</a:t>
            </a:r>
            <a:endParaRPr lang="en-US" sz="1450" dirty="0"/>
          </a:p>
        </p:txBody>
      </p:sp>
      <p:sp>
        <p:nvSpPr>
          <p:cNvPr id="6" name="Shape 4"/>
          <p:cNvSpPr/>
          <p:nvPr/>
        </p:nvSpPr>
        <p:spPr>
          <a:xfrm>
            <a:off x="502920" y="2724912"/>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770632"/>
            <a:ext cx="7589520" cy="713232"/>
          </a:xfrm>
          <a:prstGeom prst="rect">
            <a:avLst/>
          </a:prstGeom>
          <a:noFill/>
          <a:ln/>
        </p:spPr>
        <p:txBody>
          <a:bodyPr wrap="square" rtlCol="0" anchor="ctr"/>
          <a:lstStyle/>
          <a:p>
            <a:pPr indent="0" marL="0">
              <a:buNone/>
            </a:pPr>
            <a:r>
              <a:rPr lang="en-US" sz="1450" b="1" i="1" dirty="0">
                <a:solidFill>
                  <a:srgbClr val="5B53A6"/>
                </a:solidFill>
                <a:latin typeface="Calibri" pitchFamily="34" charset="0"/>
                <a:ea typeface="Calibri" pitchFamily="34" charset="-122"/>
                <a:cs typeface="Calibri" pitchFamily="34" charset="-120"/>
              </a:rPr>
              <a:t>“It's a personal weakness — snap out of it.”  </a:t>
            </a:r>
            <a:pPr indent="0" marL="0">
              <a:buNone/>
            </a:pPr>
            <a:r>
              <a:rPr lang="en-US" sz="1350" dirty="0">
                <a:solidFill>
                  <a:srgbClr val="33324A"/>
                </a:solidFill>
                <a:latin typeface="Calibri" pitchFamily="34" charset="0"/>
                <a:ea typeface="Calibri" pitchFamily="34" charset="-122"/>
                <a:cs typeface="Calibri" pitchFamily="34" charset="-120"/>
              </a:rPr>
              <a:t>→ It's a treatable health condition shaped by biology &amp; circumstance — no more 'weakness' than asthma.</a:t>
            </a:r>
            <a:endParaRPr lang="en-US" sz="1450" dirty="0"/>
          </a:p>
        </p:txBody>
      </p:sp>
      <p:sp>
        <p:nvSpPr>
          <p:cNvPr id="8" name="Shape 6"/>
          <p:cNvSpPr/>
          <p:nvPr/>
        </p:nvSpPr>
        <p:spPr>
          <a:xfrm>
            <a:off x="502920" y="3621024"/>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666744"/>
            <a:ext cx="7589520" cy="713232"/>
          </a:xfrm>
          <a:prstGeom prst="rect">
            <a:avLst/>
          </a:prstGeom>
          <a:noFill/>
          <a:ln/>
        </p:spPr>
        <p:txBody>
          <a:bodyPr wrap="square" rtlCol="0" anchor="ctr"/>
          <a:lstStyle/>
          <a:p>
            <a:pPr indent="0" marL="0">
              <a:buNone/>
            </a:pPr>
            <a:r>
              <a:rPr lang="en-US" sz="1450" b="1" i="1" dirty="0">
                <a:solidFill>
                  <a:srgbClr val="2F8F86"/>
                </a:solidFill>
                <a:latin typeface="Calibri" pitchFamily="34" charset="0"/>
                <a:ea typeface="Calibri" pitchFamily="34" charset="-122"/>
                <a:cs typeface="Calibri" pitchFamily="34" charset="-120"/>
              </a:rPr>
              <a:t>“Therapy doesn't really work.”  </a:t>
            </a:r>
            <a:pPr indent="0" marL="0">
              <a:buNone/>
            </a:pPr>
            <a:r>
              <a:rPr lang="en-US" sz="1350" dirty="0">
                <a:solidFill>
                  <a:srgbClr val="33324A"/>
                </a:solidFill>
                <a:latin typeface="Calibri" pitchFamily="34" charset="0"/>
                <a:ea typeface="Calibri" pitchFamily="34" charset="-122"/>
                <a:cs typeface="Calibri" pitchFamily="34" charset="-120"/>
              </a:rPr>
              <a:t>→ Evidence-based therapy IS effective — the average client beats ~80% of untreated peers.</a:t>
            </a:r>
            <a:endParaRPr lang="en-US" sz="1450" dirty="0"/>
          </a:p>
        </p:txBody>
      </p:sp>
      <p:sp>
        <p:nvSpPr>
          <p:cNvPr id="10" name="Text 8"/>
          <p:cNvSpPr/>
          <p:nvPr/>
        </p:nvSpPr>
        <p:spPr>
          <a:xfrm>
            <a:off x="502920" y="452628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Each myth, left unchallenged, keeps people from reaching out. Correcting them is part of the cure.</a:t>
            </a:r>
            <a:endParaRPr lang="en-US" sz="13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TREATMENT  ·  WHAT ACTUALLY HELPS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major therapies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20240"/>
            <a:ext cx="2350008" cy="896112"/>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PSYCHODYNAMIC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insight into unconscious roots &amp; old patterns</a:t>
            </a:r>
            <a:endParaRPr lang="en-US" sz="130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20240"/>
            <a:ext cx="2350008" cy="896112"/>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HUMANISTIC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empathy &amp; unconditional positive regard</a:t>
            </a:r>
            <a:endParaRPr lang="en-US" sz="130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20240"/>
            <a:ext cx="2350008" cy="896112"/>
          </a:xfrm>
          <a:prstGeom prst="rect">
            <a:avLst/>
          </a:prstGeom>
          <a:noFill/>
          <a:ln/>
        </p:spPr>
        <p:txBody>
          <a:bodyPr wrap="square" rtlCol="0" anchor="ctr"/>
          <a:lstStyle/>
          <a:p>
            <a:pPr indent="0" marL="0">
              <a:buNone/>
            </a:pPr>
            <a:r>
              <a:rPr lang="en-US" sz="1300" b="1" dirty="0">
                <a:solidFill>
                  <a:srgbClr val="2F8F86"/>
                </a:solidFill>
                <a:latin typeface="Calibri" pitchFamily="34" charset="0"/>
                <a:ea typeface="Calibri" pitchFamily="34" charset="-122"/>
                <a:cs typeface="Calibri" pitchFamily="34" charset="-120"/>
              </a:rPr>
              <a:t>BEHAVIORAL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exposure — face the fear, in safe steps</a:t>
            </a:r>
            <a:endParaRPr lang="en-US" sz="130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08960"/>
            <a:ext cx="2350008" cy="896112"/>
          </a:xfrm>
          <a:prstGeom prst="rect">
            <a:avLst/>
          </a:prstGeom>
          <a:noFill/>
          <a:ln/>
        </p:spPr>
        <p:txBody>
          <a:bodyPr wrap="square" rtlCol="0" anchor="ctr"/>
          <a:lstStyle/>
          <a:p>
            <a:pPr indent="0" marL="0">
              <a:buNone/>
            </a:pPr>
            <a:r>
              <a:rPr lang="en-US" sz="1300" b="1" dirty="0">
                <a:solidFill>
                  <a:srgbClr val="26235C"/>
                </a:solidFill>
                <a:latin typeface="Calibri" pitchFamily="34" charset="0"/>
                <a:ea typeface="Calibri" pitchFamily="34" charset="-122"/>
                <a:cs typeface="Calibri" pitchFamily="34" charset="-120"/>
              </a:rPr>
              <a:t>COGNITIVE / CBT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change the unhelpful thoughts (the 'gold standard')</a:t>
            </a:r>
            <a:endParaRPr lang="en-US" sz="130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08960"/>
            <a:ext cx="2350008" cy="896112"/>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GROUP / FAMILY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treat relationships as part of the cure</a:t>
            </a:r>
            <a:endParaRPr lang="en-US" sz="130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08960"/>
            <a:ext cx="2350008" cy="896112"/>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BIOMEDICAL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medication classes; ECT for severe cases</a:t>
            </a:r>
            <a:endParaRPr lang="en-US" sz="130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No single 'best therapy' for everything — the best-supported treatment FOR A GIVEN CONDITION. The throughline is evidence.</a:t>
            </a:r>
            <a:endParaRPr lang="en-US" sz="135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SIGNATURE MOVE  ·  CATEGORY → A TREATMENT THAT FITS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Match the condition to the care</a:t>
            </a:r>
            <a:endParaRPr lang="en-US" sz="3000" dirty="0"/>
          </a:p>
        </p:txBody>
      </p:sp>
      <p:sp>
        <p:nvSpPr>
          <p:cNvPr id="4" name="Shape 2"/>
          <p:cNvSpPr/>
          <p:nvPr/>
        </p:nvSpPr>
        <p:spPr>
          <a:xfrm>
            <a:off x="502920" y="178308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3152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Sam won't visit friends who own a dog, and crosses the street to avoid them.  </a:t>
            </a:r>
            <a:pPr indent="0" marL="0">
              <a:buNone/>
            </a:pPr>
            <a:r>
              <a:rPr lang="en-US" sz="1450" b="1" dirty="0">
                <a:solidFill>
                  <a:srgbClr val="2F8F86"/>
                </a:solidFill>
                <a:latin typeface="Calibri" pitchFamily="34" charset="0"/>
                <a:ea typeface="Calibri" pitchFamily="34" charset="-122"/>
                <a:cs typeface="Calibri" pitchFamily="34" charset="-120"/>
              </a:rPr>
              <a:t>→  specific phobia (anxiety)  →  EXPOSURE / behavioral therapy.</a:t>
            </a:r>
            <a:endParaRPr lang="en-US" sz="1450" dirty="0"/>
          </a:p>
        </p:txBody>
      </p:sp>
      <p:sp>
        <p:nvSpPr>
          <p:cNvPr id="6" name="Shape 4"/>
          <p:cNvSpPr/>
          <p:nvPr/>
        </p:nvSpPr>
        <p:spPr>
          <a:xfrm>
            <a:off x="502920" y="3017520"/>
            <a:ext cx="8138160" cy="1097280"/>
          </a:xfrm>
          <a:prstGeom prst="roundRect">
            <a:avLst>
              <a:gd name="adj" fmla="val 7500"/>
            </a:avLst>
          </a:prstGeom>
          <a:solidFill>
            <a:srgbClr val="F3F0FA"/>
          </a:solidFill>
          <a:ln/>
          <a:effectLst>
            <a:outerShdw sx="100000" sy="100000" kx="0" ky="0" algn="bl" rotWithShape="0" blurRad="88900" dist="38100" dir="5400000">
              <a:srgbClr val="000000">
                <a:alpha val="10000"/>
              </a:srgbClr>
            </a:outerShdw>
          </a:effectLst>
        </p:spPr>
      </p:sp>
      <p:sp>
        <p:nvSpPr>
          <p:cNvPr id="7" name="Text 5"/>
          <p:cNvSpPr/>
          <p:nvPr/>
        </p:nvSpPr>
        <p:spPr>
          <a:xfrm>
            <a:off x="777240" y="3200400"/>
            <a:ext cx="7589520" cy="73152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For two months Priya has felt persistently low, lost interest, with harsh self-talk.  </a:t>
            </a:r>
            <a:pPr indent="0" marL="0">
              <a:buNone/>
            </a:pPr>
            <a:r>
              <a:rPr lang="en-US" sz="1450" b="1" dirty="0">
                <a:solidFill>
                  <a:srgbClr val="5B53A6"/>
                </a:solidFill>
                <a:latin typeface="Calibri" pitchFamily="34" charset="0"/>
                <a:ea typeface="Calibri" pitchFamily="34" charset="-122"/>
                <a:cs typeface="Calibri" pitchFamily="34" charset="-120"/>
              </a:rPr>
              <a:t>→  depressive (mood) disorder  →  CBT, and sometimes medication.</a:t>
            </a:r>
            <a:endParaRPr lang="en-US" sz="145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Name the pattern, pick the treatment with the best evidence for it — for understanding, not self-diagnosis.</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 — and never let it diagnose</a:t>
            </a:r>
            <a:endParaRPr lang="en-US" sz="3000" dirty="0"/>
          </a:p>
        </p:txBody>
      </p:sp>
      <p:sp>
        <p:nvSpPr>
          <p:cNvPr id="4" name="Shape 2"/>
          <p:cNvSpPr/>
          <p:nvPr/>
        </p:nvSpPr>
        <p:spPr>
          <a:xfrm>
            <a:off x="502920" y="178308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64008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 is the DSM used for, and which therapy is usually best for a specific phobia?”</a:t>
            </a:r>
            <a:endParaRPr lang="en-US" sz="1500" dirty="0"/>
          </a:p>
        </p:txBody>
      </p:sp>
      <p:sp>
        <p:nvSpPr>
          <p:cNvPr id="6" name="Text 4"/>
          <p:cNvSpPr/>
          <p:nvPr/>
        </p:nvSpPr>
        <p:spPr>
          <a:xfrm>
            <a:off x="777240" y="2971800"/>
            <a:ext cx="7680960" cy="64008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A good answer:  </a:t>
            </a:r>
            <a:endParaRPr lang="en-US" sz="1450" dirty="0"/>
          </a:p>
          <a:p>
            <a:pPr indent="0" marL="0">
              <a:buNone/>
            </a:pPr>
            <a:r>
              <a:rPr lang="en-US" sz="1400" dirty="0">
                <a:solidFill>
                  <a:srgbClr val="33324A"/>
                </a:solidFill>
                <a:latin typeface="Calibri" pitchFamily="34" charset="0"/>
                <a:ea typeface="Calibri" pitchFamily="34" charset="-122"/>
                <a:cs typeface="Calibri" pitchFamily="34" charset="-120"/>
              </a:rPr>
              <a:t>the DSM is a shared classification system (categories, not a verdict on a person); exposure / behavioral therapy fits phobias.</a:t>
            </a:r>
            <a:endParaRPr lang="en-US" sz="1450" dirty="0"/>
          </a:p>
        </p:txBody>
      </p:sp>
      <p:sp>
        <p:nvSpPr>
          <p:cNvPr id="7" name="Text 5"/>
          <p:cNvSpPr/>
          <p:nvPr/>
        </p:nvSpPr>
        <p:spPr>
          <a:xfrm>
            <a:off x="777240" y="3703320"/>
            <a:ext cx="7680960" cy="73152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Watch for:  </a:t>
            </a:r>
            <a:pPr indent="0" marL="0">
              <a:buNone/>
            </a:pPr>
            <a:r>
              <a:rPr lang="en-US" sz="1400" dirty="0">
                <a:solidFill>
                  <a:srgbClr val="33324A"/>
                </a:solidFill>
                <a:latin typeface="Calibri" pitchFamily="34" charset="0"/>
                <a:ea typeface="Calibri" pitchFamily="34" charset="-122"/>
                <a:cs typeface="Calibri" pitchFamily="34" charset="-120"/>
              </a:rPr>
              <a:t>a model that drifts toward diagnosing a described person, or uses stigmatizing language. AI is NOT a diagnostic tool — for anything clinical, a real professional is the authority.</a:t>
            </a:r>
            <a:endParaRPr lang="en-US" sz="14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45720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15 WRAP</a:t>
            </a:r>
            <a:endParaRPr lang="en-US" sz="1400" dirty="0"/>
          </a:p>
        </p:txBody>
      </p:sp>
      <p:sp>
        <p:nvSpPr>
          <p:cNvPr id="3" name="Text 1"/>
          <p:cNvSpPr/>
          <p:nvPr/>
        </p:nvSpPr>
        <p:spPr>
          <a:xfrm>
            <a:off x="548640" y="868680"/>
            <a:ext cx="8046720" cy="54864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Define it  ·  Survey it  ·  Treat it  ·  Destigmatize it</a:t>
            </a:r>
            <a:endParaRPr lang="en-US" sz="2200" dirty="0"/>
          </a:p>
        </p:txBody>
      </p:sp>
      <p:sp>
        <p:nvSpPr>
          <p:cNvPr id="4" name="Text 2"/>
          <p:cNvSpPr/>
          <p:nvPr/>
        </p:nvSpPr>
        <p:spPr>
          <a:xfrm>
            <a:off x="640080" y="1554480"/>
            <a:ext cx="7863840" cy="384048"/>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LECTURE TUTORIAL 15   </a:t>
            </a:r>
            <a:pPr indent="0" marL="0">
              <a:buNone/>
            </a:pPr>
            <a:r>
              <a:rPr lang="en-US" sz="1300" dirty="0">
                <a:solidFill>
                  <a:srgbClr val="CFCBEC"/>
                </a:solidFill>
                <a:latin typeface="Calibri" pitchFamily="34" charset="0"/>
                <a:ea typeface="Calibri" pitchFamily="34" charset="-122"/>
                <a:cs typeface="Calibri" pitchFamily="34" charset="-120"/>
              </a:rPr>
              <a:t>AI tutor — submit the share link  (~30–45 min)</a:t>
            </a:r>
            <a:endParaRPr lang="en-US" sz="1400" dirty="0"/>
          </a:p>
        </p:txBody>
      </p:sp>
      <p:sp>
        <p:nvSpPr>
          <p:cNvPr id="5" name="Text 3"/>
          <p:cNvSpPr/>
          <p:nvPr/>
        </p:nvSpPr>
        <p:spPr>
          <a:xfrm>
            <a:off x="640080" y="2011680"/>
            <a:ext cx="7863840" cy="384048"/>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QUIZ 15   </a:t>
            </a:r>
            <a:pPr indent="0" marL="0">
              <a:buNone/>
            </a:pPr>
            <a:r>
              <a:rPr lang="en-US" sz="1300" dirty="0">
                <a:solidFill>
                  <a:srgbClr val="CFCBEC"/>
                </a:solidFill>
                <a:latin typeface="Calibri" pitchFamily="34" charset="0"/>
                <a:ea typeface="Calibri" pitchFamily="34" charset="-122"/>
                <a:cs typeface="Calibri" pitchFamily="34" charset="-120"/>
              </a:rPr>
              <a:t>the 3 D's, the DSM, categories, diathesis-stress, therapies</a:t>
            </a:r>
            <a:endParaRPr lang="en-US" sz="1400" dirty="0"/>
          </a:p>
        </p:txBody>
      </p:sp>
      <p:sp>
        <p:nvSpPr>
          <p:cNvPr id="6" name="Text 4"/>
          <p:cNvSpPr/>
          <p:nvPr/>
        </p:nvSpPr>
        <p:spPr>
          <a:xfrm>
            <a:off x="640080" y="2468880"/>
            <a:ext cx="7863840" cy="384048"/>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DISCUSSION 15   </a:t>
            </a:r>
            <a:pPr indent="0" marL="0">
              <a:buNone/>
            </a:pPr>
            <a:r>
              <a:rPr lang="en-US" sz="1300" dirty="0">
                <a:solidFill>
                  <a:srgbClr val="CFCBEC"/>
                </a:solidFill>
                <a:latin typeface="Calibri" pitchFamily="34" charset="0"/>
                <a:ea typeface="Calibri" pitchFamily="34" charset="-122"/>
                <a:cs typeface="Calibri" pitchFamily="34" charset="-120"/>
              </a:rPr>
              <a:t>“Understanding and Destigmatizing Mental Health”</a:t>
            </a:r>
            <a:endParaRPr lang="en-US" sz="1400" dirty="0"/>
          </a:p>
        </p:txBody>
      </p:sp>
      <p:sp>
        <p:nvSpPr>
          <p:cNvPr id="7" name="Text 5"/>
          <p:cNvSpPr/>
          <p:nvPr/>
        </p:nvSpPr>
        <p:spPr>
          <a:xfrm>
            <a:off x="640080" y="2926080"/>
            <a:ext cx="7863840" cy="384048"/>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ASSIGNMENT 15   </a:t>
            </a:r>
            <a:pPr indent="0" marL="0">
              <a:buNone/>
            </a:pPr>
            <a:r>
              <a:rPr lang="en-US" sz="1300" dirty="0">
                <a:solidFill>
                  <a:srgbClr val="CFCBEC"/>
                </a:solidFill>
                <a:latin typeface="Calibri" pitchFamily="34" charset="0"/>
                <a:ea typeface="Calibri" pitchFamily="34" charset="-122"/>
                <a:cs typeface="Calibri" pitchFamily="34" charset="-120"/>
              </a:rPr>
              <a:t>“Conditions, Care, and Compassion” — AI-coached, self-scored</a:t>
            </a:r>
            <a:endParaRPr lang="en-US" sz="1400" dirty="0"/>
          </a:p>
        </p:txBody>
      </p:sp>
      <p:sp>
        <p:nvSpPr>
          <p:cNvPr id="8" name="Text 6"/>
          <p:cNvSpPr/>
          <p:nvPr/>
        </p:nvSpPr>
        <p:spPr>
          <a:xfrm>
            <a:off x="548640" y="3429000"/>
            <a:ext cx="8046720" cy="502920"/>
          </a:xfrm>
          <a:prstGeom prst="rect">
            <a:avLst/>
          </a:prstGeom>
          <a:noFill/>
          <a:ln/>
        </p:spPr>
        <p:txBody>
          <a:bodyPr wrap="square" rtlCol="0" anchor="ctr"/>
          <a:lstStyle/>
          <a:p>
            <a:pPr indent="0" marL="0">
              <a:buNone/>
            </a:pPr>
            <a:r>
              <a:rPr lang="en-US" sz="1350" i="1" dirty="0">
                <a:solidFill>
                  <a:srgbClr val="FFFFFF"/>
                </a:solidFill>
                <a:latin typeface="Calibri" pitchFamily="34" charset="0"/>
                <a:ea typeface="Calibri" pitchFamily="34" charset="-122"/>
                <a:cs typeface="Calibri" pitchFamily="34" charset="-120"/>
              </a:rPr>
              <a:t>Next week: Week 16 — the cumulative FINAL (review + study guide + exam-prep tutorial + practice exam). This was the last new material.</a:t>
            </a:r>
            <a:endParaRPr lang="en-US" sz="1350" dirty="0"/>
          </a:p>
        </p:txBody>
      </p:sp>
      <p:sp>
        <p:nvSpPr>
          <p:cNvPr id="9" name="Text 7"/>
          <p:cNvSpPr/>
          <p:nvPr/>
        </p:nvSpPr>
        <p:spPr>
          <a:xfrm>
            <a:off x="548640" y="4023360"/>
            <a:ext cx="8046720" cy="502920"/>
          </a:xfrm>
          <a:prstGeom prst="rect">
            <a:avLst/>
          </a:prstGeom>
          <a:noFill/>
          <a:ln/>
        </p:spPr>
        <p:txBody>
          <a:bodyPr wrap="square" rtlCol="0" anchor="ctr"/>
          <a:lstStyle/>
          <a:p>
            <a:pPr indent="0" marL="0">
              <a:buNone/>
            </a:pPr>
            <a:r>
              <a:rPr lang="en-US" sz="1200" dirty="0">
                <a:solidFill>
                  <a:srgbClr val="CFCBEC"/>
                </a:solidFill>
                <a:latin typeface="Calibri" pitchFamily="34" charset="0"/>
                <a:ea typeface="Calibri" pitchFamily="34" charset="-122"/>
                <a:cs typeface="Calibri" pitchFamily="34" charset="-120"/>
              </a:rPr>
              <a:t>This week was for understanding, not self-diagnosis. The counseling center is free &amp; confidential; in the U.S., call or text 988. Reaching out is a strength.</a:t>
            </a:r>
            <a:endParaRPr lang="en-US" sz="1200" dirty="0"/>
          </a:p>
        </p:txBody>
      </p:sp>
      <p:sp>
        <p:nvSpPr>
          <p:cNvPr id="10" name="Text 8"/>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  ·  AND THREE MYTHS TO RETIRE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What's true about mental illness?</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500" i="1" dirty="0">
                <a:solidFill>
                  <a:srgbClr val="26235C"/>
                </a:solidFill>
                <a:latin typeface="Calibri" pitchFamily="34" charset="0"/>
                <a:ea typeface="Calibri" pitchFamily="34" charset="-122"/>
                <a:cs typeface="Calibri" pitchFamily="34" charset="-120"/>
              </a:rPr>
              <a:t>"They're dangerous."   ·   "It's just weakness — snap out of it."   ·   "Therapy doesn't really work."</a:t>
            </a:r>
            <a:endParaRPr lang="en-US" sz="1500" dirty="0"/>
          </a:p>
        </p:txBody>
      </p:sp>
      <p:sp>
        <p:nvSpPr>
          <p:cNvPr id="5" name="Shape 3"/>
          <p:cNvSpPr/>
          <p:nvPr/>
        </p:nvSpPr>
        <p:spPr>
          <a:xfrm>
            <a:off x="502920" y="2468880"/>
            <a:ext cx="8138160" cy="1691640"/>
          </a:xfrm>
          <a:prstGeom prst="roundRect">
            <a:avLst>
              <a:gd name="adj" fmla="val 4865"/>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28016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All three are false or misleading — and most of us absorbed at least one.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The truth in one breath: disorders are </a:t>
            </a:r>
            <a:pPr indent="0" marL="0">
              <a:buNone/>
            </a:pPr>
            <a:r>
              <a:rPr lang="en-US" sz="1450" i="1" dirty="0">
                <a:solidFill>
                  <a:srgbClr val="2F8F86"/>
                </a:solidFill>
                <a:latin typeface="Calibri" pitchFamily="34" charset="0"/>
                <a:ea typeface="Calibri" pitchFamily="34" charset="-122"/>
                <a:cs typeface="Calibri" pitchFamily="34" charset="-120"/>
              </a:rPr>
              <a:t>common, treatable</a:t>
            </a:r>
            <a:pPr indent="0" marL="0">
              <a:buNone/>
            </a:pPr>
            <a:r>
              <a:rPr lang="en-US" sz="1450" dirty="0">
                <a:solidFill>
                  <a:srgbClr val="33324A"/>
                </a:solidFill>
                <a:latin typeface="Calibri" pitchFamily="34" charset="0"/>
                <a:ea typeface="Calibri" pitchFamily="34" charset="-122"/>
                <a:cs typeface="Calibri" pitchFamily="34" charset="-120"/>
              </a:rPr>
              <a:t> health conditions; the large majority of people who have one are </a:t>
            </a:r>
            <a:pPr indent="0" marL="0">
              <a:buNone/>
            </a:pPr>
            <a:r>
              <a:rPr lang="en-US" sz="1450" i="1" dirty="0">
                <a:solidFill>
                  <a:srgbClr val="5B53A6"/>
                </a:solidFill>
                <a:latin typeface="Calibri" pitchFamily="34" charset="0"/>
                <a:ea typeface="Calibri" pitchFamily="34" charset="-122"/>
                <a:cs typeface="Calibri" pitchFamily="34" charset="-120"/>
              </a:rPr>
              <a:t>not dangerous</a:t>
            </a:r>
            <a:pPr indent="0" marL="0">
              <a:buNone/>
            </a:pPr>
            <a:r>
              <a:rPr lang="en-US" sz="1450" dirty="0">
                <a:solidFill>
                  <a:srgbClr val="33324A"/>
                </a:solidFill>
                <a:latin typeface="Calibri" pitchFamily="34" charset="0"/>
                <a:ea typeface="Calibri" pitchFamily="34" charset="-122"/>
                <a:cs typeface="Calibri" pitchFamily="34" charset="-120"/>
              </a:rPr>
              <a:t> (far more often victims than perpetrators); and </a:t>
            </a:r>
            <a:pPr indent="0" marL="0">
              <a:buNone/>
            </a:pPr>
            <a:r>
              <a:rPr lang="en-US" sz="1450" i="1" dirty="0">
                <a:solidFill>
                  <a:srgbClr val="E0A33E"/>
                </a:solidFill>
                <a:latin typeface="Calibri" pitchFamily="34" charset="0"/>
                <a:ea typeface="Calibri" pitchFamily="34" charset="-122"/>
                <a:cs typeface="Calibri" pitchFamily="34" charset="-120"/>
              </a:rPr>
              <a:t>evidence-based therapy works.</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DEFINING ABNORMALITY  ·  WHERE'S THE LINE?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3 D's — and context</a:t>
            </a:r>
            <a:endParaRPr lang="en-US" sz="3000" dirty="0"/>
          </a:p>
        </p:txBody>
      </p:sp>
      <p:sp>
        <p:nvSpPr>
          <p:cNvPr id="4" name="Shape 2"/>
          <p:cNvSpPr/>
          <p:nvPr/>
        </p:nvSpPr>
        <p:spPr>
          <a:xfrm>
            <a:off x="502920" y="182880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865376"/>
            <a:ext cx="7589520" cy="676656"/>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DISTRESS   </a:t>
            </a:r>
            <a:pPr indent="0" marL="0">
              <a:buNone/>
            </a:pPr>
            <a:r>
              <a:rPr lang="en-US" sz="1450" dirty="0">
                <a:solidFill>
                  <a:srgbClr val="33324A"/>
                </a:solidFill>
                <a:latin typeface="Calibri" pitchFamily="34" charset="0"/>
                <a:ea typeface="Calibri" pitchFamily="34" charset="-122"/>
                <a:cs typeface="Calibri" pitchFamily="34" charset="-120"/>
              </a:rPr>
              <a:t>the experience causes real suffering</a:t>
            </a:r>
            <a:endParaRPr lang="en-US" sz="1600" dirty="0"/>
          </a:p>
        </p:txBody>
      </p:sp>
      <p:sp>
        <p:nvSpPr>
          <p:cNvPr id="6" name="Shape 4"/>
          <p:cNvSpPr/>
          <p:nvPr/>
        </p:nvSpPr>
        <p:spPr>
          <a:xfrm>
            <a:off x="502920" y="269748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734056"/>
            <a:ext cx="7589520" cy="676656"/>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DYSFUNCTION   </a:t>
            </a:r>
            <a:pPr indent="0" marL="0">
              <a:buNone/>
            </a:pPr>
            <a:r>
              <a:rPr lang="en-US" sz="1450" dirty="0">
                <a:solidFill>
                  <a:srgbClr val="33324A"/>
                </a:solidFill>
                <a:latin typeface="Calibri" pitchFamily="34" charset="0"/>
                <a:ea typeface="Calibri" pitchFamily="34" charset="-122"/>
                <a:cs typeface="Calibri" pitchFamily="34" charset="-120"/>
              </a:rPr>
              <a:t>it interferes with daily life — usually the heaviest signal</a:t>
            </a:r>
            <a:endParaRPr lang="en-US" sz="1600" dirty="0"/>
          </a:p>
        </p:txBody>
      </p:sp>
      <p:sp>
        <p:nvSpPr>
          <p:cNvPr id="8" name="Shape 6"/>
          <p:cNvSpPr/>
          <p:nvPr/>
        </p:nvSpPr>
        <p:spPr>
          <a:xfrm>
            <a:off x="502920" y="356616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602736"/>
            <a:ext cx="7589520" cy="676656"/>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DEVIANCE   </a:t>
            </a:r>
            <a:pPr indent="0" marL="0">
              <a:buNone/>
            </a:pPr>
            <a:r>
              <a:rPr lang="en-US" sz="1450" dirty="0">
                <a:solidFill>
                  <a:srgbClr val="33324A"/>
                </a:solidFill>
                <a:latin typeface="Calibri" pitchFamily="34" charset="0"/>
                <a:ea typeface="Calibri" pitchFamily="34" charset="-122"/>
                <a:cs typeface="Calibri" pitchFamily="34" charset="-120"/>
              </a:rPr>
              <a:t>it departs from the person's cultural/contextual norms — weakest alone</a:t>
            </a:r>
            <a:endParaRPr lang="en-US" sz="1600" dirty="0"/>
          </a:p>
        </p:txBody>
      </p:sp>
      <p:sp>
        <p:nvSpPr>
          <p:cNvPr id="10" name="Text 8"/>
          <p:cNvSpPr/>
          <p:nvPr/>
        </p:nvSpPr>
        <p:spPr>
          <a:xfrm>
            <a:off x="502920" y="443484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Everyone feels anxious or down sometimes — that's human. One D alone is rarely enough, and context always matters.</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SAME BEHAVIOR, DIFFERENT VERDICT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Does Maria have a disorder?</a:t>
            </a:r>
            <a:endParaRPr lang="en-US" sz="3000" dirty="0"/>
          </a:p>
        </p:txBody>
      </p:sp>
      <p:sp>
        <p:nvSpPr>
          <p:cNvPr id="4" name="Shape 2"/>
          <p:cNvSpPr/>
          <p:nvPr/>
        </p:nvSpPr>
        <p:spPr>
          <a:xfrm>
            <a:off x="502920" y="1783080"/>
            <a:ext cx="3931920" cy="2468880"/>
          </a:xfrm>
          <a:prstGeom prst="roundRect">
            <a:avLst>
              <a:gd name="adj" fmla="val 3333"/>
            </a:avLst>
          </a:prstGeom>
          <a:solidFill>
            <a:srgbClr val="EEF6F4"/>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3F0FA"/>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NOT a disorder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Maria prefers stairs to elevators. She feels fine, and her life is unaffected. A preference — not a disorder.</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Fits a specific phobia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The fear is so intense she can't take a downtown job, panics at the thought, and reshapes life to avoid elevators — dysfunction + distress.</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Same surface behavior — the D's and the context decide. (For understanding, not diagnosing anyone.)</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WHERE DISORDERS COME FROM  ·  THE FRAME FOR THE WEEK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Biopsychosocial — three levels, interacting</a:t>
            </a:r>
            <a:endParaRPr lang="en-US" sz="3000" dirty="0"/>
          </a:p>
        </p:txBody>
      </p:sp>
      <p:sp>
        <p:nvSpPr>
          <p:cNvPr id="4" name="Shape 2"/>
          <p:cNvSpPr/>
          <p:nvPr/>
        </p:nvSpPr>
        <p:spPr>
          <a:xfrm>
            <a:off x="5029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240280"/>
            <a:ext cx="2679192" cy="548640"/>
          </a:xfrm>
          <a:prstGeom prst="rect">
            <a:avLst/>
          </a:prstGeom>
          <a:noFill/>
          <a:ln/>
        </p:spPr>
        <p:txBody>
          <a:bodyPr wrap="square" rtlCol="0" anchor="ctr"/>
          <a:lstStyle/>
          <a:p>
            <a:pPr algn="ctr" indent="0" marL="0">
              <a:buNone/>
            </a:pPr>
            <a:r>
              <a:rPr lang="en-US" sz="2600" b="1" dirty="0">
                <a:solidFill>
                  <a:srgbClr val="E0A33E"/>
                </a:solidFill>
                <a:latin typeface="Cambria" pitchFamily="34" charset="0"/>
                <a:ea typeface="Cambria" pitchFamily="34" charset="-122"/>
                <a:cs typeface="Cambria" pitchFamily="34" charset="-120"/>
              </a:rPr>
              <a:t>BIO</a:t>
            </a:r>
            <a:endParaRPr lang="en-US" sz="2600" dirty="0"/>
          </a:p>
        </p:txBody>
      </p:sp>
      <p:sp>
        <p:nvSpPr>
          <p:cNvPr id="6" name="Text 4"/>
          <p:cNvSpPr/>
          <p:nvPr/>
        </p:nvSpPr>
        <p:spPr>
          <a:xfrm>
            <a:off x="6858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genes, brain chemistry, temperament</a:t>
            </a:r>
            <a:endParaRPr lang="en-US" sz="1400" dirty="0"/>
          </a:p>
        </p:txBody>
      </p:sp>
      <p:sp>
        <p:nvSpPr>
          <p:cNvPr id="7" name="Shape 5"/>
          <p:cNvSpPr/>
          <p:nvPr/>
        </p:nvSpPr>
        <p:spPr>
          <a:xfrm>
            <a:off x="32461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240280"/>
            <a:ext cx="2679192" cy="548640"/>
          </a:xfrm>
          <a:prstGeom prst="rect">
            <a:avLst/>
          </a:prstGeom>
          <a:noFill/>
          <a:ln/>
        </p:spPr>
        <p:txBody>
          <a:bodyPr wrap="square" rtlCol="0" anchor="ctr"/>
          <a:lstStyle/>
          <a:p>
            <a:pPr algn="ctr" indent="0" marL="0">
              <a:buNone/>
            </a:pPr>
            <a:r>
              <a:rPr lang="en-US" sz="2600" b="1" dirty="0">
                <a:solidFill>
                  <a:srgbClr val="5B53A6"/>
                </a:solidFill>
                <a:latin typeface="Cambria" pitchFamily="34" charset="0"/>
                <a:ea typeface="Cambria" pitchFamily="34" charset="-122"/>
                <a:cs typeface="Cambria" pitchFamily="34" charset="-120"/>
              </a:rPr>
              <a:t>PSYCHO</a:t>
            </a:r>
            <a:endParaRPr lang="en-US" sz="2600" dirty="0"/>
          </a:p>
        </p:txBody>
      </p:sp>
      <p:sp>
        <p:nvSpPr>
          <p:cNvPr id="9" name="Text 7"/>
          <p:cNvSpPr/>
          <p:nvPr/>
        </p:nvSpPr>
        <p:spPr>
          <a:xfrm>
            <a:off x="34290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thoughts, learning, coping</a:t>
            </a:r>
            <a:endParaRPr lang="en-US" sz="1400" dirty="0"/>
          </a:p>
        </p:txBody>
      </p:sp>
      <p:sp>
        <p:nvSpPr>
          <p:cNvPr id="10" name="Shape 8"/>
          <p:cNvSpPr/>
          <p:nvPr/>
        </p:nvSpPr>
        <p:spPr>
          <a:xfrm>
            <a:off x="59893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240280"/>
            <a:ext cx="2679192" cy="548640"/>
          </a:xfrm>
          <a:prstGeom prst="rect">
            <a:avLst/>
          </a:prstGeom>
          <a:noFill/>
          <a:ln/>
        </p:spPr>
        <p:txBody>
          <a:bodyPr wrap="square" rtlCol="0" anchor="ctr"/>
          <a:lstStyle/>
          <a:p>
            <a:pPr algn="ctr" indent="0" marL="0">
              <a:buNone/>
            </a:pPr>
            <a:r>
              <a:rPr lang="en-US" sz="2600" b="1" dirty="0">
                <a:solidFill>
                  <a:srgbClr val="2F8F86"/>
                </a:solidFill>
                <a:latin typeface="Cambria" pitchFamily="34" charset="0"/>
                <a:ea typeface="Cambria" pitchFamily="34" charset="-122"/>
                <a:cs typeface="Cambria" pitchFamily="34" charset="-120"/>
              </a:rPr>
              <a:t>SOCIAL</a:t>
            </a:r>
            <a:endParaRPr lang="en-US" sz="2600" dirty="0"/>
          </a:p>
        </p:txBody>
      </p:sp>
      <p:sp>
        <p:nvSpPr>
          <p:cNvPr id="12" name="Text 10"/>
          <p:cNvSpPr/>
          <p:nvPr/>
        </p:nvSpPr>
        <p:spPr>
          <a:xfrm>
            <a:off x="61722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stress, relationships, culture, trauma</a:t>
            </a:r>
            <a:endParaRPr lang="en-US" sz="1400" dirty="0"/>
          </a:p>
        </p:txBody>
      </p:sp>
      <p:sp>
        <p:nvSpPr>
          <p:cNvPr id="13" name="Text 11"/>
          <p:cNvSpPr/>
          <p:nvPr/>
        </p:nvSpPr>
        <p:spPr>
          <a:xfrm>
            <a:off x="502920" y="4251960"/>
            <a:ext cx="8138160" cy="411480"/>
          </a:xfrm>
          <a:prstGeom prst="rect">
            <a:avLst/>
          </a:prstGeom>
          <a:noFill/>
          <a:ln/>
        </p:spPr>
        <p:txBody>
          <a:bodyPr wrap="square" rtlCol="0" anchor="ctr"/>
          <a:lstStyle/>
          <a:p>
            <a:pPr algn="ctr" indent="0" marL="0">
              <a:buNone/>
            </a:pPr>
            <a:r>
              <a:rPr lang="en-US" sz="1350" i="1" dirty="0">
                <a:solidFill>
                  <a:srgbClr val="26235C"/>
                </a:solidFill>
                <a:latin typeface="Calibri" pitchFamily="34" charset="0"/>
                <a:ea typeface="Calibri" pitchFamily="34" charset="-122"/>
                <a:cs typeface="Calibri" pitchFamily="34" charset="-120"/>
              </a:rPr>
              <a:t>The same frame you've used since Week 1 — now for mental health. Not nature OR nurture: nature AND nurture, woven together.</a:t>
            </a:r>
            <a:endParaRPr lang="en-US" sz="135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SHARED LANGUAGE</a:t>
            </a:r>
            <a:endParaRPr lang="en-US" sz="1400" dirty="0"/>
          </a:p>
        </p:txBody>
      </p:sp>
      <p:sp>
        <p:nvSpPr>
          <p:cNvPr id="3" name="Text 1"/>
          <p:cNvSpPr/>
          <p:nvPr/>
        </p:nvSpPr>
        <p:spPr>
          <a:xfrm>
            <a:off x="548640" y="1325880"/>
            <a:ext cx="8046720" cy="1280160"/>
          </a:xfrm>
          <a:prstGeom prst="rect">
            <a:avLst/>
          </a:prstGeom>
          <a:noFill/>
          <a:ln/>
        </p:spPr>
        <p:txBody>
          <a:bodyPr wrap="square" rtlCol="0" anchor="ctr"/>
          <a:lstStyle/>
          <a:p>
            <a:pPr algn="ctr" indent="0" marL="0">
              <a:buNone/>
            </a:pPr>
            <a:r>
              <a:rPr lang="en-US" sz="8800" b="1" dirty="0">
                <a:solidFill>
                  <a:srgbClr val="E0A33E"/>
                </a:solidFill>
                <a:latin typeface="Cambria" pitchFamily="34" charset="0"/>
                <a:ea typeface="Cambria" pitchFamily="34" charset="-122"/>
                <a:cs typeface="Cambria" pitchFamily="34" charset="-120"/>
              </a:rPr>
              <a:t>DSM-5-TR</a:t>
            </a:r>
            <a:endParaRPr lang="en-US" sz="8800" dirty="0"/>
          </a:p>
        </p:txBody>
      </p:sp>
      <p:sp>
        <p:nvSpPr>
          <p:cNvPr id="4" name="Text 2"/>
          <p:cNvSpPr/>
          <p:nvPr/>
        </p:nvSpPr>
        <p:spPr>
          <a:xfrm>
            <a:off x="640080" y="2788920"/>
            <a:ext cx="7863840" cy="640080"/>
          </a:xfrm>
          <a:prstGeom prst="rect">
            <a:avLst/>
          </a:prstGeom>
          <a:noFill/>
          <a:ln/>
        </p:spPr>
        <p:txBody>
          <a:bodyPr wrap="square" rtlCol="0" anchor="ctr"/>
          <a:lstStyle/>
          <a:p>
            <a:pPr algn="ctr" indent="0" marL="0">
              <a:buNone/>
            </a:pPr>
            <a:r>
              <a:rPr lang="en-US" sz="1650" dirty="0">
                <a:solidFill>
                  <a:srgbClr val="FFFFFF"/>
                </a:solidFill>
                <a:latin typeface="Calibri" pitchFamily="34" charset="0"/>
                <a:ea typeface="Calibri" pitchFamily="34" charset="-122"/>
                <a:cs typeface="Calibri" pitchFamily="34" charset="-120"/>
              </a:rPr>
              <a:t>A shared, descriptive classification system — so a clinician in Fresno and one in Boston mean the same thing by the same name.</a:t>
            </a:r>
            <a:endParaRPr lang="en-US" sz="1650" dirty="0"/>
          </a:p>
        </p:txBody>
      </p:sp>
      <p:sp>
        <p:nvSpPr>
          <p:cNvPr id="5" name="Text 3"/>
          <p:cNvSpPr/>
          <p:nvPr/>
        </p:nvSpPr>
        <p:spPr>
          <a:xfrm>
            <a:off x="640080" y="3611880"/>
            <a:ext cx="7863840" cy="64008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It names a condition a person HAS — never who they ARE.  We say "a person with schizophrenia," not "a schizophrenic."</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 RESPECTFUL SURVEY  ·  CATEGORY LEVEL, NOT CHECKLISTS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major categories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20240"/>
            <a:ext cx="2350008" cy="896112"/>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ANXIETY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alarm fires too often — GAD, phobias, panic</a:t>
            </a:r>
            <a:endParaRPr lang="en-US" sz="135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20240"/>
            <a:ext cx="2350008" cy="896112"/>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OCD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intrusive obsessions + relieving compulsions</a:t>
            </a:r>
            <a:endParaRPr lang="en-US" sz="135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20240"/>
            <a:ext cx="2350008" cy="896112"/>
          </a:xfrm>
          <a:prstGeom prst="rect">
            <a:avLst/>
          </a:prstGeom>
          <a:noFill/>
          <a:ln/>
        </p:spPr>
        <p:txBody>
          <a:bodyPr wrap="square" rtlCol="0" anchor="ctr"/>
          <a:lstStyle/>
          <a:p>
            <a:pPr indent="0" marL="0">
              <a:buNone/>
            </a:pPr>
            <a:r>
              <a:rPr lang="en-US" sz="1350" b="1" dirty="0">
                <a:solidFill>
                  <a:srgbClr val="2F8F86"/>
                </a:solidFill>
                <a:latin typeface="Calibri" pitchFamily="34" charset="0"/>
                <a:ea typeface="Calibri" pitchFamily="34" charset="-122"/>
                <a:cs typeface="Calibri" pitchFamily="34" charset="-120"/>
              </a:rPr>
              <a:t>MOOD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depression; bipolar adds manic highs</a:t>
            </a:r>
            <a:endParaRPr lang="en-US" sz="135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08960"/>
            <a:ext cx="2350008" cy="896112"/>
          </a:xfrm>
          <a:prstGeom prst="rect">
            <a:avLst/>
          </a:prstGeom>
          <a:noFill/>
          <a:ln/>
        </p:spPr>
        <p:txBody>
          <a:bodyPr wrap="square" rtlCol="0" anchor="ctr"/>
          <a:lstStyle/>
          <a:p>
            <a:pPr indent="0" marL="0">
              <a:buNone/>
            </a:pPr>
            <a:r>
              <a:rPr lang="en-US" sz="1350" b="1" dirty="0">
                <a:solidFill>
                  <a:srgbClr val="26235C"/>
                </a:solidFill>
                <a:latin typeface="Calibri" pitchFamily="34" charset="0"/>
                <a:ea typeface="Calibri" pitchFamily="34" charset="-122"/>
                <a:cs typeface="Calibri" pitchFamily="34" charset="-120"/>
              </a:rPr>
              <a:t>PTSD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a trauma-related pattern after a shock</a:t>
            </a:r>
            <a:endParaRPr lang="en-US" sz="135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08960"/>
            <a:ext cx="2350008" cy="896112"/>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SCHIZOPHRENIA
SPECTRUM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a break from shared reality</a:t>
            </a:r>
            <a:endParaRPr lang="en-US" sz="135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08960"/>
            <a:ext cx="2350008" cy="896112"/>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EACH IS…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common · studied · treatable</a:t>
            </a:r>
            <a:endParaRPr lang="en-US" sz="135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Six names, one message — each is a recognizable, treatable health condition.</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WITH SPECIAL CARE  ·  RETIRING A HARMFUL MYTH</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schizophrenia spectrum</a:t>
            </a:r>
            <a:endParaRPr lang="en-US" sz="3000" dirty="0"/>
          </a:p>
        </p:txBody>
      </p:sp>
      <p:sp>
        <p:nvSpPr>
          <p:cNvPr id="4" name="Shape 2"/>
          <p:cNvSpPr/>
          <p:nvPr/>
        </p:nvSpPr>
        <p:spPr>
          <a:xfrm>
            <a:off x="502920" y="1737360"/>
            <a:ext cx="8138160" cy="1143000"/>
          </a:xfrm>
          <a:prstGeom prst="roundRect">
            <a:avLst>
              <a:gd name="adj" fmla="val 72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77724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 serious condition involving a break from shared reality  </a:t>
            </a:r>
            <a:pPr indent="0" marL="0">
              <a:buNone/>
            </a:pPr>
            <a:r>
              <a:rPr lang="en-US" sz="1450" dirty="0">
                <a:solidFill>
                  <a:srgbClr val="33324A"/>
                </a:solidFill>
                <a:latin typeface="Calibri" pitchFamily="34" charset="0"/>
                <a:ea typeface="Calibri" pitchFamily="34" charset="-122"/>
                <a:cs typeface="Calibri" pitchFamily="34" charset="-120"/>
              </a:rPr>
              <a:t>— hallucinations (perceiving things that aren't there) and delusions (firmly held false beliefs), plus changes in thinking and motivation.</a:t>
            </a:r>
            <a:endParaRPr lang="en-US" sz="1500" dirty="0"/>
          </a:p>
        </p:txBody>
      </p:sp>
      <p:sp>
        <p:nvSpPr>
          <p:cNvPr id="6" name="Shape 4"/>
          <p:cNvSpPr/>
          <p:nvPr/>
        </p:nvSpPr>
        <p:spPr>
          <a:xfrm>
            <a:off x="502920" y="3063240"/>
            <a:ext cx="8138160" cy="1234440"/>
          </a:xfrm>
          <a:prstGeom prst="roundRect">
            <a:avLst>
              <a:gd name="adj" fmla="val 6667"/>
            </a:avLst>
          </a:prstGeom>
          <a:solidFill>
            <a:srgbClr val="F3F0FA"/>
          </a:solidFill>
          <a:ln/>
          <a:effectLst>
            <a:outerShdw sx="100000" sy="100000" kx="0" ky="0" algn="bl" rotWithShape="0" blurRad="88900" dist="38100" dir="5400000">
              <a:srgbClr val="000000">
                <a:alpha val="10000"/>
              </a:srgbClr>
            </a:outerShdw>
          </a:effectLst>
        </p:spPr>
      </p:sp>
      <p:sp>
        <p:nvSpPr>
          <p:cNvPr id="7" name="Text 5"/>
          <p:cNvSpPr/>
          <p:nvPr/>
        </p:nvSpPr>
        <p:spPr>
          <a:xfrm>
            <a:off x="777240" y="3200400"/>
            <a:ext cx="7589520" cy="96012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Say it plainly:  </a:t>
            </a:r>
            <a:pPr indent="0" marL="0">
              <a:buNone/>
            </a:pPr>
            <a:r>
              <a:rPr lang="en-US" sz="1450" dirty="0">
                <a:solidFill>
                  <a:srgbClr val="33324A"/>
                </a:solidFill>
                <a:latin typeface="Calibri" pitchFamily="34" charset="0"/>
                <a:ea typeface="Calibri" pitchFamily="34" charset="-122"/>
                <a:cs typeface="Calibri" pitchFamily="34" charset="-120"/>
              </a:rPr>
              <a:t>people with schizophrenia are </a:t>
            </a:r>
            <a:pPr indent="0" marL="0">
              <a:buNone/>
            </a:pPr>
            <a:r>
              <a:rPr lang="en-US" sz="1450" b="1" dirty="0">
                <a:solidFill>
                  <a:srgbClr val="26235C"/>
                </a:solidFill>
                <a:latin typeface="Calibri" pitchFamily="34" charset="0"/>
                <a:ea typeface="Calibri" pitchFamily="34" charset="-122"/>
                <a:cs typeface="Calibri" pitchFamily="34" charset="-120"/>
              </a:rPr>
              <a:t>far more likely to be victims of violence than to commit it.</a:t>
            </a:r>
            <a:pPr indent="0" marL="0">
              <a:buNone/>
            </a:pPr>
            <a:r>
              <a:rPr lang="en-US" sz="1450" dirty="0">
                <a:solidFill>
                  <a:srgbClr val="33324A"/>
                </a:solidFill>
                <a:latin typeface="Calibri" pitchFamily="34" charset="0"/>
                <a:ea typeface="Calibri" pitchFamily="34" charset="-122"/>
                <a:cs typeface="Calibri" pitchFamily="34" charset="-120"/>
              </a:rPr>
              <a:t> The 'dangerous, unpredictable' image is a harmful media myth — and with treatment, many people live full lives.</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WHY DISORDERS ARISE  ·  THE MOST USEFUL IDEA HERE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Diathesis-stress</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57400"/>
            <a:ext cx="3474720" cy="182880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DIATHESIS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predisposition you carry — genes, temperament, early experience, brain chemistry</a:t>
            </a:r>
            <a:endParaRPr lang="en-US" sz="1700" dirty="0"/>
          </a:p>
        </p:txBody>
      </p:sp>
      <p:sp>
        <p:nvSpPr>
          <p:cNvPr id="7" name="Text 5"/>
          <p:cNvSpPr/>
          <p:nvPr/>
        </p:nvSpPr>
        <p:spPr>
          <a:xfrm>
            <a:off x="4937760" y="2057400"/>
            <a:ext cx="3474720" cy="182880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STRESS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challenging life circumstances — loss, trauma, isolation, illness — that can trigger it</a:t>
            </a:r>
            <a:endParaRPr lang="en-US" sz="1700" dirty="0"/>
          </a:p>
        </p:txBody>
      </p:sp>
      <p:sp>
        <p:nvSpPr>
          <p:cNvPr id="8" name="Text 6"/>
          <p:cNvSpPr/>
          <p:nvPr/>
        </p:nvSpPr>
        <p:spPr>
          <a:xfrm>
            <a:off x="502920" y="4251960"/>
            <a:ext cx="8138160" cy="41148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Predisposition LOADS the gun; stress PULLS the trigger — and the two interact. A predisposition is not a destiny.</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15</dc:title>
  <dc:subject>PptxGenJS Presentation</dc:subject>
  <dc:creator>Prof. Bennett</dc:creator>
  <cp:lastModifiedBy>Prof. Bennett</cp:lastModifiedBy>
  <cp:revision>1</cp:revision>
  <dcterms:created xsi:type="dcterms:W3CDTF">2026-06-27T02:35:58Z</dcterms:created>
  <dcterms:modified xsi:type="dcterms:W3CDTF">2026-06-27T02:35:58Z</dcterms:modified>
</cp:coreProperties>
</file>