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Week 16 — the last week of Introduction to Psychology, and it runs differently from every other week. This is finals week: there is no quiz, no discussion, and no assignment. The comprehensive Final takes the place of all of them, and it's 30% of your course grade — the single largest assessment of the term. The exam is cumulative over Weeks 1 through 15, all eight objectives. Today we do one thing: we walk the entire course once, fast, and find the exact spot in each topic where points get lost. Here's the frame I want you to hold the whole session: the Final isn't a thousand facts to memorize — it's eight big areas, each with one honest move it asks of you and one classic mistake that sinks it. If you can name the move and dodge the mistake in all eight, you're ready. The midterm already covered the first half, Objectives 1 through 5, so the back half — 6, 7, and 8 — leans heaviest on this exam, but the early skills are the tools the later ones use, so we review everything. Let's go.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Objective 8 — the social, health, and clinical world, and we handle the clinical part with care. Social psychology's headline is the fundamental attribution error: when we explain other people, we over-weight their personality and under-weight the situation. The driver who cuts you off is 'a jerk,' but if it were you, you'd instantly reach for the situation — maybe an emergency. For others we blame the person; for ourselves, the situation. Add cognitive dissonance, where we change our attitudes to match what we did; Asch's conformity, which bends what we'll say; Milgram's obedience, which bends what we'll do; and the bystander effect — more onlookers, less help, through diffusion of responsibility. Stress: the body's General Adaptation Syndrome runs Alarm, then Resistance, then Exhaustion — and chronic high cortisol suppresses immunity, which is why people get sick right after finals. Coping fits to control: problem-focused when you can change the stressor, emotion-focused when you can't; and eustress, good stress, is real — the enemy is chronic, unrecovered stress. Now the clinical material, framed responsibly. Disorders are common — about one in five adults in a year — and they are treatable health conditions, not character flaws; reaching out is a strength. Define abnormality with the three D's — distress, dysfunction, which is usually the heaviest, and deviance — in context. Match treatment to the pattern: exposure therapy for a phobia, CBT as the gold standard for many conditions, plus biomedical options. Two traps: situations move people more than personality; and the dangerous-mental-illness image is a myth — people with disorders are far more often victims, and we use person-first language.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last run of the move that has defined how you use AI all term: you verify, you don't just consume. Have students paste this to an approved chatbot — Gemini, Claude, or ChatGPT: 'Is negative reinforcement the same as punishment? And are people with a mental illness usually dangerous?' Then check the answer against what we taught. Models often slip on both. They blur negative reinforcement with punishment, when in fact negative reinforcement increases behavior by removing something aversive — the seatbelt beep stops, so you buckle faster. And some models will echo the 'dangerous and unpredictable' stereotype about mental illness, which is false and harmful: people with a mental disorder are far more often the victims of violence than the perpetrators, and the responsible, recovery-oriented framing matters — person-first language, help as a strength. The point isn't to dunk on the model; it's the working relationship the Exam-Prep Tutorial is built on — the tool drafts, you judge. If you can catch the model on these two, you're ready for the exam, and you've learned the most durable skill in the course.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be completely clear about the exam so nothing surprises you. COVERAGE: it's cumulative over the whole course, Weeks 1 through 15, all eight objectives. Because the midterm already covered Objectives 1 through 5, the back half — 6, 7, and 8 — leans heaviest, but the early objectives are the tools the later ones use, so they're fair game. FORMAT: 25 items, 100 points, 4 points each, all concept and scenario — psychology has no arithmetic, so every item asks you to recognize, apply, or interpret an idea: recognize a perspective, name an IV and DV, match a brain structure, label a CS and CR, spot a heuristic, place a Piaget stage or a Big Five dial, diagnose the fundamental attribution error, or match a disorder to a therapy. The types are mostly multiple-choice, plus a couple of matching, multiple-answer, and true/false. WEIGHT: the Final is 30% of your course grade — the single largest assessment of the term — and it replaces Quiz 16 and Assignment 16. DATES: the window opens Monday December 14 and the exam is due Friday December 18 at 11:59 p.m., the end of finals; our in-class review is Tuesday December 15. And to say it once more plainly: there is no Quiz 16, no Discussion 16, and no Assignment 16 this week — the Final stands in for all of them.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exactly how to prepare, and the order matters. Step one: work the Study Guide first. It's the checklist of every honest move across the eight objectives, so it tells you what to drill — don't skip it. Step two: run the Exam-Prep Tutorial with an approved chatbot. It opens with a diagnostic across all eight areas, finds your weak spots, re-teaches them, and drills you with fresh practice; when you finish, submit the share link — it's low-stakes, completion-based prep, and the payoff is a better score. Step three: sit the Practice Final timed, like the real thing, then review every single miss against the Study Guide. The tutorial finds your gaps; the timed practice tells you whether you've actually closed them. Three pieces of advice over the top of all that. First, study the eight honest moves, not a thousand facts — the Final is the eight objectives, one move each and the mistake that sinks it; learn those deeply and the exam stops feeling like everything. Second, review actively: don't re-read your notes, do the moves — classify a variable, label a CS and CR, place a Piaget stage, diagnose the attribution error. Third, lead with the idea, then the term — every topic this term was a plain-English idea first. Do the kit in order and you'll walk in ready.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remember nothing else from today, remember this slide — one trap per objective, the eight mistakes most likely to cost you points. Objective 1: the six perspectives aren't rivals where one wins, and Wundt in 1879, not Freud, founded scientific psychology. Objective 2: a correlation is a link, not a cause, and random sampling, which is about generalizing, is not random assignment, which is about cause. Objective 3: we don't use only 10% of our brains, neurons don't touch — they signal across the synaptic gap — and the action potential is all-or-none, so a stronger stimulus fires more often, not bigger. Objective 4: it's cones for color, not rods; the sleeping brain is active, not off; and alcohol is a depressant, not a stimulant. Objective 5: negative reinforcement increases behavior by removing something aversive, and memory is reconstructive — rebuilt from fragments — not a video recording, so confidence isn't accuracy. Objective 6: heuristics are efficient shortcuts, not irrationality, and the cognitive label, not the body, sorts a pounding heart into fear versus excitement. Objective 7: object permanence belongs to the sensorimotor stage, development is lifelong, and the Big Five are continuous dials, not boxes. Objective 8: the situation moves behavior more than personality does, and the idea that people with mental illness are dangerous is a harmful myth — they're far more often victims. Dodge these eight and you've protected the most missable points on the exam.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land the whole course. The Final reduces to eight honest moves you can now make with any claim about people: define psychology scientifically, study it carefully, map the brain, trace how we sense and become aware, explain how we learn and remember, read how we think and feel, place how we develop and differ, and see how others and our health shape us. Here's the work for this week, in order. Work the Study Guide — the checklist of every move across the eight objectives. Run the Exam-Prep Tutorial with an approved chatbot, covering all eight objectives, and submit the share link. Take the Practice Final timed, then review every miss against the Study Guide. And sit the Final — the window opens Monday December 14, it's due Friday December 18 at 11:59 p.m., and it's 30% of your grade. One last callback: in Week 1 the whole promise was learning to interrogate a claim about people before believing it — to ask what the evidence shows instead of trusting what feels true. Everything since has been that instinct, sharpened eight different ways, and it runs through every item on this exam. You don't need to cram everything; you need the eight honest moves and the mistake that sinks each one. You've built every one of these skills across fifteen weeks. Go show them. Thank you for a terrific semester.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the whole course in one photograph — the slide to put on your wall while you study. The eight objectives group into three acts. The FOUNDATIONS: Objective 1, what psychology actually is — a science of behavior and mental processes; Objective 2, how we study it, with experiments, correlation, and ethics; and Objective 3, the brain behind the behavior. The MIND IN ACTION: Objective 4, how we sense the world and become aware of it; Objective 5, how we learn and how we remember and forget; and Objective 6, how we think and how we feel — cognition, intelligence, motivation, and emotion. And THE WHOLE PERSON IN THE WORLD: Objective 7, how we develop across a lifespan and how our personalities differ; and Objective 8, how other people, stress, and the clinical world shape us. Say the one-sentence version out loud with me: psychology studies behavior and mental processes scientifically — test the claim, map the brain, trace how we sense and learn, explain how we think and feel, watch how we grow and differ, and see how others and our health shape it all. Everything on the Final hangs off that sentence.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Objective 1 — the foundation. Psychology is the scientific study of behavior and mental processes. Every word earns its place: SCIENTIFIC means tested against evidence, not settled by opinion; BEHAVIOR is what we can observe and record — a smile, words, a reaction time; MENTAL PROCESSES are the internal events we infer, like thoughts and emotions. The memory hook: behavior we see, mental processes we infer. The skill the exam tests most here is the six-perspective move: read any behavior — say, anxiety before a presentation — through all six lenses. Biological: the amygdala fires, adrenaline spikes. Psychodynamic: an unconscious fear of being judged. Behavioral: a past bad speech made speaking a learned fear cue. Cognitive: 'I'll freeze.' Humanistic: a gap from the ideal self. Sociocultural: a culture that prizes saving face. The wrong question is 'which lens is correct?' — the right one is 'what does each reveal?' Get the history right because chatbots get it wrong: Wundt opened the first lab in 1879; structuralism named the parts; functionalism, by William James, asked what the mind is for. And remember a theory is not 'just a guess' — it's a well-supported explanation that keeps making testable predictions.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Objective 2 is how psychology earns the right to a claim — and it's home to the single most expensive mistake in all of research. Three designs give three different rights to the word 'cause.' A descriptive study watches and reports. A correlational study measures two things and sees if they move together — that's a LINK, not a cause. An experiment manipulates one variable, the independent variable, and measures another, the dependent variable, while controlling the rest — and only the experiment can claim cause. Worked example: 'students who use a study app get higher grades.' As a survey that's correlational; a likely third variable is motivation, which could drive both app use and grades. To earn cause, randomly assign 200 students, half with the app and half without — IV is app use, DV is grade, and random assignment balances motivation. Two cautions the exam loves: correlation isn't causation because of the third-variable problem and the directionality problem; and strength is the absolute value, so negative 0.85 is stronger than positive 0.30. Keep the two randoms straight: random sampling decides who's studied so results generalize; random assignment decides who's treated so a difference can be caused. Correlation is a handshake, not a push.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Objective 3 grounds behavior in biology. Trace one neuron: a signal arrives at the dendrites, the soma sums it, and if it crosses threshold the neuron fires an all-or-none action potential down the axon, sped by the myelin sheath, to the terminal buttons, which release neurotransmitters across the synaptic gap to the next cell. Two hooks: dendrites receive, soma decides, axon delivers, terminals release; and electrical down the axon, chemical across the gap — neurons never touch, they text. Know a few neurotransmitter roles: dopamine for reward and movement, serotonin for mood and sleep, GABA the main inhibitory brake, glutamate the main excitatory gas — and say 'associated with,' not 'causes.' Zoom out to the nervous system: central versus peripheral, and within the autonomic system, sympathetic is the gas pedal for fight-or-flight and parasympathetic is the brake for rest-and-digest. After a near-miss in traffic, the calming you feel is parasympathetic. Match structures to jobs: hippocampus forms new memories, amygdala handles fear, cerebellum handles coordination; and the lobes — front plans, parietal feels, occipital sees, temporal hears. The traps to kill: the 10%-of-the-brain myth — imaging shows whole-brain activity; the idea that neurons touch; and the idea that a bigger stimulus makes a bigger action potential — it's all-or-none, so it fires more often, not bigger.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Objective 4 is how the world gets in and how awareness shifts. Three words in order: sensation is detecting physical energy; transduction is converting that energy into neural signals — the bridge; perception is organizing and interpreting it into meaning. Detect it, translate it, interpret it. Perception runs bottom-up — raw data pushing in — and top-down — knowledge reaching out — at once; that's why you catch your name across a noisy party. In vision, rods see dim light and the periphery in black-and-white, while cones see color and detail in good light: cones for color. Thresholds: the absolute threshold is the faintest stimulus you can detect half the time; sensory adaptation dials down a constant stimulus, like the bakery smell that fades. Consciousness sits on a dimmer, not a switch: a roughly 24-hour circadian rhythm drives a roughly 90-minute sleep cycle through NREM-1, 2, and 3 — the deep, restorative stage — and then REM, where dreams are vivid and the brain is active while the body is essentially still. As the night goes on, deep sleep shrinks and REM lengthens. Drugs are depressants that slow you, like alcohol — and yes, alcohol is a depressant; the early buzz is lowered inhibition — stimulants that speed you, like caffeine, and hallucinogens that distort. The traps: cones for color not rods; the sleeping brain is active, not off; and alcohol is a depressant.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Objective 5 — learning and memory, the end of the first half. Three ways we learn. Classical conditioning, from Pavlov, is an association between two stimuli: the unconditioned stimulus triggers an unconditioned response automatically; a neutral stimulus, paired with it, becomes the conditioned stimulus, which produces a learned conditioned response. Practice scenario: you tense at the dentist's office smell before any tooth is touched — drill is the UCS, pain is the UCR, the office smell is the CS, the anxiety walking in is the CR. Operant conditioning, from Skinner, is behavior shaped by consequences, and here's the rule that prevents every mistake: reinforcement always increases behavior, punishment always decreases it; positive means add a stimulus, negative means remove one — add or remove, not good or bad. Variable-ratio, the slot-machine schedule, produces the steadiest, hardest-to-quit behavior. Memory is three stores: sensory, then short-term or working memory — about 20 to 30 seconds, 7 plus or minus 2 items — then long-term, split into explicit, knowing that, and implicit, knowing how. The headline: memory is reconstructive — you rebuild it from fragments — so the misinformation effect can edit it; in Loftus and Palmer's study, changing 'hit' to 'smashed into' raised speed estimates and produced false memories of broken glass. The traps: negative reinforcement increases behavior, and memory is not a recording — confidence is not accuracy.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Objective 6 opens the back half — the part the midterm didn't cover, so study it hard. How we think: an algorithm is a slow but guaranteed procedure; a heuristic is a fast shortcut. We run on heuristics, and they usually work. The availability heuristic judges likelihood by how easily examples come to mind — which is why people fear flying more than driving even though driving kills far more people; plane crashes are vivid and easy to recall. The representativeness heuristic judges by resemblance to a prototype, ignoring base rates. Confirmation bias favors evidence for what we already believe. Functional fixedness means seeing only an object's usual use. Intelligence has three classic readings: Spearman's g, a single general engine; Gardner's multiple intelligences, many separate talents; and Sternberg's triarchic — analytical, creative, practical. A good test is reliable, meaning consistent, and valid, meaning it measures and predicts what it claims. Motivation: drive-reduction, where a need creates a drive we act to reduce, returning to homeostasis; Yerkes-Dodson, where performance peaks at moderate arousal and harder tasks need lower arousal; incentive, pulled by rewards; and Maslow's hierarchy up to self-actualization. Emotion is body plus behavior plus interpretation. The bear on the trail: James-Lange says body first, then you read fear from it; Cannon-Bard says the pounding heart and the fear come together; Schachter-Singer says arousal plus the label 'that's a bear' equals fear — and the same heart, labeled 'my friend in a costume,' becomes laughter. The traps: heuristics are efficient, not irrational; and the label, not the body, sorts emotions.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Objective 7 — how we develop and how our personalities differ. Piaget's four stages run in a fixed order; the ages are approximate. Sensorimotor, birth to about 2, with the hallmark of object permanence — things still exist when you can't see them. Preoperational, 2 to 7: language and pretend play, but pre-logical, marked by egocentrism and the lack of conservation. Concrete operational, 7 to 11: the child now conserves and can reverse operations. Formal operational, 12 and up: abstract, hypothetical reasoning. The conservation-of-liquid task is the classic demo: pour the same juice into a tall thin glass and a preoperational child says 'more,' captured by height; a concrete-operational child says 'same — you just poured it.' The younger child isn't dumb; the mind is built differently. Attachment: Harlow showed contact comfort beats food; Ainsworth's Strange Situation reads the bond at the reunion — secure children settle, insecure children don't. Erikson runs eight psychosocial stages across the whole lifespan — Trust as a baby, Identity as a teen, Integrity at the end. Personality's evidence-based model is the Big Five — OCEAN: openness, conscientiousness, extraversion, agreeableness, neuroticism — and they're continuous dials, not boxes. Freud gives us id, ego, superego and the defense mechanisms like repression and projection. Assessment: self-report inventories like the MMPI are stronger; projective tests like the Rorschach are weaker. The traps: object permanence is sensorimotor; development is lifelong; and pop type-quizzes aren't science — the Big Five are dimensions.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960120"/>
            <a:ext cx="8046720" cy="365760"/>
          </a:xfrm>
          <a:prstGeom prst="rect">
            <a:avLst/>
          </a:prstGeom>
          <a:noFill/>
          <a:ln/>
        </p:spPr>
        <p:txBody>
          <a:bodyPr wrap="square" rtlCol="0" anchor="ctr"/>
          <a:lstStyle/>
          <a:p>
            <a:pPr indent="0" marL="0">
              <a:buNone/>
            </a:pPr>
            <a:r>
              <a:rPr lang="en-US" sz="1400" spc="200" kern="0" dirty="0">
                <a:solidFill>
                  <a:srgbClr val="CFCBEC"/>
                </a:solidFill>
                <a:latin typeface="Calibri" pitchFamily="34" charset="0"/>
                <a:ea typeface="Calibri" pitchFamily="34" charset="-122"/>
                <a:cs typeface="Calibri" pitchFamily="34" charset="-120"/>
              </a:rPr>
              <a:t>INTRODUCTION TO PSYCHOLOGY  ·  PSYC 1  ·  WEEK 16</a:t>
            </a:r>
            <a:endParaRPr lang="en-US" sz="1400" dirty="0"/>
          </a:p>
        </p:txBody>
      </p:sp>
      <p:sp>
        <p:nvSpPr>
          <p:cNvPr id="3" name="Text 1"/>
          <p:cNvSpPr/>
          <p:nvPr/>
        </p:nvSpPr>
        <p:spPr>
          <a:xfrm>
            <a:off x="548640" y="1417320"/>
            <a:ext cx="8046720" cy="1005840"/>
          </a:xfrm>
          <a:prstGeom prst="rect">
            <a:avLst/>
          </a:prstGeom>
          <a:noFill/>
          <a:ln/>
        </p:spPr>
        <p:txBody>
          <a:bodyPr wrap="square" rtlCol="0" anchor="ctr"/>
          <a:lstStyle/>
          <a:p>
            <a:pPr indent="0" marL="0">
              <a:buNone/>
            </a:pPr>
            <a:r>
              <a:rPr lang="en-US" sz="4600" b="1" dirty="0">
                <a:solidFill>
                  <a:srgbClr val="FFFFFF"/>
                </a:solidFill>
                <a:latin typeface="Cambria" pitchFamily="34" charset="0"/>
                <a:ea typeface="Cambria" pitchFamily="34" charset="-122"/>
                <a:cs typeface="Cambria" pitchFamily="34" charset="-120"/>
              </a:rPr>
              <a:t>Final Review &amp; Exam</a:t>
            </a:r>
            <a:endParaRPr lang="en-US" sz="4600" dirty="0"/>
          </a:p>
        </p:txBody>
      </p:sp>
      <p:sp>
        <p:nvSpPr>
          <p:cNvPr id="4" name="Text 2"/>
          <p:cNvSpPr/>
          <p:nvPr/>
        </p:nvSpPr>
        <p:spPr>
          <a:xfrm>
            <a:off x="548640" y="2697480"/>
            <a:ext cx="7863840" cy="822960"/>
          </a:xfrm>
          <a:prstGeom prst="rect">
            <a:avLst/>
          </a:prstGeom>
          <a:noFill/>
          <a:ln/>
        </p:spPr>
        <p:txBody>
          <a:bodyPr wrap="square" rtlCol="0" anchor="ctr"/>
          <a:lstStyle/>
          <a:p>
            <a:pPr indent="0" marL="0">
              <a:buNone/>
            </a:pPr>
            <a:r>
              <a:rPr lang="en-US" sz="1800" i="1" dirty="0">
                <a:solidFill>
                  <a:srgbClr val="E0A33E"/>
                </a:solidFill>
                <a:latin typeface="Calibri" pitchFamily="34" charset="0"/>
                <a:ea typeface="Calibri" pitchFamily="34" charset="-122"/>
                <a:cs typeface="Calibri" pitchFamily="34" charset="-120"/>
              </a:rPr>
              <a:t>The whole course, one last time — eight objectives, one honest move each, and the mistake that sinks it.</a:t>
            </a:r>
            <a:endParaRPr lang="en-US" sz="1800" dirty="0"/>
          </a:p>
        </p:txBody>
      </p:sp>
      <p:sp>
        <p:nvSpPr>
          <p:cNvPr id="5" name="Text 3"/>
          <p:cNvSpPr/>
          <p:nvPr/>
        </p:nvSpPr>
        <p:spPr>
          <a:xfrm>
            <a:off x="548640" y="4114800"/>
            <a:ext cx="8046720" cy="320040"/>
          </a:xfrm>
          <a:prstGeom prst="rect">
            <a:avLst/>
          </a:prstGeom>
          <a:noFill/>
          <a:ln/>
        </p:spPr>
        <p:txBody>
          <a:bodyPr wrap="square" rtlCol="0" anchor="ctr"/>
          <a:lstStyle/>
          <a:p>
            <a:pPr indent="0" marL="0">
              <a:buNone/>
            </a:pPr>
            <a:r>
              <a:rPr lang="en-US" sz="1300" dirty="0">
                <a:solidFill>
                  <a:srgbClr val="CFCBEC"/>
                </a:solidFill>
                <a:latin typeface="Calibri" pitchFamily="34" charset="0"/>
                <a:ea typeface="Calibri" pitchFamily="34" charset="-122"/>
                <a:cs typeface="Calibri" pitchFamily="34" charset="-120"/>
              </a:rPr>
              <a:t>Silver Oak University  ·  Department of Psychology</a:t>
            </a:r>
            <a:endParaRPr lang="en-US" sz="1300" dirty="0"/>
          </a:p>
        </p:txBody>
      </p:sp>
      <p:sp>
        <p:nvSpPr>
          <p:cNvPr id="6" name="Text 4"/>
          <p:cNvSpPr/>
          <p:nvPr/>
        </p:nvSpPr>
        <p:spPr>
          <a:xfrm>
            <a:off x="548640" y="4434840"/>
            <a:ext cx="8046720" cy="274320"/>
          </a:xfrm>
          <a:prstGeom prst="rect">
            <a:avLst/>
          </a:prstGeom>
          <a:noFill/>
          <a:ln/>
        </p:spPr>
        <p:txBody>
          <a:bodyPr wrap="square" rtlCol="0" anchor="ctr"/>
          <a:lstStyle/>
          <a:p>
            <a:pPr indent="0" marL="0">
              <a:buNone/>
            </a:pPr>
            <a:r>
              <a:rPr lang="en-US" sz="105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OBJECTIVE 8  ·  SOCIAL BEHAVIOR, STRESS &amp; HEALTH, DISORDERS &amp; TREATMENT</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Others, stress &amp; the clinical world</a:t>
            </a:r>
            <a:endParaRPr lang="en-US" sz="3000" dirty="0"/>
          </a:p>
        </p:txBody>
      </p:sp>
      <p:sp>
        <p:nvSpPr>
          <p:cNvPr id="4" name="Text 2"/>
          <p:cNvSpPr/>
          <p:nvPr/>
        </p:nvSpPr>
        <p:spPr>
          <a:xfrm>
            <a:off x="640080" y="1536192"/>
            <a:ext cx="8001000" cy="493776"/>
          </a:xfrm>
          <a:prstGeom prst="rect">
            <a:avLst/>
          </a:prstGeom>
          <a:noFill/>
          <a:ln/>
        </p:spPr>
        <p:txBody>
          <a:bodyPr wrap="square" rtlCol="0" anchor="t"/>
          <a:lstStyle/>
          <a:p>
            <a:pPr indent="0" marL="0">
              <a:buNone/>
            </a:pPr>
            <a:r>
              <a:rPr lang="en-US" sz="1300" b="1" dirty="0">
                <a:solidFill>
                  <a:srgbClr val="26235C"/>
                </a:solidFill>
                <a:latin typeface="Calibri" pitchFamily="34" charset="0"/>
                <a:ea typeface="Calibri" pitchFamily="34" charset="-122"/>
                <a:cs typeface="Calibri" pitchFamily="34" charset="-120"/>
              </a:rPr>
              <a:t>SOCIAL  </a:t>
            </a:r>
            <a:pPr indent="0" marL="0">
              <a:buNone/>
            </a:pPr>
            <a:r>
              <a:rPr lang="en-US" sz="1150" dirty="0">
                <a:solidFill>
                  <a:srgbClr val="33324A"/>
                </a:solidFill>
                <a:latin typeface="Calibri" pitchFamily="34" charset="0"/>
                <a:ea typeface="Calibri" pitchFamily="34" charset="-122"/>
                <a:cs typeface="Calibri" pitchFamily="34" charset="-120"/>
              </a:rPr>
              <a:t>fundamental attribution error: for others we over-blame the PERSON, under-weight the SITUATION; cognitive dissonance; conformity (Asch) · obedience (Milgram) · bystander effect.</a:t>
            </a:r>
            <a:endParaRPr lang="en-US" sz="1300" dirty="0"/>
          </a:p>
        </p:txBody>
      </p:sp>
      <p:sp>
        <p:nvSpPr>
          <p:cNvPr id="5" name="Text 3"/>
          <p:cNvSpPr/>
          <p:nvPr/>
        </p:nvSpPr>
        <p:spPr>
          <a:xfrm>
            <a:off x="640080" y="2084832"/>
            <a:ext cx="8001000" cy="493776"/>
          </a:xfrm>
          <a:prstGeom prst="rect">
            <a:avLst/>
          </a:prstGeom>
          <a:noFill/>
          <a:ln/>
        </p:spPr>
        <p:txBody>
          <a:bodyPr wrap="square" rtlCol="0" anchor="t"/>
          <a:lstStyle/>
          <a:p>
            <a:pPr indent="0" marL="0">
              <a:buNone/>
            </a:pPr>
            <a:r>
              <a:rPr lang="en-US" sz="1300" b="1" dirty="0">
                <a:solidFill>
                  <a:srgbClr val="2F8F86"/>
                </a:solidFill>
                <a:latin typeface="Calibri" pitchFamily="34" charset="0"/>
                <a:ea typeface="Calibri" pitchFamily="34" charset="-122"/>
                <a:cs typeface="Calibri" pitchFamily="34" charset="-120"/>
              </a:rPr>
              <a:t>STRESS &amp; HEALTH  </a:t>
            </a:r>
            <a:pPr indent="0" marL="0">
              <a:buNone/>
            </a:pPr>
            <a:r>
              <a:rPr lang="en-US" sz="1150" dirty="0">
                <a:solidFill>
                  <a:srgbClr val="33324A"/>
                </a:solidFill>
                <a:latin typeface="Calibri" pitchFamily="34" charset="0"/>
                <a:ea typeface="Calibri" pitchFamily="34" charset="-122"/>
                <a:cs typeface="Calibri" pitchFamily="34" charset="-120"/>
              </a:rPr>
              <a:t>the General Adaptation Syndrome: Alarm → Resistance → Exhaustion; coping fits control — problem-focused (within) vs. emotion-focused (outside); eustress is real.</a:t>
            </a:r>
            <a:endParaRPr lang="en-US" sz="1300" dirty="0"/>
          </a:p>
        </p:txBody>
      </p:sp>
      <p:sp>
        <p:nvSpPr>
          <p:cNvPr id="6" name="Text 4"/>
          <p:cNvSpPr/>
          <p:nvPr/>
        </p:nvSpPr>
        <p:spPr>
          <a:xfrm>
            <a:off x="640080" y="2633472"/>
            <a:ext cx="8001000" cy="493776"/>
          </a:xfrm>
          <a:prstGeom prst="rect">
            <a:avLst/>
          </a:prstGeom>
          <a:noFill/>
          <a:ln/>
        </p:spPr>
        <p:txBody>
          <a:bodyPr wrap="square" rtlCol="0" anchor="t"/>
          <a:lstStyle/>
          <a:p>
            <a:pPr indent="0" marL="0">
              <a:buNone/>
            </a:pPr>
            <a:r>
              <a:rPr lang="en-US" sz="1300" b="1" dirty="0">
                <a:solidFill>
                  <a:srgbClr val="5B53A6"/>
                </a:solidFill>
                <a:latin typeface="Calibri" pitchFamily="34" charset="0"/>
                <a:ea typeface="Calibri" pitchFamily="34" charset="-122"/>
                <a:cs typeface="Calibri" pitchFamily="34" charset="-120"/>
              </a:rPr>
              <a:t>DISORDERS (with care)  </a:t>
            </a:r>
            <a:pPr indent="0" marL="0">
              <a:buNone/>
            </a:pPr>
            <a:r>
              <a:rPr lang="en-US" sz="1150" dirty="0">
                <a:solidFill>
                  <a:srgbClr val="33324A"/>
                </a:solidFill>
                <a:latin typeface="Calibri" pitchFamily="34" charset="0"/>
                <a:ea typeface="Calibri" pitchFamily="34" charset="-122"/>
                <a:cs typeface="Calibri" pitchFamily="34" charset="-120"/>
              </a:rPr>
              <a:t>the 3 D's: Distress · Dysfunction (the heaviest) · Deviance, in context; biopsychosocial / diathesis-stress — a treatable health condition, not a character flaw.</a:t>
            </a:r>
            <a:endParaRPr lang="en-US" sz="1300" dirty="0"/>
          </a:p>
        </p:txBody>
      </p:sp>
      <p:sp>
        <p:nvSpPr>
          <p:cNvPr id="7" name="Text 5"/>
          <p:cNvSpPr/>
          <p:nvPr/>
        </p:nvSpPr>
        <p:spPr>
          <a:xfrm>
            <a:off x="640080" y="3182112"/>
            <a:ext cx="8001000" cy="493776"/>
          </a:xfrm>
          <a:prstGeom prst="rect">
            <a:avLst/>
          </a:prstGeom>
          <a:noFill/>
          <a:ln/>
        </p:spPr>
        <p:txBody>
          <a:bodyPr wrap="square" rtlCol="0" anchor="t"/>
          <a:lstStyle/>
          <a:p>
            <a:pPr indent="0" marL="0">
              <a:buNone/>
            </a:pPr>
            <a:r>
              <a:rPr lang="en-US" sz="1300" b="1" dirty="0">
                <a:solidFill>
                  <a:srgbClr val="E0A33E"/>
                </a:solidFill>
                <a:latin typeface="Calibri" pitchFamily="34" charset="0"/>
                <a:ea typeface="Calibri" pitchFamily="34" charset="-122"/>
                <a:cs typeface="Calibri" pitchFamily="34" charset="-120"/>
              </a:rPr>
              <a:t>TREATMENT  </a:t>
            </a:r>
            <a:pPr indent="0" marL="0">
              <a:buNone/>
            </a:pPr>
            <a:r>
              <a:rPr lang="en-US" sz="1150" dirty="0">
                <a:solidFill>
                  <a:srgbClr val="33324A"/>
                </a:solidFill>
                <a:latin typeface="Calibri" pitchFamily="34" charset="0"/>
                <a:ea typeface="Calibri" pitchFamily="34" charset="-122"/>
                <a:cs typeface="Calibri" pitchFamily="34" charset="-120"/>
              </a:rPr>
              <a:t>match the pattern: exposure for phobias · CBT, the gold standard for many conditions · biomedical options; help is a strength.</a:t>
            </a:r>
            <a:endParaRPr lang="en-US" sz="1300" dirty="0"/>
          </a:p>
        </p:txBody>
      </p:sp>
      <p:sp>
        <p:nvSpPr>
          <p:cNvPr id="8" name="Shape 6"/>
          <p:cNvSpPr/>
          <p:nvPr/>
        </p:nvSpPr>
        <p:spPr>
          <a:xfrm>
            <a:off x="502920" y="4078224"/>
            <a:ext cx="8138160" cy="749808"/>
          </a:xfrm>
          <a:prstGeom prst="roundRect">
            <a:avLst>
              <a:gd name="adj" fmla="val 10976"/>
            </a:avLst>
          </a:prstGeom>
          <a:solidFill>
            <a:srgbClr val="F3EEF6"/>
          </a:solidFill>
          <a:ln/>
          <a:effectLst>
            <a:outerShdw sx="100000" sy="100000" kx="0" ky="0" algn="bl" rotWithShape="0" blurRad="88900" dist="38100" dir="5400000">
              <a:srgbClr val="000000">
                <a:alpha val="10000"/>
              </a:srgbClr>
            </a:outerShdw>
          </a:effectLst>
        </p:spPr>
      </p:sp>
      <p:sp>
        <p:nvSpPr>
          <p:cNvPr id="9" name="Text 7"/>
          <p:cNvSpPr/>
          <p:nvPr/>
        </p:nvSpPr>
        <p:spPr>
          <a:xfrm>
            <a:off x="777240" y="4151376"/>
            <a:ext cx="7589520" cy="603504"/>
          </a:xfrm>
          <a:prstGeom prst="rect">
            <a:avLst/>
          </a:prstGeom>
          <a:noFill/>
          <a:ln/>
        </p:spPr>
        <p:txBody>
          <a:bodyPr wrap="square" rtlCol="0" anchor="ctr"/>
          <a:lstStyle/>
          <a:p>
            <a:pPr indent="0" marL="0">
              <a:buNone/>
            </a:pPr>
            <a:r>
              <a:rPr lang="en-US" sz="1200" b="1" dirty="0">
                <a:solidFill>
                  <a:srgbClr val="E0A33E"/>
                </a:solidFill>
                <a:latin typeface="Calibri" pitchFamily="34" charset="0"/>
                <a:ea typeface="Calibri" pitchFamily="34" charset="-122"/>
                <a:cs typeface="Calibri" pitchFamily="34" charset="-120"/>
              </a:rPr>
              <a:t>THE TRAP  </a:t>
            </a:r>
            <a:pPr indent="0" marL="0">
              <a:buNone/>
            </a:pPr>
            <a:r>
              <a:rPr lang="en-US" sz="1100" dirty="0">
                <a:solidFill>
                  <a:srgbClr val="33324A"/>
                </a:solidFill>
                <a:latin typeface="Calibri" pitchFamily="34" charset="0"/>
                <a:ea typeface="Calibri" pitchFamily="34" charset="-122"/>
                <a:cs typeface="Calibri" pitchFamily="34" charset="-120"/>
              </a:rPr>
              <a:t>Behavior is moved more by the SITUATION than personality (FAE, Asch, Milgram). And the 'people with mental illness are dangerous' image is a harmful MYTH — they are far more often victims; use person-first language.</a:t>
            </a:r>
            <a:endParaRPr lang="en-US" sz="1200" dirty="0"/>
          </a:p>
        </p:txBody>
      </p:sp>
      <p:sp>
        <p:nvSpPr>
          <p:cNvPr id="10" name="Text 8"/>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AI-CRITIQUE MOMENT  ·  THE TOOL DRAFTS, YOU JUDGE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Audit the AI — one last time</a:t>
            </a:r>
            <a:endParaRPr lang="en-US" sz="3000" dirty="0"/>
          </a:p>
        </p:txBody>
      </p:sp>
      <p:sp>
        <p:nvSpPr>
          <p:cNvPr id="4" name="Shape 2"/>
          <p:cNvSpPr/>
          <p:nvPr/>
        </p:nvSpPr>
        <p:spPr>
          <a:xfrm>
            <a:off x="502920" y="1783080"/>
            <a:ext cx="8138160" cy="1097280"/>
          </a:xfrm>
          <a:prstGeom prst="roundRect">
            <a:avLst>
              <a:gd name="adj" fmla="val 7500"/>
            </a:avLst>
          </a:prstGeom>
          <a:solidFill>
            <a:srgbClr val="EEF6F4"/>
          </a:solidFill>
          <a:ln/>
          <a:effectLst>
            <a:outerShdw sx="100000" sy="100000" kx="0" ky="0" algn="bl" rotWithShape="0" blurRad="88900" dist="38100" dir="5400000">
              <a:srgbClr val="000000">
                <a:alpha val="10000"/>
              </a:srgbClr>
            </a:outerShdw>
          </a:effectLst>
        </p:spPr>
      </p:sp>
      <p:sp>
        <p:nvSpPr>
          <p:cNvPr id="5" name="Text 3"/>
          <p:cNvSpPr/>
          <p:nvPr/>
        </p:nvSpPr>
        <p:spPr>
          <a:xfrm>
            <a:off x="777240" y="2011680"/>
            <a:ext cx="7589520" cy="685800"/>
          </a:xfrm>
          <a:prstGeom prst="rect">
            <a:avLst/>
          </a:prstGeom>
          <a:noFill/>
          <a:ln/>
        </p:spPr>
        <p:txBody>
          <a:bodyPr wrap="square" rtlCol="0" anchor="ctr"/>
          <a:lstStyle/>
          <a:p>
            <a:pPr indent="0" marL="0">
              <a:buNone/>
            </a:pPr>
            <a:r>
              <a:rPr lang="en-US" sz="1500" b="1" dirty="0">
                <a:solidFill>
                  <a:srgbClr val="26235C"/>
                </a:solidFill>
                <a:latin typeface="Calibri" pitchFamily="34" charset="0"/>
                <a:ea typeface="Calibri" pitchFamily="34" charset="-122"/>
                <a:cs typeface="Calibri" pitchFamily="34" charset="-120"/>
              </a:rPr>
              <a:t>Ask a chatbot:  </a:t>
            </a:r>
            <a:pPr indent="0" marL="0">
              <a:buNone/>
            </a:pPr>
            <a:r>
              <a:rPr lang="en-US" sz="1500" i="1" dirty="0">
                <a:solidFill>
                  <a:srgbClr val="33324A"/>
                </a:solidFill>
                <a:latin typeface="Calibri" pitchFamily="34" charset="0"/>
                <a:ea typeface="Calibri" pitchFamily="34" charset="-122"/>
                <a:cs typeface="Calibri" pitchFamily="34" charset="-120"/>
              </a:rPr>
              <a:t>"Is negative reinforcement the same as punishment? And are people with a mental illness usually dangerous?"</a:t>
            </a:r>
            <a:endParaRPr lang="en-US" sz="1500" dirty="0"/>
          </a:p>
        </p:txBody>
      </p:sp>
      <p:sp>
        <p:nvSpPr>
          <p:cNvPr id="6" name="Text 4"/>
          <p:cNvSpPr/>
          <p:nvPr/>
        </p:nvSpPr>
        <p:spPr>
          <a:xfrm>
            <a:off x="777240" y="3154680"/>
            <a:ext cx="7680960" cy="82296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Models often slip on both</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 blurring negative reinforcement with punishment (it INCREASES behavior), and repeating the 'dangerous' stereotype (false — far more often victims).</a:t>
            </a:r>
            <a:endParaRPr lang="en-US" sz="1500" dirty="0"/>
          </a:p>
        </p:txBody>
      </p:sp>
      <p:sp>
        <p:nvSpPr>
          <p:cNvPr id="7" name="Text 5"/>
          <p:cNvSpPr/>
          <p:nvPr/>
        </p:nvSpPr>
        <p:spPr>
          <a:xfrm>
            <a:off x="502920" y="416052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Catch the model against what we taught. That habit — the tool drafts, you judge — has been the whole semester.</a:t>
            </a:r>
            <a:endParaRPr lang="en-US" sz="14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FINAL  ·  WHAT'S ON IT &amp; WHEN</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Exam logistics</a:t>
            </a:r>
            <a:endParaRPr lang="en-US" sz="3000" dirty="0"/>
          </a:p>
        </p:txBody>
      </p:sp>
      <p:sp>
        <p:nvSpPr>
          <p:cNvPr id="4" name="Shape 2"/>
          <p:cNvSpPr/>
          <p:nvPr/>
        </p:nvSpPr>
        <p:spPr>
          <a:xfrm>
            <a:off x="502920" y="1783080"/>
            <a:ext cx="8138160" cy="676656"/>
          </a:xfrm>
          <a:prstGeom prst="roundRect">
            <a:avLst>
              <a:gd name="adj" fmla="val 12162"/>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31520" y="1874520"/>
            <a:ext cx="2011680" cy="457200"/>
          </a:xfrm>
          <a:prstGeom prst="rect">
            <a:avLst/>
          </a:prstGeom>
          <a:noFill/>
          <a:ln/>
        </p:spPr>
        <p:txBody>
          <a:bodyPr wrap="square" rtlCol="0" anchor="ctr"/>
          <a:lstStyle/>
          <a:p>
            <a:pPr algn="l" indent="0" marL="0">
              <a:buNone/>
            </a:pPr>
            <a:r>
              <a:rPr lang="en-US" sz="1400" b="1" dirty="0">
                <a:solidFill>
                  <a:srgbClr val="2F8F86"/>
                </a:solidFill>
                <a:latin typeface="Calibri" pitchFamily="34" charset="0"/>
                <a:ea typeface="Calibri" pitchFamily="34" charset="-122"/>
                <a:cs typeface="Calibri" pitchFamily="34" charset="-120"/>
              </a:rPr>
              <a:t>COVERAGE</a:t>
            </a:r>
            <a:endParaRPr lang="en-US" sz="1400" dirty="0"/>
          </a:p>
        </p:txBody>
      </p:sp>
      <p:sp>
        <p:nvSpPr>
          <p:cNvPr id="6" name="Text 4"/>
          <p:cNvSpPr/>
          <p:nvPr/>
        </p:nvSpPr>
        <p:spPr>
          <a:xfrm>
            <a:off x="2514600" y="1856232"/>
            <a:ext cx="5943600" cy="530352"/>
          </a:xfrm>
          <a:prstGeom prst="rect">
            <a:avLst/>
          </a:prstGeom>
          <a:noFill/>
          <a:ln/>
        </p:spPr>
        <p:txBody>
          <a:bodyPr wrap="square" rtlCol="0" anchor="ctr"/>
          <a:lstStyle/>
          <a:p>
            <a:pPr indent="0" marL="0">
              <a:buNone/>
            </a:pPr>
            <a:r>
              <a:rPr lang="en-US" sz="1300" dirty="0">
                <a:solidFill>
                  <a:srgbClr val="33324A"/>
                </a:solidFill>
                <a:latin typeface="Calibri" pitchFamily="34" charset="0"/>
                <a:ea typeface="Calibri" pitchFamily="34" charset="-122"/>
                <a:cs typeface="Calibri" pitchFamily="34" charset="-120"/>
              </a:rPr>
              <a:t>cumulative — Weeks 1–15, all eight objectives. Back half (Obj 6–8) leans heaviest; early objectives are the tools the later ones use.</a:t>
            </a:r>
            <a:endParaRPr lang="en-US" sz="1300" dirty="0"/>
          </a:p>
        </p:txBody>
      </p:sp>
      <p:sp>
        <p:nvSpPr>
          <p:cNvPr id="7" name="Shape 5"/>
          <p:cNvSpPr/>
          <p:nvPr/>
        </p:nvSpPr>
        <p:spPr>
          <a:xfrm>
            <a:off x="502920" y="2532888"/>
            <a:ext cx="8138160" cy="676656"/>
          </a:xfrm>
          <a:prstGeom prst="roundRect">
            <a:avLst>
              <a:gd name="adj" fmla="val 12162"/>
            </a:avLst>
          </a:prstGeom>
          <a:solidFill>
            <a:srgbClr val="FFFFFF"/>
          </a:solidFill>
          <a:ln/>
          <a:effectLst>
            <a:outerShdw sx="100000" sy="100000" kx="0" ky="0" algn="bl" rotWithShape="0" blurRad="88900" dist="38100" dir="5400000">
              <a:srgbClr val="000000">
                <a:alpha val="10000"/>
              </a:srgbClr>
            </a:outerShdw>
          </a:effectLst>
        </p:spPr>
      </p:sp>
      <p:sp>
        <p:nvSpPr>
          <p:cNvPr id="8" name="Text 6"/>
          <p:cNvSpPr/>
          <p:nvPr/>
        </p:nvSpPr>
        <p:spPr>
          <a:xfrm>
            <a:off x="731520" y="2624328"/>
            <a:ext cx="2011680" cy="457200"/>
          </a:xfrm>
          <a:prstGeom prst="rect">
            <a:avLst/>
          </a:prstGeom>
          <a:noFill/>
          <a:ln/>
        </p:spPr>
        <p:txBody>
          <a:bodyPr wrap="square" rtlCol="0" anchor="ctr"/>
          <a:lstStyle/>
          <a:p>
            <a:pPr algn="l" indent="0" marL="0">
              <a:buNone/>
            </a:pPr>
            <a:r>
              <a:rPr lang="en-US" sz="1400" b="1" dirty="0">
                <a:solidFill>
                  <a:srgbClr val="E0A33E"/>
                </a:solidFill>
                <a:latin typeface="Calibri" pitchFamily="34" charset="0"/>
                <a:ea typeface="Calibri" pitchFamily="34" charset="-122"/>
                <a:cs typeface="Calibri" pitchFamily="34" charset="-120"/>
              </a:rPr>
              <a:t>FORMAT</a:t>
            </a:r>
            <a:endParaRPr lang="en-US" sz="1400" dirty="0"/>
          </a:p>
        </p:txBody>
      </p:sp>
      <p:sp>
        <p:nvSpPr>
          <p:cNvPr id="9" name="Text 7"/>
          <p:cNvSpPr/>
          <p:nvPr/>
        </p:nvSpPr>
        <p:spPr>
          <a:xfrm>
            <a:off x="2514600" y="2606040"/>
            <a:ext cx="5943600" cy="530352"/>
          </a:xfrm>
          <a:prstGeom prst="rect">
            <a:avLst/>
          </a:prstGeom>
          <a:noFill/>
          <a:ln/>
        </p:spPr>
        <p:txBody>
          <a:bodyPr wrap="square" rtlCol="0" anchor="ctr"/>
          <a:lstStyle/>
          <a:p>
            <a:pPr indent="0" marL="0">
              <a:buNone/>
            </a:pPr>
            <a:r>
              <a:rPr lang="en-US" sz="1300" dirty="0">
                <a:solidFill>
                  <a:srgbClr val="33324A"/>
                </a:solidFill>
                <a:latin typeface="Calibri" pitchFamily="34" charset="0"/>
                <a:ea typeface="Calibri" pitchFamily="34" charset="-122"/>
                <a:cs typeface="Calibri" pitchFamily="34" charset="-120"/>
              </a:rPr>
              <a:t>25 items · 100 points (4 each) · all concept &amp; scenario (no arithmetic): mostly multiple-choice, plus matching, multiple-answer, true/false.</a:t>
            </a:r>
            <a:endParaRPr lang="en-US" sz="1300" dirty="0"/>
          </a:p>
        </p:txBody>
      </p:sp>
      <p:sp>
        <p:nvSpPr>
          <p:cNvPr id="10" name="Shape 8"/>
          <p:cNvSpPr/>
          <p:nvPr/>
        </p:nvSpPr>
        <p:spPr>
          <a:xfrm>
            <a:off x="502920" y="3282696"/>
            <a:ext cx="8138160" cy="676656"/>
          </a:xfrm>
          <a:prstGeom prst="roundRect">
            <a:avLst>
              <a:gd name="adj" fmla="val 12162"/>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731520" y="3374136"/>
            <a:ext cx="2011680" cy="457200"/>
          </a:xfrm>
          <a:prstGeom prst="rect">
            <a:avLst/>
          </a:prstGeom>
          <a:noFill/>
          <a:ln/>
        </p:spPr>
        <p:txBody>
          <a:bodyPr wrap="square" rtlCol="0" anchor="ctr"/>
          <a:lstStyle/>
          <a:p>
            <a:pPr algn="l" indent="0" marL="0">
              <a:buNone/>
            </a:pPr>
            <a:r>
              <a:rPr lang="en-US" sz="1400" b="1" dirty="0">
                <a:solidFill>
                  <a:srgbClr val="5B53A6"/>
                </a:solidFill>
                <a:latin typeface="Calibri" pitchFamily="34" charset="0"/>
                <a:ea typeface="Calibri" pitchFamily="34" charset="-122"/>
                <a:cs typeface="Calibri" pitchFamily="34" charset="-120"/>
              </a:rPr>
              <a:t>WEIGHT</a:t>
            </a:r>
            <a:endParaRPr lang="en-US" sz="1400" dirty="0"/>
          </a:p>
        </p:txBody>
      </p:sp>
      <p:sp>
        <p:nvSpPr>
          <p:cNvPr id="12" name="Text 10"/>
          <p:cNvSpPr/>
          <p:nvPr/>
        </p:nvSpPr>
        <p:spPr>
          <a:xfrm>
            <a:off x="2514600" y="3355848"/>
            <a:ext cx="5943600" cy="530352"/>
          </a:xfrm>
          <a:prstGeom prst="rect">
            <a:avLst/>
          </a:prstGeom>
          <a:noFill/>
          <a:ln/>
        </p:spPr>
        <p:txBody>
          <a:bodyPr wrap="square" rtlCol="0" anchor="ctr"/>
          <a:lstStyle/>
          <a:p>
            <a:pPr indent="0" marL="0">
              <a:buNone/>
            </a:pPr>
            <a:r>
              <a:rPr lang="en-US" sz="1300" dirty="0">
                <a:solidFill>
                  <a:srgbClr val="33324A"/>
                </a:solidFill>
                <a:latin typeface="Calibri" pitchFamily="34" charset="0"/>
                <a:ea typeface="Calibri" pitchFamily="34" charset="-122"/>
                <a:cs typeface="Calibri" pitchFamily="34" charset="-120"/>
              </a:rPr>
              <a:t>30% of the course grade — the single largest assessment. The Final REPLACES Quiz 16 and Assignment 16.</a:t>
            </a:r>
            <a:endParaRPr lang="en-US" sz="1300" dirty="0"/>
          </a:p>
        </p:txBody>
      </p:sp>
      <p:sp>
        <p:nvSpPr>
          <p:cNvPr id="13" name="Shape 11"/>
          <p:cNvSpPr/>
          <p:nvPr/>
        </p:nvSpPr>
        <p:spPr>
          <a:xfrm>
            <a:off x="502920" y="4032504"/>
            <a:ext cx="8138160" cy="676656"/>
          </a:xfrm>
          <a:prstGeom prst="roundRect">
            <a:avLst>
              <a:gd name="adj" fmla="val 12162"/>
            </a:avLst>
          </a:prstGeom>
          <a:solidFill>
            <a:srgbClr val="FFFFFF"/>
          </a:solidFill>
          <a:ln/>
          <a:effectLst>
            <a:outerShdw sx="100000" sy="100000" kx="0" ky="0" algn="bl" rotWithShape="0" blurRad="88900" dist="38100" dir="5400000">
              <a:srgbClr val="000000">
                <a:alpha val="10000"/>
              </a:srgbClr>
            </a:outerShdw>
          </a:effectLst>
        </p:spPr>
      </p:sp>
      <p:sp>
        <p:nvSpPr>
          <p:cNvPr id="14" name="Text 12"/>
          <p:cNvSpPr/>
          <p:nvPr/>
        </p:nvSpPr>
        <p:spPr>
          <a:xfrm>
            <a:off x="731520" y="4123944"/>
            <a:ext cx="2011680" cy="457200"/>
          </a:xfrm>
          <a:prstGeom prst="rect">
            <a:avLst/>
          </a:prstGeom>
          <a:noFill/>
          <a:ln/>
        </p:spPr>
        <p:txBody>
          <a:bodyPr wrap="square" rtlCol="0" anchor="ctr"/>
          <a:lstStyle/>
          <a:p>
            <a:pPr algn="l" indent="0" marL="0">
              <a:buNone/>
            </a:pPr>
            <a:r>
              <a:rPr lang="en-US" sz="1400" b="1" dirty="0">
                <a:solidFill>
                  <a:srgbClr val="26235C"/>
                </a:solidFill>
                <a:latin typeface="Calibri" pitchFamily="34" charset="0"/>
                <a:ea typeface="Calibri" pitchFamily="34" charset="-122"/>
                <a:cs typeface="Calibri" pitchFamily="34" charset="-120"/>
              </a:rPr>
              <a:t>DATES</a:t>
            </a:r>
            <a:endParaRPr lang="en-US" sz="1400" dirty="0"/>
          </a:p>
        </p:txBody>
      </p:sp>
      <p:sp>
        <p:nvSpPr>
          <p:cNvPr id="15" name="Text 13"/>
          <p:cNvSpPr/>
          <p:nvPr/>
        </p:nvSpPr>
        <p:spPr>
          <a:xfrm>
            <a:off x="2514600" y="4105656"/>
            <a:ext cx="5943600" cy="530352"/>
          </a:xfrm>
          <a:prstGeom prst="rect">
            <a:avLst/>
          </a:prstGeom>
          <a:noFill/>
          <a:ln/>
        </p:spPr>
        <p:txBody>
          <a:bodyPr wrap="square" rtlCol="0" anchor="ctr"/>
          <a:lstStyle/>
          <a:p>
            <a:pPr indent="0" marL="0">
              <a:buNone/>
            </a:pPr>
            <a:r>
              <a:rPr lang="en-US" sz="1300" dirty="0">
                <a:solidFill>
                  <a:srgbClr val="33324A"/>
                </a:solidFill>
                <a:latin typeface="Calibri" pitchFamily="34" charset="0"/>
                <a:ea typeface="Calibri" pitchFamily="34" charset="-122"/>
                <a:cs typeface="Calibri" pitchFamily="34" charset="-120"/>
              </a:rPr>
              <a:t>window opens Mon Dec 14 · due Fri Dec 18, 11:59 p.m. (end of finals). In-class review: Tue Dec 15.</a:t>
            </a:r>
            <a:endParaRPr lang="en-US" sz="1300" dirty="0"/>
          </a:p>
        </p:txBody>
      </p:sp>
      <p:sp>
        <p:nvSpPr>
          <p:cNvPr id="16" name="Text 14"/>
          <p:cNvSpPr/>
          <p:nvPr/>
        </p:nvSpPr>
        <p:spPr>
          <a:xfrm>
            <a:off x="502920" y="4572000"/>
            <a:ext cx="8138160" cy="32004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No Quiz 16, no Discussion 16, no Assignment 16 — the Final stands in for all of them.</a:t>
            </a:r>
            <a:endParaRPr lang="en-US" sz="1300" dirty="0"/>
          </a:p>
        </p:txBody>
      </p:sp>
      <p:sp>
        <p:nvSpPr>
          <p:cNvPr id="17" name="Text 1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HOW TO PREPARE  ·  THE PREP KIT, IN ORDER</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 study plan that works</a:t>
            </a:r>
            <a:endParaRPr lang="en-US" sz="3000" dirty="0"/>
          </a:p>
        </p:txBody>
      </p:sp>
      <p:sp>
        <p:nvSpPr>
          <p:cNvPr id="4" name="Shape 2"/>
          <p:cNvSpPr/>
          <p:nvPr/>
        </p:nvSpPr>
        <p:spPr>
          <a:xfrm>
            <a:off x="502920" y="1828800"/>
            <a:ext cx="8138160" cy="749808"/>
          </a:xfrm>
          <a:prstGeom prst="roundRect">
            <a:avLst>
              <a:gd name="adj" fmla="val 10976"/>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31520" y="1938528"/>
            <a:ext cx="3108960" cy="457200"/>
          </a:xfrm>
          <a:prstGeom prst="rect">
            <a:avLst/>
          </a:prstGeom>
          <a:noFill/>
          <a:ln/>
        </p:spPr>
        <p:txBody>
          <a:bodyPr wrap="square" rtlCol="0" anchor="ctr"/>
          <a:lstStyle/>
          <a:p>
            <a:pPr indent="0" marL="0">
              <a:buNone/>
            </a:pPr>
            <a:r>
              <a:rPr lang="en-US" sz="1500" b="1" dirty="0">
                <a:solidFill>
                  <a:srgbClr val="2F8F86"/>
                </a:solidFill>
                <a:latin typeface="Calibri" pitchFamily="34" charset="0"/>
                <a:ea typeface="Calibri" pitchFamily="34" charset="-122"/>
                <a:cs typeface="Calibri" pitchFamily="34" charset="-120"/>
              </a:rPr>
              <a:t>1  STUDY GUIDE</a:t>
            </a:r>
            <a:endParaRPr lang="en-US" sz="1500" dirty="0"/>
          </a:p>
        </p:txBody>
      </p:sp>
      <p:sp>
        <p:nvSpPr>
          <p:cNvPr id="6" name="Text 4"/>
          <p:cNvSpPr/>
          <p:nvPr/>
        </p:nvSpPr>
        <p:spPr>
          <a:xfrm>
            <a:off x="3657600" y="1920240"/>
            <a:ext cx="4754880" cy="566928"/>
          </a:xfrm>
          <a:prstGeom prst="rect">
            <a:avLst/>
          </a:prstGeom>
          <a:noFill/>
          <a:ln/>
        </p:spPr>
        <p:txBody>
          <a:bodyPr wrap="square" rtlCol="0" anchor="ctr"/>
          <a:lstStyle/>
          <a:p>
            <a:pPr indent="0" marL="0">
              <a:buNone/>
            </a:pPr>
            <a:r>
              <a:rPr lang="en-US" sz="1300" dirty="0">
                <a:solidFill>
                  <a:srgbClr val="33324A"/>
                </a:solidFill>
                <a:latin typeface="Calibri" pitchFamily="34" charset="0"/>
                <a:ea typeface="Calibri" pitchFamily="34" charset="-122"/>
                <a:cs typeface="Calibri" pitchFamily="34" charset="-120"/>
              </a:rPr>
              <a:t>work it FIRST — the checklist of every move across the eight objectives; it tells you what to drill.</a:t>
            </a:r>
            <a:endParaRPr lang="en-US" sz="1300" dirty="0"/>
          </a:p>
        </p:txBody>
      </p:sp>
      <p:sp>
        <p:nvSpPr>
          <p:cNvPr id="7" name="Shape 5"/>
          <p:cNvSpPr/>
          <p:nvPr/>
        </p:nvSpPr>
        <p:spPr>
          <a:xfrm>
            <a:off x="502920" y="2706624"/>
            <a:ext cx="8138160" cy="749808"/>
          </a:xfrm>
          <a:prstGeom prst="roundRect">
            <a:avLst>
              <a:gd name="adj" fmla="val 10976"/>
            </a:avLst>
          </a:prstGeom>
          <a:solidFill>
            <a:srgbClr val="FFFFFF"/>
          </a:solidFill>
          <a:ln/>
          <a:effectLst>
            <a:outerShdw sx="100000" sy="100000" kx="0" ky="0" algn="bl" rotWithShape="0" blurRad="88900" dist="38100" dir="5400000">
              <a:srgbClr val="000000">
                <a:alpha val="10000"/>
              </a:srgbClr>
            </a:outerShdw>
          </a:effectLst>
        </p:spPr>
      </p:sp>
      <p:sp>
        <p:nvSpPr>
          <p:cNvPr id="8" name="Text 6"/>
          <p:cNvSpPr/>
          <p:nvPr/>
        </p:nvSpPr>
        <p:spPr>
          <a:xfrm>
            <a:off x="731520" y="2816352"/>
            <a:ext cx="3108960" cy="45720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2  EXAM-PREP TUTORIAL</a:t>
            </a:r>
            <a:endParaRPr lang="en-US" sz="1500" dirty="0"/>
          </a:p>
        </p:txBody>
      </p:sp>
      <p:sp>
        <p:nvSpPr>
          <p:cNvPr id="9" name="Text 7"/>
          <p:cNvSpPr/>
          <p:nvPr/>
        </p:nvSpPr>
        <p:spPr>
          <a:xfrm>
            <a:off x="3657600" y="2798064"/>
            <a:ext cx="4754880" cy="566928"/>
          </a:xfrm>
          <a:prstGeom prst="rect">
            <a:avLst/>
          </a:prstGeom>
          <a:noFill/>
          <a:ln/>
        </p:spPr>
        <p:txBody>
          <a:bodyPr wrap="square" rtlCol="0" anchor="ctr"/>
          <a:lstStyle/>
          <a:p>
            <a:pPr indent="0" marL="0">
              <a:buNone/>
            </a:pPr>
            <a:r>
              <a:rPr lang="en-US" sz="1300" dirty="0">
                <a:solidFill>
                  <a:srgbClr val="33324A"/>
                </a:solidFill>
                <a:latin typeface="Calibri" pitchFamily="34" charset="0"/>
                <a:ea typeface="Calibri" pitchFamily="34" charset="-122"/>
                <a:cs typeface="Calibri" pitchFamily="34" charset="-120"/>
              </a:rPr>
              <a:t>run it with an approved chatbot; it diagnoses and drills your weak spots — submit the share link.</a:t>
            </a:r>
            <a:endParaRPr lang="en-US" sz="1300" dirty="0"/>
          </a:p>
        </p:txBody>
      </p:sp>
      <p:sp>
        <p:nvSpPr>
          <p:cNvPr id="10" name="Shape 8"/>
          <p:cNvSpPr/>
          <p:nvPr/>
        </p:nvSpPr>
        <p:spPr>
          <a:xfrm>
            <a:off x="502920" y="3584448"/>
            <a:ext cx="8138160" cy="749808"/>
          </a:xfrm>
          <a:prstGeom prst="roundRect">
            <a:avLst>
              <a:gd name="adj" fmla="val 10976"/>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731520" y="3694176"/>
            <a:ext cx="3108960" cy="457200"/>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3  PRACTICE FINAL</a:t>
            </a:r>
            <a:endParaRPr lang="en-US" sz="1500" dirty="0"/>
          </a:p>
        </p:txBody>
      </p:sp>
      <p:sp>
        <p:nvSpPr>
          <p:cNvPr id="12" name="Text 10"/>
          <p:cNvSpPr/>
          <p:nvPr/>
        </p:nvSpPr>
        <p:spPr>
          <a:xfrm>
            <a:off x="3657600" y="3675888"/>
            <a:ext cx="4754880" cy="566928"/>
          </a:xfrm>
          <a:prstGeom prst="rect">
            <a:avLst/>
          </a:prstGeom>
          <a:noFill/>
          <a:ln/>
        </p:spPr>
        <p:txBody>
          <a:bodyPr wrap="square" rtlCol="0" anchor="ctr"/>
          <a:lstStyle/>
          <a:p>
            <a:pPr indent="0" marL="0">
              <a:buNone/>
            </a:pPr>
            <a:r>
              <a:rPr lang="en-US" sz="1300" dirty="0">
                <a:solidFill>
                  <a:srgbClr val="33324A"/>
                </a:solidFill>
                <a:latin typeface="Calibri" pitchFamily="34" charset="0"/>
                <a:ea typeface="Calibri" pitchFamily="34" charset="-122"/>
                <a:cs typeface="Calibri" pitchFamily="34" charset="-120"/>
              </a:rPr>
              <a:t>sit it TIMED, like the real thing, then review every miss against the Study Guide.</a:t>
            </a:r>
            <a:endParaRPr lang="en-US" sz="1300" dirty="0"/>
          </a:p>
        </p:txBody>
      </p:sp>
      <p:sp>
        <p:nvSpPr>
          <p:cNvPr id="13" name="Text 11"/>
          <p:cNvSpPr/>
          <p:nvPr/>
        </p:nvSpPr>
        <p:spPr>
          <a:xfrm>
            <a:off x="502920" y="4526280"/>
            <a:ext cx="8138160" cy="457200"/>
          </a:xfrm>
          <a:prstGeom prst="rect">
            <a:avLst/>
          </a:prstGeom>
          <a:noFill/>
          <a:ln/>
        </p:spPr>
        <p:txBody>
          <a:bodyPr wrap="square" rtlCol="0" anchor="ctr"/>
          <a:lstStyle/>
          <a:p>
            <a:pPr algn="ctr" indent="0" marL="0">
              <a:buNone/>
            </a:pPr>
            <a:r>
              <a:rPr lang="en-US" sz="1300" i="1" dirty="0">
                <a:solidFill>
                  <a:srgbClr val="26235C"/>
                </a:solidFill>
                <a:latin typeface="Calibri" pitchFamily="34" charset="0"/>
                <a:ea typeface="Calibri" pitchFamily="34" charset="-122"/>
                <a:cs typeface="Calibri" pitchFamily="34" charset="-120"/>
              </a:rPr>
              <a:t>Study the EIGHT honest moves, not a thousand facts. Review actively — do the move, don't re-read the note. Lead with the idea, then the term.</a:t>
            </a:r>
            <a:endParaRPr lang="en-US" sz="1300" dirty="0"/>
          </a:p>
        </p:txBody>
      </p:sp>
      <p:sp>
        <p:nvSpPr>
          <p:cNvPr id="14" name="Text 12"/>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ONE TRAP PER OBJECTIVE  ·  DODGE THESE EIGHT</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The mistakes that sink points</a:t>
            </a:r>
            <a:endParaRPr lang="en-US" sz="3000" dirty="0"/>
          </a:p>
        </p:txBody>
      </p:sp>
      <p:sp>
        <p:nvSpPr>
          <p:cNvPr id="4" name="Text 2"/>
          <p:cNvSpPr/>
          <p:nvPr/>
        </p:nvSpPr>
        <p:spPr>
          <a:xfrm>
            <a:off x="640080" y="1783080"/>
            <a:ext cx="914400" cy="347472"/>
          </a:xfrm>
          <a:prstGeom prst="rect">
            <a:avLst/>
          </a:prstGeom>
          <a:noFill/>
          <a:ln/>
        </p:spPr>
        <p:txBody>
          <a:bodyPr wrap="square" rtlCol="0" anchor="ctr"/>
          <a:lstStyle/>
          <a:p>
            <a:pPr indent="0" marL="0">
              <a:buNone/>
            </a:pPr>
            <a:r>
              <a:rPr lang="en-US" sz="1400" b="1" dirty="0">
                <a:solidFill>
                  <a:srgbClr val="5B53A6"/>
                </a:solidFill>
                <a:latin typeface="Calibri" pitchFamily="34" charset="0"/>
                <a:ea typeface="Calibri" pitchFamily="34" charset="-122"/>
                <a:cs typeface="Calibri" pitchFamily="34" charset="-120"/>
              </a:rPr>
              <a:t>Obj 1</a:t>
            </a:r>
            <a:endParaRPr lang="en-US" sz="1400" dirty="0"/>
          </a:p>
        </p:txBody>
      </p:sp>
      <p:sp>
        <p:nvSpPr>
          <p:cNvPr id="5" name="Text 3"/>
          <p:cNvSpPr/>
          <p:nvPr/>
        </p:nvSpPr>
        <p:spPr>
          <a:xfrm>
            <a:off x="1600200" y="1783080"/>
            <a:ext cx="6949440" cy="347472"/>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the perspectives aren't rivals — and Wundt (1879), not Freud, founded the science</a:t>
            </a:r>
            <a:endParaRPr lang="en-US" sz="1350" dirty="0"/>
          </a:p>
        </p:txBody>
      </p:sp>
      <p:sp>
        <p:nvSpPr>
          <p:cNvPr id="6" name="Text 4"/>
          <p:cNvSpPr/>
          <p:nvPr/>
        </p:nvSpPr>
        <p:spPr>
          <a:xfrm>
            <a:off x="640080" y="2153412"/>
            <a:ext cx="914400" cy="347472"/>
          </a:xfrm>
          <a:prstGeom prst="rect">
            <a:avLst/>
          </a:prstGeom>
          <a:noFill/>
          <a:ln/>
        </p:spPr>
        <p:txBody>
          <a:bodyPr wrap="square" rtlCol="0" anchor="ctr"/>
          <a:lstStyle/>
          <a:p>
            <a:pPr indent="0" marL="0">
              <a:buNone/>
            </a:pPr>
            <a:r>
              <a:rPr lang="en-US" sz="1400" b="1" dirty="0">
                <a:solidFill>
                  <a:srgbClr val="5B53A6"/>
                </a:solidFill>
                <a:latin typeface="Calibri" pitchFamily="34" charset="0"/>
                <a:ea typeface="Calibri" pitchFamily="34" charset="-122"/>
                <a:cs typeface="Calibri" pitchFamily="34" charset="-120"/>
              </a:rPr>
              <a:t>Obj 2</a:t>
            </a:r>
            <a:endParaRPr lang="en-US" sz="1400" dirty="0"/>
          </a:p>
        </p:txBody>
      </p:sp>
      <p:sp>
        <p:nvSpPr>
          <p:cNvPr id="7" name="Text 5"/>
          <p:cNvSpPr/>
          <p:nvPr/>
        </p:nvSpPr>
        <p:spPr>
          <a:xfrm>
            <a:off x="1600200" y="2153412"/>
            <a:ext cx="6949440" cy="347472"/>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a correlation is a LINK, not a cause — and sampling ≠ assignment</a:t>
            </a:r>
            <a:endParaRPr lang="en-US" sz="1350" dirty="0"/>
          </a:p>
        </p:txBody>
      </p:sp>
      <p:sp>
        <p:nvSpPr>
          <p:cNvPr id="8" name="Text 6"/>
          <p:cNvSpPr/>
          <p:nvPr/>
        </p:nvSpPr>
        <p:spPr>
          <a:xfrm>
            <a:off x="640080" y="2523744"/>
            <a:ext cx="914400" cy="347472"/>
          </a:xfrm>
          <a:prstGeom prst="rect">
            <a:avLst/>
          </a:prstGeom>
          <a:noFill/>
          <a:ln/>
        </p:spPr>
        <p:txBody>
          <a:bodyPr wrap="square" rtlCol="0" anchor="ctr"/>
          <a:lstStyle/>
          <a:p>
            <a:pPr indent="0" marL="0">
              <a:buNone/>
            </a:pPr>
            <a:r>
              <a:rPr lang="en-US" sz="1400" b="1" dirty="0">
                <a:solidFill>
                  <a:srgbClr val="5B53A6"/>
                </a:solidFill>
                <a:latin typeface="Calibri" pitchFamily="34" charset="0"/>
                <a:ea typeface="Calibri" pitchFamily="34" charset="-122"/>
                <a:cs typeface="Calibri" pitchFamily="34" charset="-120"/>
              </a:rPr>
              <a:t>Obj 3</a:t>
            </a:r>
            <a:endParaRPr lang="en-US" sz="1400" dirty="0"/>
          </a:p>
        </p:txBody>
      </p:sp>
      <p:sp>
        <p:nvSpPr>
          <p:cNvPr id="9" name="Text 7"/>
          <p:cNvSpPr/>
          <p:nvPr/>
        </p:nvSpPr>
        <p:spPr>
          <a:xfrm>
            <a:off x="1600200" y="2523744"/>
            <a:ext cx="6949440" cy="347472"/>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no '10% of the brain'; neurons don't touch; the action potential is all-or-none</a:t>
            </a:r>
            <a:endParaRPr lang="en-US" sz="1350" dirty="0"/>
          </a:p>
        </p:txBody>
      </p:sp>
      <p:sp>
        <p:nvSpPr>
          <p:cNvPr id="10" name="Text 8"/>
          <p:cNvSpPr/>
          <p:nvPr/>
        </p:nvSpPr>
        <p:spPr>
          <a:xfrm>
            <a:off x="640080" y="2894076"/>
            <a:ext cx="914400" cy="347472"/>
          </a:xfrm>
          <a:prstGeom prst="rect">
            <a:avLst/>
          </a:prstGeom>
          <a:noFill/>
          <a:ln/>
        </p:spPr>
        <p:txBody>
          <a:bodyPr wrap="square" rtlCol="0" anchor="ctr"/>
          <a:lstStyle/>
          <a:p>
            <a:pPr indent="0" marL="0">
              <a:buNone/>
            </a:pPr>
            <a:r>
              <a:rPr lang="en-US" sz="1400" b="1" dirty="0">
                <a:solidFill>
                  <a:srgbClr val="5B53A6"/>
                </a:solidFill>
                <a:latin typeface="Calibri" pitchFamily="34" charset="0"/>
                <a:ea typeface="Calibri" pitchFamily="34" charset="-122"/>
                <a:cs typeface="Calibri" pitchFamily="34" charset="-120"/>
              </a:rPr>
              <a:t>Obj 4</a:t>
            </a:r>
            <a:endParaRPr lang="en-US" sz="1400" dirty="0"/>
          </a:p>
        </p:txBody>
      </p:sp>
      <p:sp>
        <p:nvSpPr>
          <p:cNvPr id="11" name="Text 9"/>
          <p:cNvSpPr/>
          <p:nvPr/>
        </p:nvSpPr>
        <p:spPr>
          <a:xfrm>
            <a:off x="1600200" y="2894076"/>
            <a:ext cx="6949440" cy="347472"/>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CONES for color (not rods); the sleeping brain is active; alcohol is a depressant</a:t>
            </a:r>
            <a:endParaRPr lang="en-US" sz="1350" dirty="0"/>
          </a:p>
        </p:txBody>
      </p:sp>
      <p:sp>
        <p:nvSpPr>
          <p:cNvPr id="12" name="Text 10"/>
          <p:cNvSpPr/>
          <p:nvPr/>
        </p:nvSpPr>
        <p:spPr>
          <a:xfrm>
            <a:off x="640080" y="3264408"/>
            <a:ext cx="914400" cy="347472"/>
          </a:xfrm>
          <a:prstGeom prst="rect">
            <a:avLst/>
          </a:prstGeom>
          <a:noFill/>
          <a:ln/>
        </p:spPr>
        <p:txBody>
          <a:bodyPr wrap="square" rtlCol="0" anchor="ctr"/>
          <a:lstStyle/>
          <a:p>
            <a:pPr indent="0" marL="0">
              <a:buNone/>
            </a:pPr>
            <a:r>
              <a:rPr lang="en-US" sz="1400" b="1" dirty="0">
                <a:solidFill>
                  <a:srgbClr val="5B53A6"/>
                </a:solidFill>
                <a:latin typeface="Calibri" pitchFamily="34" charset="0"/>
                <a:ea typeface="Calibri" pitchFamily="34" charset="-122"/>
                <a:cs typeface="Calibri" pitchFamily="34" charset="-120"/>
              </a:rPr>
              <a:t>Obj 5</a:t>
            </a:r>
            <a:endParaRPr lang="en-US" sz="1400" dirty="0"/>
          </a:p>
        </p:txBody>
      </p:sp>
      <p:sp>
        <p:nvSpPr>
          <p:cNvPr id="13" name="Text 11"/>
          <p:cNvSpPr/>
          <p:nvPr/>
        </p:nvSpPr>
        <p:spPr>
          <a:xfrm>
            <a:off x="1600200" y="3264408"/>
            <a:ext cx="6949440" cy="347472"/>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negative reinforcement INCREASES behavior; memory is reconstructive, not a recording</a:t>
            </a:r>
            <a:endParaRPr lang="en-US" sz="1350" dirty="0"/>
          </a:p>
        </p:txBody>
      </p:sp>
      <p:sp>
        <p:nvSpPr>
          <p:cNvPr id="14" name="Text 12"/>
          <p:cNvSpPr/>
          <p:nvPr/>
        </p:nvSpPr>
        <p:spPr>
          <a:xfrm>
            <a:off x="640080" y="3634740"/>
            <a:ext cx="914400" cy="347472"/>
          </a:xfrm>
          <a:prstGeom prst="rect">
            <a:avLst/>
          </a:prstGeom>
          <a:noFill/>
          <a:ln/>
        </p:spPr>
        <p:txBody>
          <a:bodyPr wrap="square" rtlCol="0" anchor="ctr"/>
          <a:lstStyle/>
          <a:p>
            <a:pPr indent="0" marL="0">
              <a:buNone/>
            </a:pPr>
            <a:r>
              <a:rPr lang="en-US" sz="1400" b="1" dirty="0">
                <a:solidFill>
                  <a:srgbClr val="5B53A6"/>
                </a:solidFill>
                <a:latin typeface="Calibri" pitchFamily="34" charset="0"/>
                <a:ea typeface="Calibri" pitchFamily="34" charset="-122"/>
                <a:cs typeface="Calibri" pitchFamily="34" charset="-120"/>
              </a:rPr>
              <a:t>Obj 6</a:t>
            </a:r>
            <a:endParaRPr lang="en-US" sz="1400" dirty="0"/>
          </a:p>
        </p:txBody>
      </p:sp>
      <p:sp>
        <p:nvSpPr>
          <p:cNvPr id="15" name="Text 13"/>
          <p:cNvSpPr/>
          <p:nvPr/>
        </p:nvSpPr>
        <p:spPr>
          <a:xfrm>
            <a:off x="1600200" y="3634740"/>
            <a:ext cx="6949440" cy="347472"/>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heuristics are efficient, not irrational; the LABEL sorts an emotion's body state</a:t>
            </a:r>
            <a:endParaRPr lang="en-US" sz="1350" dirty="0"/>
          </a:p>
        </p:txBody>
      </p:sp>
      <p:sp>
        <p:nvSpPr>
          <p:cNvPr id="16" name="Text 14"/>
          <p:cNvSpPr/>
          <p:nvPr/>
        </p:nvSpPr>
        <p:spPr>
          <a:xfrm>
            <a:off x="640080" y="4005072"/>
            <a:ext cx="914400" cy="347472"/>
          </a:xfrm>
          <a:prstGeom prst="rect">
            <a:avLst/>
          </a:prstGeom>
          <a:noFill/>
          <a:ln/>
        </p:spPr>
        <p:txBody>
          <a:bodyPr wrap="square" rtlCol="0" anchor="ctr"/>
          <a:lstStyle/>
          <a:p>
            <a:pPr indent="0" marL="0">
              <a:buNone/>
            </a:pPr>
            <a:r>
              <a:rPr lang="en-US" sz="1400" b="1" dirty="0">
                <a:solidFill>
                  <a:srgbClr val="5B53A6"/>
                </a:solidFill>
                <a:latin typeface="Calibri" pitchFamily="34" charset="0"/>
                <a:ea typeface="Calibri" pitchFamily="34" charset="-122"/>
                <a:cs typeface="Calibri" pitchFamily="34" charset="-120"/>
              </a:rPr>
              <a:t>Obj 7</a:t>
            </a:r>
            <a:endParaRPr lang="en-US" sz="1400" dirty="0"/>
          </a:p>
        </p:txBody>
      </p:sp>
      <p:sp>
        <p:nvSpPr>
          <p:cNvPr id="17" name="Text 15"/>
          <p:cNvSpPr/>
          <p:nvPr/>
        </p:nvSpPr>
        <p:spPr>
          <a:xfrm>
            <a:off x="1600200" y="4005072"/>
            <a:ext cx="6949440" cy="347472"/>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object permanence is sensorimotor; development is lifelong; OCEAN = dials, not boxes</a:t>
            </a:r>
            <a:endParaRPr lang="en-US" sz="1350" dirty="0"/>
          </a:p>
        </p:txBody>
      </p:sp>
      <p:sp>
        <p:nvSpPr>
          <p:cNvPr id="18" name="Text 16"/>
          <p:cNvSpPr/>
          <p:nvPr/>
        </p:nvSpPr>
        <p:spPr>
          <a:xfrm>
            <a:off x="640080" y="4375404"/>
            <a:ext cx="914400" cy="347472"/>
          </a:xfrm>
          <a:prstGeom prst="rect">
            <a:avLst/>
          </a:prstGeom>
          <a:noFill/>
          <a:ln/>
        </p:spPr>
        <p:txBody>
          <a:bodyPr wrap="square" rtlCol="0" anchor="ctr"/>
          <a:lstStyle/>
          <a:p>
            <a:pPr indent="0" marL="0">
              <a:buNone/>
            </a:pPr>
            <a:r>
              <a:rPr lang="en-US" sz="1400" b="1" dirty="0">
                <a:solidFill>
                  <a:srgbClr val="5B53A6"/>
                </a:solidFill>
                <a:latin typeface="Calibri" pitchFamily="34" charset="0"/>
                <a:ea typeface="Calibri" pitchFamily="34" charset="-122"/>
                <a:cs typeface="Calibri" pitchFamily="34" charset="-120"/>
              </a:rPr>
              <a:t>Obj 8</a:t>
            </a:r>
            <a:endParaRPr lang="en-US" sz="1400" dirty="0"/>
          </a:p>
        </p:txBody>
      </p:sp>
      <p:sp>
        <p:nvSpPr>
          <p:cNvPr id="19" name="Text 17"/>
          <p:cNvSpPr/>
          <p:nvPr/>
        </p:nvSpPr>
        <p:spPr>
          <a:xfrm>
            <a:off x="1600200" y="4375404"/>
            <a:ext cx="6949440" cy="347472"/>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the SITUATION moves behavior more than personality; mental illness ≠ dangerous (a myth)</a:t>
            </a:r>
            <a:endParaRPr lang="en-US" sz="1350" dirty="0"/>
          </a:p>
        </p:txBody>
      </p:sp>
      <p:sp>
        <p:nvSpPr>
          <p:cNvPr id="20" name="Text 18"/>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50292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THE WHOLE COURSE  ·  ONE LAST TIME</a:t>
            </a:r>
            <a:endParaRPr lang="en-US" sz="1400" dirty="0"/>
          </a:p>
        </p:txBody>
      </p:sp>
      <p:sp>
        <p:nvSpPr>
          <p:cNvPr id="3" name="Text 1"/>
          <p:cNvSpPr/>
          <p:nvPr/>
        </p:nvSpPr>
        <p:spPr>
          <a:xfrm>
            <a:off x="548640" y="914400"/>
            <a:ext cx="8046720" cy="640080"/>
          </a:xfrm>
          <a:prstGeom prst="rect">
            <a:avLst/>
          </a:prstGeom>
          <a:noFill/>
          <a:ln/>
        </p:spPr>
        <p:txBody>
          <a:bodyPr wrap="square" rtlCol="0" anchor="ctr"/>
          <a:lstStyle/>
          <a:p>
            <a:pPr indent="0" marL="0">
              <a:buNone/>
            </a:pPr>
            <a:r>
              <a:rPr lang="en-US" sz="2600" b="1" dirty="0">
                <a:solidFill>
                  <a:srgbClr val="FFFFFF"/>
                </a:solidFill>
                <a:latin typeface="Cambria" pitchFamily="34" charset="0"/>
                <a:ea typeface="Cambria" pitchFamily="34" charset="-122"/>
                <a:cs typeface="Cambria" pitchFamily="34" charset="-120"/>
              </a:rPr>
              <a:t>Eight honest moves. Go show them.</a:t>
            </a:r>
            <a:endParaRPr lang="en-US" sz="2600" dirty="0"/>
          </a:p>
        </p:txBody>
      </p:sp>
      <p:sp>
        <p:nvSpPr>
          <p:cNvPr id="4" name="Text 2"/>
          <p:cNvSpPr/>
          <p:nvPr/>
        </p:nvSpPr>
        <p:spPr>
          <a:xfrm>
            <a:off x="640080" y="178308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WORK THE STUDY GUIDE   </a:t>
            </a:r>
            <a:pPr indent="0" marL="0">
              <a:buNone/>
            </a:pPr>
            <a:r>
              <a:rPr lang="en-US" sz="1350" dirty="0">
                <a:solidFill>
                  <a:srgbClr val="CFCBEC"/>
                </a:solidFill>
                <a:latin typeface="Calibri" pitchFamily="34" charset="0"/>
                <a:ea typeface="Calibri" pitchFamily="34" charset="-122"/>
                <a:cs typeface="Calibri" pitchFamily="34" charset="-120"/>
              </a:rPr>
              <a:t>the checklist of every move across Objectives 1–8</a:t>
            </a:r>
            <a:endParaRPr lang="en-US" sz="1450" dirty="0"/>
          </a:p>
        </p:txBody>
      </p:sp>
      <p:sp>
        <p:nvSpPr>
          <p:cNvPr id="5" name="Text 3"/>
          <p:cNvSpPr/>
          <p:nvPr/>
        </p:nvSpPr>
        <p:spPr>
          <a:xfrm>
            <a:off x="640080" y="228600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RUN THE EXAM-PREP TUTORIAL   </a:t>
            </a:r>
            <a:pPr indent="0" marL="0">
              <a:buNone/>
            </a:pPr>
            <a:r>
              <a:rPr lang="en-US" sz="1350" dirty="0">
                <a:solidFill>
                  <a:srgbClr val="CFCBEC"/>
                </a:solidFill>
                <a:latin typeface="Calibri" pitchFamily="34" charset="0"/>
                <a:ea typeface="Calibri" pitchFamily="34" charset="-122"/>
                <a:cs typeface="Calibri" pitchFamily="34" charset="-120"/>
              </a:rPr>
              <a:t>AI tutor, all eight objectives — submit the share link</a:t>
            </a:r>
            <a:endParaRPr lang="en-US" sz="1450" dirty="0"/>
          </a:p>
        </p:txBody>
      </p:sp>
      <p:sp>
        <p:nvSpPr>
          <p:cNvPr id="6" name="Text 4"/>
          <p:cNvSpPr/>
          <p:nvPr/>
        </p:nvSpPr>
        <p:spPr>
          <a:xfrm>
            <a:off x="640080" y="278892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TAKE THE PRACTICE FINAL   </a:t>
            </a:r>
            <a:pPr indent="0" marL="0">
              <a:buNone/>
            </a:pPr>
            <a:r>
              <a:rPr lang="en-US" sz="1350" dirty="0">
                <a:solidFill>
                  <a:srgbClr val="CFCBEC"/>
                </a:solidFill>
                <a:latin typeface="Calibri" pitchFamily="34" charset="0"/>
                <a:ea typeface="Calibri" pitchFamily="34" charset="-122"/>
                <a:cs typeface="Calibri" pitchFamily="34" charset="-120"/>
              </a:rPr>
              <a:t>timed, then review every miss against the Study Guide</a:t>
            </a:r>
            <a:endParaRPr lang="en-US" sz="1450" dirty="0"/>
          </a:p>
        </p:txBody>
      </p:sp>
      <p:sp>
        <p:nvSpPr>
          <p:cNvPr id="7" name="Text 5"/>
          <p:cNvSpPr/>
          <p:nvPr/>
        </p:nvSpPr>
        <p:spPr>
          <a:xfrm>
            <a:off x="640080" y="329184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SIT THE FINAL   </a:t>
            </a:r>
            <a:pPr indent="0" marL="0">
              <a:buNone/>
            </a:pPr>
            <a:r>
              <a:rPr lang="en-US" sz="1350" dirty="0">
                <a:solidFill>
                  <a:srgbClr val="CFCBEC"/>
                </a:solidFill>
                <a:latin typeface="Calibri" pitchFamily="34" charset="0"/>
                <a:ea typeface="Calibri" pitchFamily="34" charset="-122"/>
                <a:cs typeface="Calibri" pitchFamily="34" charset="-120"/>
              </a:rPr>
              <a:t>Mon Dec 14 → Fri Dec 18, 11:59 p.m. · 30% of the grade</a:t>
            </a:r>
            <a:endParaRPr lang="en-US" sz="1450" dirty="0"/>
          </a:p>
        </p:txBody>
      </p:sp>
      <p:sp>
        <p:nvSpPr>
          <p:cNvPr id="8" name="Text 6"/>
          <p:cNvSpPr/>
          <p:nvPr/>
        </p:nvSpPr>
        <p:spPr>
          <a:xfrm>
            <a:off x="548640" y="3886200"/>
            <a:ext cx="8046720" cy="594360"/>
          </a:xfrm>
          <a:prstGeom prst="rect">
            <a:avLst/>
          </a:prstGeom>
          <a:noFill/>
          <a:ln/>
        </p:spPr>
        <p:txBody>
          <a:bodyPr wrap="square" rtlCol="0" anchor="ctr"/>
          <a:lstStyle/>
          <a:p>
            <a:pPr indent="0" marL="0">
              <a:buNone/>
            </a:pPr>
            <a:r>
              <a:rPr lang="en-US" sz="1300" i="1" dirty="0">
                <a:solidFill>
                  <a:srgbClr val="FFFFFF"/>
                </a:solidFill>
                <a:latin typeface="Calibri" pitchFamily="34" charset="0"/>
                <a:ea typeface="Calibri" pitchFamily="34" charset="-122"/>
                <a:cs typeface="Calibri" pitchFamily="34" charset="-120"/>
              </a:rPr>
              <a:t>Week 1 you learned to interrogate a claim about people before believing it. That instinct runs through all eight objectives. You've built every one of these skills — now show them. Thank you for a terrific semester.</a:t>
            </a:r>
            <a:endParaRPr lang="en-US" sz="1300" dirty="0"/>
          </a:p>
        </p:txBody>
      </p:sp>
      <p:sp>
        <p:nvSpPr>
          <p:cNvPr id="9" name="Text 7"/>
          <p:cNvSpPr/>
          <p:nvPr/>
        </p:nvSpPr>
        <p:spPr>
          <a:xfrm>
            <a:off x="548640" y="4572000"/>
            <a:ext cx="8046720" cy="274320"/>
          </a:xfrm>
          <a:prstGeom prst="rect">
            <a:avLst/>
          </a:prstGeom>
          <a:noFill/>
          <a:ln/>
        </p:spPr>
        <p:txBody>
          <a:bodyPr wrap="square" rtlCol="0" anchor="ctr"/>
          <a:lstStyle/>
          <a:p>
            <a:pPr indent="0" marL="0">
              <a:buNone/>
            </a:pPr>
            <a:r>
              <a:rPr lang="en-US" sz="100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MAP OF THE WHOLE COURSE  ·  EIGHT OBJECTIVES, ONE STORY</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Sixteen weeks in one photograph</a:t>
            </a:r>
            <a:endParaRPr lang="en-US" sz="3000" dirty="0"/>
          </a:p>
        </p:txBody>
      </p:sp>
      <p:sp>
        <p:nvSpPr>
          <p:cNvPr id="4" name="Shape 2"/>
          <p:cNvSpPr/>
          <p:nvPr/>
        </p:nvSpPr>
        <p:spPr>
          <a:xfrm>
            <a:off x="502920" y="1920240"/>
            <a:ext cx="8138160" cy="749808"/>
          </a:xfrm>
          <a:prstGeom prst="roundRect">
            <a:avLst>
              <a:gd name="adj" fmla="val 10976"/>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31520" y="2029968"/>
            <a:ext cx="7680960" cy="274320"/>
          </a:xfrm>
          <a:prstGeom prst="rect">
            <a:avLst/>
          </a:prstGeom>
          <a:noFill/>
          <a:ln/>
        </p:spPr>
        <p:txBody>
          <a:bodyPr wrap="square" rtlCol="0" anchor="ctr"/>
          <a:lstStyle/>
          <a:p>
            <a:pPr indent="0" marL="0">
              <a:buNone/>
            </a:pPr>
            <a:r>
              <a:rPr lang="en-US" sz="1400" b="1" spc="100" kern="0" dirty="0">
                <a:solidFill>
                  <a:srgbClr val="2F8F86"/>
                </a:solidFill>
                <a:latin typeface="Calibri" pitchFamily="34" charset="0"/>
                <a:ea typeface="Calibri" pitchFamily="34" charset="-122"/>
                <a:cs typeface="Calibri" pitchFamily="34" charset="-120"/>
              </a:rPr>
              <a:t>FOUNDATIONS</a:t>
            </a:r>
            <a:endParaRPr lang="en-US" sz="1400" dirty="0"/>
          </a:p>
        </p:txBody>
      </p:sp>
      <p:sp>
        <p:nvSpPr>
          <p:cNvPr id="6" name="Text 4"/>
          <p:cNvSpPr/>
          <p:nvPr/>
        </p:nvSpPr>
        <p:spPr>
          <a:xfrm>
            <a:off x="731520" y="2304288"/>
            <a:ext cx="7680960" cy="292608"/>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Obj 1 what psychology is  ·  Obj 2 how we study it  ·  Obj 3 the brain behind it</a:t>
            </a:r>
            <a:endParaRPr lang="en-US" sz="1350" dirty="0"/>
          </a:p>
        </p:txBody>
      </p:sp>
      <p:sp>
        <p:nvSpPr>
          <p:cNvPr id="7" name="Shape 5"/>
          <p:cNvSpPr/>
          <p:nvPr/>
        </p:nvSpPr>
        <p:spPr>
          <a:xfrm>
            <a:off x="502920" y="2798064"/>
            <a:ext cx="8138160" cy="749808"/>
          </a:xfrm>
          <a:prstGeom prst="roundRect">
            <a:avLst>
              <a:gd name="adj" fmla="val 10976"/>
            </a:avLst>
          </a:prstGeom>
          <a:solidFill>
            <a:srgbClr val="FFFFFF"/>
          </a:solidFill>
          <a:ln/>
          <a:effectLst>
            <a:outerShdw sx="100000" sy="100000" kx="0" ky="0" algn="bl" rotWithShape="0" blurRad="88900" dist="38100" dir="5400000">
              <a:srgbClr val="000000">
                <a:alpha val="10000"/>
              </a:srgbClr>
            </a:outerShdw>
          </a:effectLst>
        </p:spPr>
      </p:sp>
      <p:sp>
        <p:nvSpPr>
          <p:cNvPr id="8" name="Text 6"/>
          <p:cNvSpPr/>
          <p:nvPr/>
        </p:nvSpPr>
        <p:spPr>
          <a:xfrm>
            <a:off x="731520" y="2907792"/>
            <a:ext cx="7680960" cy="274320"/>
          </a:xfrm>
          <a:prstGeom prst="rect">
            <a:avLst/>
          </a:prstGeom>
          <a:noFill/>
          <a:ln/>
        </p:spPr>
        <p:txBody>
          <a:bodyPr wrap="square" rtlCol="0" anchor="ctr"/>
          <a:lstStyle/>
          <a:p>
            <a:pPr indent="0" marL="0">
              <a:buNone/>
            </a:pPr>
            <a:r>
              <a:rPr lang="en-US" sz="1400" b="1" spc="100" kern="0" dirty="0">
                <a:solidFill>
                  <a:srgbClr val="E0A33E"/>
                </a:solidFill>
                <a:latin typeface="Calibri" pitchFamily="34" charset="0"/>
                <a:ea typeface="Calibri" pitchFamily="34" charset="-122"/>
                <a:cs typeface="Calibri" pitchFamily="34" charset="-120"/>
              </a:rPr>
              <a:t>MIND IN ACTION</a:t>
            </a:r>
            <a:endParaRPr lang="en-US" sz="1400" dirty="0"/>
          </a:p>
        </p:txBody>
      </p:sp>
      <p:sp>
        <p:nvSpPr>
          <p:cNvPr id="9" name="Text 7"/>
          <p:cNvSpPr/>
          <p:nvPr/>
        </p:nvSpPr>
        <p:spPr>
          <a:xfrm>
            <a:off x="731520" y="3182112"/>
            <a:ext cx="7680960" cy="292608"/>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Obj 4 sensing &amp; being aware  ·  Obj 5 learning &amp; memory  ·  Obj 6 thinking &amp; feeling</a:t>
            </a:r>
            <a:endParaRPr lang="en-US" sz="1350" dirty="0"/>
          </a:p>
        </p:txBody>
      </p:sp>
      <p:sp>
        <p:nvSpPr>
          <p:cNvPr id="10" name="Shape 8"/>
          <p:cNvSpPr/>
          <p:nvPr/>
        </p:nvSpPr>
        <p:spPr>
          <a:xfrm>
            <a:off x="502920" y="3675888"/>
            <a:ext cx="8138160" cy="749808"/>
          </a:xfrm>
          <a:prstGeom prst="roundRect">
            <a:avLst>
              <a:gd name="adj" fmla="val 10976"/>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731520" y="3785616"/>
            <a:ext cx="7680960" cy="274320"/>
          </a:xfrm>
          <a:prstGeom prst="rect">
            <a:avLst/>
          </a:prstGeom>
          <a:noFill/>
          <a:ln/>
        </p:spPr>
        <p:txBody>
          <a:bodyPr wrap="square" rtlCol="0" anchor="ctr"/>
          <a:lstStyle/>
          <a:p>
            <a:pPr indent="0" marL="0">
              <a:buNone/>
            </a:pPr>
            <a:r>
              <a:rPr lang="en-US" sz="1400" b="1" spc="100" kern="0" dirty="0">
                <a:solidFill>
                  <a:srgbClr val="5B53A6"/>
                </a:solidFill>
                <a:latin typeface="Calibri" pitchFamily="34" charset="0"/>
                <a:ea typeface="Calibri" pitchFamily="34" charset="-122"/>
                <a:cs typeface="Calibri" pitchFamily="34" charset="-120"/>
              </a:rPr>
              <a:t>THE WHOLE PERSON, IN THE WORLD</a:t>
            </a:r>
            <a:endParaRPr lang="en-US" sz="1400" dirty="0"/>
          </a:p>
        </p:txBody>
      </p:sp>
      <p:sp>
        <p:nvSpPr>
          <p:cNvPr id="12" name="Text 10"/>
          <p:cNvSpPr/>
          <p:nvPr/>
        </p:nvSpPr>
        <p:spPr>
          <a:xfrm>
            <a:off x="731520" y="4059936"/>
            <a:ext cx="7680960" cy="292608"/>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Obj 7 developing &amp; differing  ·  Obj 8 others, stress &amp; the clinical world</a:t>
            </a:r>
            <a:endParaRPr lang="en-US" sz="1350" dirty="0"/>
          </a:p>
        </p:txBody>
      </p:sp>
      <p:sp>
        <p:nvSpPr>
          <p:cNvPr id="13" name="Text 11"/>
          <p:cNvSpPr/>
          <p:nvPr/>
        </p:nvSpPr>
        <p:spPr>
          <a:xfrm>
            <a:off x="502920" y="4526280"/>
            <a:ext cx="8138160" cy="457200"/>
          </a:xfrm>
          <a:prstGeom prst="rect">
            <a:avLst/>
          </a:prstGeom>
          <a:noFill/>
          <a:ln/>
        </p:spPr>
        <p:txBody>
          <a:bodyPr wrap="square" rtlCol="0" anchor="ctr"/>
          <a:lstStyle/>
          <a:p>
            <a:pPr algn="ctr" indent="0" marL="0">
              <a:buNone/>
            </a:pPr>
            <a:r>
              <a:rPr lang="en-US" sz="1250" i="1" dirty="0">
                <a:solidFill>
                  <a:srgbClr val="6B6A86"/>
                </a:solidFill>
                <a:latin typeface="Calibri" pitchFamily="34" charset="0"/>
                <a:ea typeface="Calibri" pitchFamily="34" charset="-122"/>
                <a:cs typeface="Calibri" pitchFamily="34" charset="-120"/>
              </a:rPr>
              <a:t>One sentence: psychology studies behavior and mental processes scientifically — test the claim, map the brain, trace how we sense and learn, explain how we think and feel, watch how we grow and differ, and see how others and our health shape it all.</a:t>
            </a:r>
            <a:endParaRPr lang="en-US" sz="1250" dirty="0"/>
          </a:p>
        </p:txBody>
      </p:sp>
      <p:sp>
        <p:nvSpPr>
          <p:cNvPr id="14" name="Text 12"/>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2</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OBJECTIVE 1  ·  THE SCIENCE OF PSYCHOLOGY &amp; ITS PERSPECTIVES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What it is, and its six lenses</a:t>
            </a:r>
            <a:endParaRPr lang="en-US" sz="3000" dirty="0"/>
          </a:p>
        </p:txBody>
      </p:sp>
      <p:sp>
        <p:nvSpPr>
          <p:cNvPr id="4" name="Text 2"/>
          <p:cNvSpPr/>
          <p:nvPr/>
        </p:nvSpPr>
        <p:spPr>
          <a:xfrm>
            <a:off x="640080" y="1536192"/>
            <a:ext cx="8001000" cy="493776"/>
          </a:xfrm>
          <a:prstGeom prst="rect">
            <a:avLst/>
          </a:prstGeom>
          <a:noFill/>
          <a:ln/>
        </p:spPr>
        <p:txBody>
          <a:bodyPr wrap="square" rtlCol="0" anchor="t"/>
          <a:lstStyle/>
          <a:p>
            <a:pPr indent="0" marL="0">
              <a:buNone/>
            </a:pPr>
            <a:r>
              <a:rPr lang="en-US" sz="1300" b="1" dirty="0">
                <a:solidFill>
                  <a:srgbClr val="26235C"/>
                </a:solidFill>
                <a:latin typeface="Calibri" pitchFamily="34" charset="0"/>
                <a:ea typeface="Calibri" pitchFamily="34" charset="-122"/>
                <a:cs typeface="Calibri" pitchFamily="34" charset="-120"/>
              </a:rPr>
              <a:t>DEFINITION  </a:t>
            </a:r>
            <a:pPr indent="0" marL="0">
              <a:buNone/>
            </a:pPr>
            <a:r>
              <a:rPr lang="en-US" sz="1150" dirty="0">
                <a:solidFill>
                  <a:srgbClr val="33324A"/>
                </a:solidFill>
                <a:latin typeface="Calibri" pitchFamily="34" charset="0"/>
                <a:ea typeface="Calibri" pitchFamily="34" charset="-122"/>
                <a:cs typeface="Calibri" pitchFamily="34" charset="-120"/>
              </a:rPr>
              <a:t>psychology = the scientific study of behavior (what we SEE) and mental processes (what we INFER).</a:t>
            </a:r>
            <a:endParaRPr lang="en-US" sz="1300" dirty="0"/>
          </a:p>
        </p:txBody>
      </p:sp>
      <p:sp>
        <p:nvSpPr>
          <p:cNvPr id="5" name="Text 3"/>
          <p:cNvSpPr/>
          <p:nvPr/>
        </p:nvSpPr>
        <p:spPr>
          <a:xfrm>
            <a:off x="640080" y="2084832"/>
            <a:ext cx="8001000" cy="493776"/>
          </a:xfrm>
          <a:prstGeom prst="rect">
            <a:avLst/>
          </a:prstGeom>
          <a:noFill/>
          <a:ln/>
        </p:spPr>
        <p:txBody>
          <a:bodyPr wrap="square" rtlCol="0" anchor="t"/>
          <a:lstStyle/>
          <a:p>
            <a:pPr indent="0" marL="0">
              <a:buNone/>
            </a:pPr>
            <a:r>
              <a:rPr lang="en-US" sz="1300" b="1" dirty="0">
                <a:solidFill>
                  <a:srgbClr val="5B53A6"/>
                </a:solidFill>
                <a:latin typeface="Calibri" pitchFamily="34" charset="0"/>
                <a:ea typeface="Calibri" pitchFamily="34" charset="-122"/>
                <a:cs typeface="Calibri" pitchFamily="34" charset="-120"/>
              </a:rPr>
              <a:t>SIX PERSPECTIVES  </a:t>
            </a:r>
            <a:pPr indent="0" marL="0">
              <a:buNone/>
            </a:pPr>
            <a:r>
              <a:rPr lang="en-US" sz="1150" dirty="0">
                <a:solidFill>
                  <a:srgbClr val="33324A"/>
                </a:solidFill>
                <a:latin typeface="Calibri" pitchFamily="34" charset="0"/>
                <a:ea typeface="Calibri" pitchFamily="34" charset="-122"/>
                <a:cs typeface="Calibri" pitchFamily="34" charset="-120"/>
              </a:rPr>
              <a:t>biological · psychodynamic · behavioral · cognitive · humanistic · sociocultural — complementary, not rivals (bio-psycho-social).</a:t>
            </a:r>
            <a:endParaRPr lang="en-US" sz="1300" dirty="0"/>
          </a:p>
        </p:txBody>
      </p:sp>
      <p:sp>
        <p:nvSpPr>
          <p:cNvPr id="6" name="Text 4"/>
          <p:cNvSpPr/>
          <p:nvPr/>
        </p:nvSpPr>
        <p:spPr>
          <a:xfrm>
            <a:off x="640080" y="2633472"/>
            <a:ext cx="8001000" cy="493776"/>
          </a:xfrm>
          <a:prstGeom prst="rect">
            <a:avLst/>
          </a:prstGeom>
          <a:noFill/>
          <a:ln/>
        </p:spPr>
        <p:txBody>
          <a:bodyPr wrap="square" rtlCol="0" anchor="t"/>
          <a:lstStyle/>
          <a:p>
            <a:pPr indent="0" marL="0">
              <a:buNone/>
            </a:pPr>
            <a:r>
              <a:rPr lang="en-US" sz="1300" b="1" dirty="0">
                <a:solidFill>
                  <a:srgbClr val="2F8F86"/>
                </a:solidFill>
                <a:latin typeface="Calibri" pitchFamily="34" charset="0"/>
                <a:ea typeface="Calibri" pitchFamily="34" charset="-122"/>
                <a:cs typeface="Calibri" pitchFamily="34" charset="-120"/>
              </a:rPr>
              <a:t>THE HISTORY  </a:t>
            </a:r>
            <a:pPr indent="0" marL="0">
              <a:buNone/>
            </a:pPr>
            <a:r>
              <a:rPr lang="en-US" sz="1150" dirty="0">
                <a:solidFill>
                  <a:srgbClr val="33324A"/>
                </a:solidFill>
                <a:latin typeface="Calibri" pitchFamily="34" charset="0"/>
                <a:ea typeface="Calibri" pitchFamily="34" charset="-122"/>
                <a:cs typeface="Calibri" pitchFamily="34" charset="-120"/>
              </a:rPr>
              <a:t>Wundt 1879 founded the science; structuralism named the parts (Wundt/Titchener), functionalism asked the purpose (James).</a:t>
            </a:r>
            <a:endParaRPr lang="en-US" sz="1300" dirty="0"/>
          </a:p>
        </p:txBody>
      </p:sp>
      <p:sp>
        <p:nvSpPr>
          <p:cNvPr id="7" name="Text 5"/>
          <p:cNvSpPr/>
          <p:nvPr/>
        </p:nvSpPr>
        <p:spPr>
          <a:xfrm>
            <a:off x="640080" y="3182112"/>
            <a:ext cx="8001000" cy="493776"/>
          </a:xfrm>
          <a:prstGeom prst="rect">
            <a:avLst/>
          </a:prstGeom>
          <a:noFill/>
          <a:ln/>
        </p:spPr>
        <p:txBody>
          <a:bodyPr wrap="square" rtlCol="0" anchor="t"/>
          <a:lstStyle/>
          <a:p>
            <a:pPr indent="0" marL="0">
              <a:buNone/>
            </a:pPr>
            <a:r>
              <a:rPr lang="en-US" sz="1300" b="1" dirty="0">
                <a:solidFill>
                  <a:srgbClr val="E0A33E"/>
                </a:solidFill>
                <a:latin typeface="Calibri" pitchFamily="34" charset="0"/>
                <a:ea typeface="Calibri" pitchFamily="34" charset="-122"/>
                <a:cs typeface="Calibri" pitchFamily="34" charset="-120"/>
              </a:rPr>
              <a:t>SCIENCE  </a:t>
            </a:r>
            <a:pPr indent="0" marL="0">
              <a:buNone/>
            </a:pPr>
            <a:r>
              <a:rPr lang="en-US" sz="1150" dirty="0">
                <a:solidFill>
                  <a:srgbClr val="33324A"/>
                </a:solidFill>
                <a:latin typeface="Calibri" pitchFamily="34" charset="0"/>
                <a:ea typeface="Calibri" pitchFamily="34" charset="-122"/>
                <a:cs typeface="Calibri" pitchFamily="34" charset="-120"/>
              </a:rPr>
              <a:t>empiricism over 'it's obvious'; hindsight bias; a theory makes testable hypotheses that could turn out false.</a:t>
            </a:r>
            <a:endParaRPr lang="en-US" sz="1300" dirty="0"/>
          </a:p>
        </p:txBody>
      </p:sp>
      <p:sp>
        <p:nvSpPr>
          <p:cNvPr id="8" name="Shape 6"/>
          <p:cNvSpPr/>
          <p:nvPr/>
        </p:nvSpPr>
        <p:spPr>
          <a:xfrm>
            <a:off x="502920" y="4078224"/>
            <a:ext cx="8138160" cy="749808"/>
          </a:xfrm>
          <a:prstGeom prst="roundRect">
            <a:avLst>
              <a:gd name="adj" fmla="val 10976"/>
            </a:avLst>
          </a:prstGeom>
          <a:solidFill>
            <a:srgbClr val="F3EEF6"/>
          </a:solidFill>
          <a:ln/>
          <a:effectLst>
            <a:outerShdw sx="100000" sy="100000" kx="0" ky="0" algn="bl" rotWithShape="0" blurRad="88900" dist="38100" dir="5400000">
              <a:srgbClr val="000000">
                <a:alpha val="10000"/>
              </a:srgbClr>
            </a:outerShdw>
          </a:effectLst>
        </p:spPr>
      </p:sp>
      <p:sp>
        <p:nvSpPr>
          <p:cNvPr id="9" name="Text 7"/>
          <p:cNvSpPr/>
          <p:nvPr/>
        </p:nvSpPr>
        <p:spPr>
          <a:xfrm>
            <a:off x="777240" y="4151376"/>
            <a:ext cx="7589520" cy="603504"/>
          </a:xfrm>
          <a:prstGeom prst="rect">
            <a:avLst/>
          </a:prstGeom>
          <a:noFill/>
          <a:ln/>
        </p:spPr>
        <p:txBody>
          <a:bodyPr wrap="square" rtlCol="0" anchor="ctr"/>
          <a:lstStyle/>
          <a:p>
            <a:pPr indent="0" marL="0">
              <a:buNone/>
            </a:pPr>
            <a:r>
              <a:rPr lang="en-US" sz="1200" b="1" dirty="0">
                <a:solidFill>
                  <a:srgbClr val="E0A33E"/>
                </a:solidFill>
                <a:latin typeface="Calibri" pitchFamily="34" charset="0"/>
                <a:ea typeface="Calibri" pitchFamily="34" charset="-122"/>
                <a:cs typeface="Calibri" pitchFamily="34" charset="-120"/>
              </a:rPr>
              <a:t>THE TRAP  </a:t>
            </a:r>
            <a:pPr indent="0" marL="0">
              <a:buNone/>
            </a:pPr>
            <a:r>
              <a:rPr lang="en-US" sz="1100" dirty="0">
                <a:solidFill>
                  <a:srgbClr val="33324A"/>
                </a:solidFill>
                <a:latin typeface="Calibri" pitchFamily="34" charset="0"/>
                <a:ea typeface="Calibri" pitchFamily="34" charset="-122"/>
                <a:cs typeface="Calibri" pitchFamily="34" charset="-120"/>
              </a:rPr>
              <a:t>The perspectives aren't rivals where one 'wins' — they're levels of analysis. And don't credit functionalism to Wundt (it's James) or call Freud the founder of the science (it's Wundt, 1879).</a:t>
            </a:r>
            <a:endParaRPr lang="en-US" sz="1200" dirty="0"/>
          </a:p>
        </p:txBody>
      </p:sp>
      <p:sp>
        <p:nvSpPr>
          <p:cNvPr id="10" name="Text 8"/>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OBJECTIVE 2  ·  RESEARCH METHODS &amp; ETHICS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How we know — and the big mistake</a:t>
            </a:r>
            <a:endParaRPr lang="en-US" sz="3000" dirty="0"/>
          </a:p>
        </p:txBody>
      </p:sp>
      <p:sp>
        <p:nvSpPr>
          <p:cNvPr id="4" name="Text 2"/>
          <p:cNvSpPr/>
          <p:nvPr/>
        </p:nvSpPr>
        <p:spPr>
          <a:xfrm>
            <a:off x="640080" y="1536192"/>
            <a:ext cx="8001000" cy="493776"/>
          </a:xfrm>
          <a:prstGeom prst="rect">
            <a:avLst/>
          </a:prstGeom>
          <a:noFill/>
          <a:ln/>
        </p:spPr>
        <p:txBody>
          <a:bodyPr wrap="square" rtlCol="0" anchor="t"/>
          <a:lstStyle/>
          <a:p>
            <a:pPr indent="0" marL="0">
              <a:buNone/>
            </a:pPr>
            <a:r>
              <a:rPr lang="en-US" sz="1300" b="1" dirty="0">
                <a:solidFill>
                  <a:srgbClr val="26235C"/>
                </a:solidFill>
                <a:latin typeface="Calibri" pitchFamily="34" charset="0"/>
                <a:ea typeface="Calibri" pitchFamily="34" charset="-122"/>
                <a:cs typeface="Calibri" pitchFamily="34" charset="-120"/>
              </a:rPr>
              <a:t>THREE DESIGNS  </a:t>
            </a:r>
            <a:pPr indent="0" marL="0">
              <a:buNone/>
            </a:pPr>
            <a:r>
              <a:rPr lang="en-US" sz="1150" dirty="0">
                <a:solidFill>
                  <a:srgbClr val="33324A"/>
                </a:solidFill>
                <a:latin typeface="Calibri" pitchFamily="34" charset="0"/>
                <a:ea typeface="Calibri" pitchFamily="34" charset="-122"/>
                <a:cs typeface="Calibri" pitchFamily="34" charset="-120"/>
              </a:rPr>
              <a:t>descriptive = watch · correlational = measure a LINK · experiment = manipulate &amp; compare — only the experiment earns 'cause'.</a:t>
            </a:r>
            <a:endParaRPr lang="en-US" sz="1300" dirty="0"/>
          </a:p>
        </p:txBody>
      </p:sp>
      <p:sp>
        <p:nvSpPr>
          <p:cNvPr id="5" name="Text 3"/>
          <p:cNvSpPr/>
          <p:nvPr/>
        </p:nvSpPr>
        <p:spPr>
          <a:xfrm>
            <a:off x="640080" y="2084832"/>
            <a:ext cx="8001000" cy="493776"/>
          </a:xfrm>
          <a:prstGeom prst="rect">
            <a:avLst/>
          </a:prstGeom>
          <a:noFill/>
          <a:ln/>
        </p:spPr>
        <p:txBody>
          <a:bodyPr wrap="square" rtlCol="0" anchor="t"/>
          <a:lstStyle/>
          <a:p>
            <a:pPr indent="0" marL="0">
              <a:buNone/>
            </a:pPr>
            <a:r>
              <a:rPr lang="en-US" sz="1300" b="1" dirty="0">
                <a:solidFill>
                  <a:srgbClr val="2F8F86"/>
                </a:solidFill>
                <a:latin typeface="Calibri" pitchFamily="34" charset="0"/>
                <a:ea typeface="Calibri" pitchFamily="34" charset="-122"/>
                <a:cs typeface="Calibri" pitchFamily="34" charset="-120"/>
              </a:rPr>
              <a:t>IV vs. DV  </a:t>
            </a:r>
            <a:pPr indent="0" marL="0">
              <a:buNone/>
            </a:pPr>
            <a:r>
              <a:rPr lang="en-US" sz="1150" dirty="0">
                <a:solidFill>
                  <a:srgbClr val="33324A"/>
                </a:solidFill>
                <a:latin typeface="Calibri" pitchFamily="34" charset="0"/>
                <a:ea typeface="Calibri" pitchFamily="34" charset="-122"/>
                <a:cs typeface="Calibri" pitchFamily="34" charset="-120"/>
              </a:rPr>
              <a:t>IV = what the researcher changes (the suspected cause); DV = what they measure (the outcome).</a:t>
            </a:r>
            <a:endParaRPr lang="en-US" sz="1300" dirty="0"/>
          </a:p>
        </p:txBody>
      </p:sp>
      <p:sp>
        <p:nvSpPr>
          <p:cNvPr id="6" name="Text 4"/>
          <p:cNvSpPr/>
          <p:nvPr/>
        </p:nvSpPr>
        <p:spPr>
          <a:xfrm>
            <a:off x="640080" y="2633472"/>
            <a:ext cx="8001000" cy="493776"/>
          </a:xfrm>
          <a:prstGeom prst="rect">
            <a:avLst/>
          </a:prstGeom>
          <a:noFill/>
          <a:ln/>
        </p:spPr>
        <p:txBody>
          <a:bodyPr wrap="square" rtlCol="0" anchor="t"/>
          <a:lstStyle/>
          <a:p>
            <a:pPr indent="0" marL="0">
              <a:buNone/>
            </a:pPr>
            <a:r>
              <a:rPr lang="en-US" sz="1300" b="1" dirty="0">
                <a:solidFill>
                  <a:srgbClr val="E0A33E"/>
                </a:solidFill>
                <a:latin typeface="Calibri" pitchFamily="34" charset="0"/>
                <a:ea typeface="Calibri" pitchFamily="34" charset="-122"/>
                <a:cs typeface="Calibri" pitchFamily="34" charset="-120"/>
              </a:rPr>
              <a:t>CORRELATION ≠ CAUSATION  </a:t>
            </a:r>
            <a:pPr indent="0" marL="0">
              <a:buNone/>
            </a:pPr>
            <a:r>
              <a:rPr lang="en-US" sz="1150" dirty="0">
                <a:solidFill>
                  <a:srgbClr val="33324A"/>
                </a:solidFill>
                <a:latin typeface="Calibri" pitchFamily="34" charset="0"/>
                <a:ea typeface="Calibri" pitchFamily="34" charset="-122"/>
                <a:cs typeface="Calibri" pitchFamily="34" charset="-120"/>
              </a:rPr>
              <a:t>a link can hide a third variable or run the other direction; strength = absolute value (−0.85 beats +0.30).</a:t>
            </a:r>
            <a:endParaRPr lang="en-US" sz="1300" dirty="0"/>
          </a:p>
        </p:txBody>
      </p:sp>
      <p:sp>
        <p:nvSpPr>
          <p:cNvPr id="7" name="Text 5"/>
          <p:cNvSpPr/>
          <p:nvPr/>
        </p:nvSpPr>
        <p:spPr>
          <a:xfrm>
            <a:off x="640080" y="3182112"/>
            <a:ext cx="8001000" cy="493776"/>
          </a:xfrm>
          <a:prstGeom prst="rect">
            <a:avLst/>
          </a:prstGeom>
          <a:noFill/>
          <a:ln/>
        </p:spPr>
        <p:txBody>
          <a:bodyPr wrap="square" rtlCol="0" anchor="t"/>
          <a:lstStyle/>
          <a:p>
            <a:pPr indent="0" marL="0">
              <a:buNone/>
            </a:pPr>
            <a:r>
              <a:rPr lang="en-US" sz="1300" b="1" dirty="0">
                <a:solidFill>
                  <a:srgbClr val="5B53A6"/>
                </a:solidFill>
                <a:latin typeface="Calibri" pitchFamily="34" charset="0"/>
                <a:ea typeface="Calibri" pitchFamily="34" charset="-122"/>
                <a:cs typeface="Calibri" pitchFamily="34" charset="-120"/>
              </a:rPr>
              <a:t>TWO RANDOMS / ETHICS  </a:t>
            </a:r>
            <a:pPr indent="0" marL="0">
              <a:buNone/>
            </a:pPr>
            <a:r>
              <a:rPr lang="en-US" sz="1150" dirty="0">
                <a:solidFill>
                  <a:srgbClr val="33324A"/>
                </a:solidFill>
                <a:latin typeface="Calibri" pitchFamily="34" charset="0"/>
                <a:ea typeface="Calibri" pitchFamily="34" charset="-122"/>
                <a:cs typeface="Calibri" pitchFamily="34" charset="-120"/>
              </a:rPr>
              <a:t>sampling = who's STUDIED (generalize) · assignment = who's TREATED (cause); consent, debriefing, the IRB.</a:t>
            </a:r>
            <a:endParaRPr lang="en-US" sz="1300" dirty="0"/>
          </a:p>
        </p:txBody>
      </p:sp>
      <p:sp>
        <p:nvSpPr>
          <p:cNvPr id="8" name="Shape 6"/>
          <p:cNvSpPr/>
          <p:nvPr/>
        </p:nvSpPr>
        <p:spPr>
          <a:xfrm>
            <a:off x="502920" y="4078224"/>
            <a:ext cx="8138160" cy="749808"/>
          </a:xfrm>
          <a:prstGeom prst="roundRect">
            <a:avLst>
              <a:gd name="adj" fmla="val 10976"/>
            </a:avLst>
          </a:prstGeom>
          <a:solidFill>
            <a:srgbClr val="F3EEF6"/>
          </a:solidFill>
          <a:ln/>
          <a:effectLst>
            <a:outerShdw sx="100000" sy="100000" kx="0" ky="0" algn="bl" rotWithShape="0" blurRad="88900" dist="38100" dir="5400000">
              <a:srgbClr val="000000">
                <a:alpha val="10000"/>
              </a:srgbClr>
            </a:outerShdw>
          </a:effectLst>
        </p:spPr>
      </p:sp>
      <p:sp>
        <p:nvSpPr>
          <p:cNvPr id="9" name="Text 7"/>
          <p:cNvSpPr/>
          <p:nvPr/>
        </p:nvSpPr>
        <p:spPr>
          <a:xfrm>
            <a:off x="777240" y="4151376"/>
            <a:ext cx="7589520" cy="603504"/>
          </a:xfrm>
          <a:prstGeom prst="rect">
            <a:avLst/>
          </a:prstGeom>
          <a:noFill/>
          <a:ln/>
        </p:spPr>
        <p:txBody>
          <a:bodyPr wrap="square" rtlCol="0" anchor="ctr"/>
          <a:lstStyle/>
          <a:p>
            <a:pPr indent="0" marL="0">
              <a:buNone/>
            </a:pPr>
            <a:r>
              <a:rPr lang="en-US" sz="1200" b="1" dirty="0">
                <a:solidFill>
                  <a:srgbClr val="E0A33E"/>
                </a:solidFill>
                <a:latin typeface="Calibri" pitchFamily="34" charset="0"/>
                <a:ea typeface="Calibri" pitchFamily="34" charset="-122"/>
                <a:cs typeface="Calibri" pitchFamily="34" charset="-120"/>
              </a:rPr>
              <a:t>THE TRAP  </a:t>
            </a:r>
            <a:pPr indent="0" marL="0">
              <a:buNone/>
            </a:pPr>
            <a:r>
              <a:rPr lang="en-US" sz="1100" dirty="0">
                <a:solidFill>
                  <a:srgbClr val="33324A"/>
                </a:solidFill>
                <a:latin typeface="Calibri" pitchFamily="34" charset="0"/>
                <a:ea typeface="Calibri" pitchFamily="34" charset="-122"/>
                <a:cs typeface="Calibri" pitchFamily="34" charset="-120"/>
              </a:rPr>
              <a:t>A strong correlation does NOT prove cause — ask 'was anything randomly assigned?' And don't swap random sampling (generalize) with random assignment (cause).</a:t>
            </a:r>
            <a:endParaRPr lang="en-US" sz="1200" dirty="0"/>
          </a:p>
        </p:txBody>
      </p:sp>
      <p:sp>
        <p:nvSpPr>
          <p:cNvPr id="10" name="Text 8"/>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OBJECTIVE 3  ·  BIOLOGICAL BASES OF BEHAVIOR</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The brain behind the behavior</a:t>
            </a:r>
            <a:endParaRPr lang="en-US" sz="3000" dirty="0"/>
          </a:p>
        </p:txBody>
      </p:sp>
      <p:sp>
        <p:nvSpPr>
          <p:cNvPr id="4" name="Text 2"/>
          <p:cNvSpPr/>
          <p:nvPr/>
        </p:nvSpPr>
        <p:spPr>
          <a:xfrm>
            <a:off x="640080" y="1536192"/>
            <a:ext cx="8001000" cy="493776"/>
          </a:xfrm>
          <a:prstGeom prst="rect">
            <a:avLst/>
          </a:prstGeom>
          <a:noFill/>
          <a:ln/>
        </p:spPr>
        <p:txBody>
          <a:bodyPr wrap="square" rtlCol="0" anchor="t"/>
          <a:lstStyle/>
          <a:p>
            <a:pPr indent="0" marL="0">
              <a:buNone/>
            </a:pPr>
            <a:r>
              <a:rPr lang="en-US" sz="1300" b="1" dirty="0">
                <a:solidFill>
                  <a:srgbClr val="26235C"/>
                </a:solidFill>
                <a:latin typeface="Calibri" pitchFamily="34" charset="0"/>
                <a:ea typeface="Calibri" pitchFamily="34" charset="-122"/>
                <a:cs typeface="Calibri" pitchFamily="34" charset="-120"/>
              </a:rPr>
              <a:t>THE NEURON  </a:t>
            </a:r>
            <a:pPr indent="0" marL="0">
              <a:buNone/>
            </a:pPr>
            <a:r>
              <a:rPr lang="en-US" sz="1150" dirty="0">
                <a:solidFill>
                  <a:srgbClr val="33324A"/>
                </a:solidFill>
                <a:latin typeface="Calibri" pitchFamily="34" charset="0"/>
                <a:ea typeface="Calibri" pitchFamily="34" charset="-122"/>
                <a:cs typeface="Calibri" pitchFamily="34" charset="-120"/>
              </a:rPr>
              <a:t>dendrites receive · the soma decides · an all-or-none action potential races down the axon · terminals release neurotransmitters across the synaptic gap.</a:t>
            </a:r>
            <a:endParaRPr lang="en-US" sz="1300" dirty="0"/>
          </a:p>
        </p:txBody>
      </p:sp>
      <p:sp>
        <p:nvSpPr>
          <p:cNvPr id="5" name="Text 3"/>
          <p:cNvSpPr/>
          <p:nvPr/>
        </p:nvSpPr>
        <p:spPr>
          <a:xfrm>
            <a:off x="640080" y="2084832"/>
            <a:ext cx="8001000" cy="493776"/>
          </a:xfrm>
          <a:prstGeom prst="rect">
            <a:avLst/>
          </a:prstGeom>
          <a:noFill/>
          <a:ln/>
        </p:spPr>
        <p:txBody>
          <a:bodyPr wrap="square" rtlCol="0" anchor="t"/>
          <a:lstStyle/>
          <a:p>
            <a:pPr indent="0" marL="0">
              <a:buNone/>
            </a:pPr>
            <a:r>
              <a:rPr lang="en-US" sz="1300" b="1" dirty="0">
                <a:solidFill>
                  <a:srgbClr val="2F8F86"/>
                </a:solidFill>
                <a:latin typeface="Calibri" pitchFamily="34" charset="0"/>
                <a:ea typeface="Calibri" pitchFamily="34" charset="-122"/>
                <a:cs typeface="Calibri" pitchFamily="34" charset="-120"/>
              </a:rPr>
              <a:t>NEUROTRANSMITTERS  </a:t>
            </a:r>
            <a:pPr indent="0" marL="0">
              <a:buNone/>
            </a:pPr>
            <a:r>
              <a:rPr lang="en-US" sz="1150" dirty="0">
                <a:solidFill>
                  <a:srgbClr val="33324A"/>
                </a:solidFill>
                <a:latin typeface="Calibri" pitchFamily="34" charset="0"/>
                <a:ea typeface="Calibri" pitchFamily="34" charset="-122"/>
                <a:cs typeface="Calibri" pitchFamily="34" charset="-120"/>
              </a:rPr>
              <a:t>dopamine = reward/movement · serotonin = mood/sleep · GABA = the brakes · glutamate = the gas (associated with, not a simple cause).</a:t>
            </a:r>
            <a:endParaRPr lang="en-US" sz="1300" dirty="0"/>
          </a:p>
        </p:txBody>
      </p:sp>
      <p:sp>
        <p:nvSpPr>
          <p:cNvPr id="6" name="Text 4"/>
          <p:cNvSpPr/>
          <p:nvPr/>
        </p:nvSpPr>
        <p:spPr>
          <a:xfrm>
            <a:off x="640080" y="2633472"/>
            <a:ext cx="8001000" cy="493776"/>
          </a:xfrm>
          <a:prstGeom prst="rect">
            <a:avLst/>
          </a:prstGeom>
          <a:noFill/>
          <a:ln/>
        </p:spPr>
        <p:txBody>
          <a:bodyPr wrap="square" rtlCol="0" anchor="t"/>
          <a:lstStyle/>
          <a:p>
            <a:pPr indent="0" marL="0">
              <a:buNone/>
            </a:pPr>
            <a:r>
              <a:rPr lang="en-US" sz="1300" b="1" dirty="0">
                <a:solidFill>
                  <a:srgbClr val="5B53A6"/>
                </a:solidFill>
                <a:latin typeface="Calibri" pitchFamily="34" charset="0"/>
                <a:ea typeface="Calibri" pitchFamily="34" charset="-122"/>
                <a:cs typeface="Calibri" pitchFamily="34" charset="-120"/>
              </a:rPr>
              <a:t>NERVOUS SYSTEM  </a:t>
            </a:r>
            <a:pPr indent="0" marL="0">
              <a:buNone/>
            </a:pPr>
            <a:r>
              <a:rPr lang="en-US" sz="1150" dirty="0">
                <a:solidFill>
                  <a:srgbClr val="33324A"/>
                </a:solidFill>
                <a:latin typeface="Calibri" pitchFamily="34" charset="0"/>
                <a:ea typeface="Calibri" pitchFamily="34" charset="-122"/>
                <a:cs typeface="Calibri" pitchFamily="34" charset="-120"/>
              </a:rPr>
              <a:t>CNS (brain + cord) vs. PNS; sympathetic = GAS (fight-or-flight) · parasympathetic = BRAKE (rest-and-digest).</a:t>
            </a:r>
            <a:endParaRPr lang="en-US" sz="1300" dirty="0"/>
          </a:p>
        </p:txBody>
      </p:sp>
      <p:sp>
        <p:nvSpPr>
          <p:cNvPr id="7" name="Text 5"/>
          <p:cNvSpPr/>
          <p:nvPr/>
        </p:nvSpPr>
        <p:spPr>
          <a:xfrm>
            <a:off x="640080" y="3182112"/>
            <a:ext cx="8001000" cy="493776"/>
          </a:xfrm>
          <a:prstGeom prst="rect">
            <a:avLst/>
          </a:prstGeom>
          <a:noFill/>
          <a:ln/>
        </p:spPr>
        <p:txBody>
          <a:bodyPr wrap="square" rtlCol="0" anchor="t"/>
          <a:lstStyle/>
          <a:p>
            <a:pPr indent="0" marL="0">
              <a:buNone/>
            </a:pPr>
            <a:r>
              <a:rPr lang="en-US" sz="1300" b="1" dirty="0">
                <a:solidFill>
                  <a:srgbClr val="E0A33E"/>
                </a:solidFill>
                <a:latin typeface="Calibri" pitchFamily="34" charset="0"/>
                <a:ea typeface="Calibri" pitchFamily="34" charset="-122"/>
                <a:cs typeface="Calibri" pitchFamily="34" charset="-120"/>
              </a:rPr>
              <a:t>STRUCTURES → JOBS  </a:t>
            </a:r>
            <a:pPr indent="0" marL="0">
              <a:buNone/>
            </a:pPr>
            <a:r>
              <a:rPr lang="en-US" sz="1150" dirty="0">
                <a:solidFill>
                  <a:srgbClr val="33324A"/>
                </a:solidFill>
                <a:latin typeface="Calibri" pitchFamily="34" charset="0"/>
                <a:ea typeface="Calibri" pitchFamily="34" charset="-122"/>
                <a:cs typeface="Calibri" pitchFamily="34" charset="-120"/>
              </a:rPr>
              <a:t>hippocampus forms memories · amygdala = fear · cerebellum = coordination · front plans, parietal feels, occipital sees, temporal hears.</a:t>
            </a:r>
            <a:endParaRPr lang="en-US" sz="1300" dirty="0"/>
          </a:p>
        </p:txBody>
      </p:sp>
      <p:sp>
        <p:nvSpPr>
          <p:cNvPr id="8" name="Shape 6"/>
          <p:cNvSpPr/>
          <p:nvPr/>
        </p:nvSpPr>
        <p:spPr>
          <a:xfrm>
            <a:off x="502920" y="4078224"/>
            <a:ext cx="8138160" cy="749808"/>
          </a:xfrm>
          <a:prstGeom prst="roundRect">
            <a:avLst>
              <a:gd name="adj" fmla="val 10976"/>
            </a:avLst>
          </a:prstGeom>
          <a:solidFill>
            <a:srgbClr val="F3EEF6"/>
          </a:solidFill>
          <a:ln/>
          <a:effectLst>
            <a:outerShdw sx="100000" sy="100000" kx="0" ky="0" algn="bl" rotWithShape="0" blurRad="88900" dist="38100" dir="5400000">
              <a:srgbClr val="000000">
                <a:alpha val="10000"/>
              </a:srgbClr>
            </a:outerShdw>
          </a:effectLst>
        </p:spPr>
      </p:sp>
      <p:sp>
        <p:nvSpPr>
          <p:cNvPr id="9" name="Text 7"/>
          <p:cNvSpPr/>
          <p:nvPr/>
        </p:nvSpPr>
        <p:spPr>
          <a:xfrm>
            <a:off x="777240" y="4151376"/>
            <a:ext cx="7589520" cy="603504"/>
          </a:xfrm>
          <a:prstGeom prst="rect">
            <a:avLst/>
          </a:prstGeom>
          <a:noFill/>
          <a:ln/>
        </p:spPr>
        <p:txBody>
          <a:bodyPr wrap="square" rtlCol="0" anchor="ctr"/>
          <a:lstStyle/>
          <a:p>
            <a:pPr indent="0" marL="0">
              <a:buNone/>
            </a:pPr>
            <a:r>
              <a:rPr lang="en-US" sz="1200" b="1" dirty="0">
                <a:solidFill>
                  <a:srgbClr val="E0A33E"/>
                </a:solidFill>
                <a:latin typeface="Calibri" pitchFamily="34" charset="0"/>
                <a:ea typeface="Calibri" pitchFamily="34" charset="-122"/>
                <a:cs typeface="Calibri" pitchFamily="34" charset="-120"/>
              </a:rPr>
              <a:t>THE TRAP  </a:t>
            </a:r>
            <a:pPr indent="0" marL="0">
              <a:buNone/>
            </a:pPr>
            <a:r>
              <a:rPr lang="en-US" sz="1100" dirty="0">
                <a:solidFill>
                  <a:srgbClr val="33324A"/>
                </a:solidFill>
                <a:latin typeface="Calibri" pitchFamily="34" charset="0"/>
                <a:ea typeface="Calibri" pitchFamily="34" charset="-122"/>
                <a:cs typeface="Calibri" pitchFamily="34" charset="-120"/>
              </a:rPr>
              <a:t>We do NOT use only 10% of our brains, and neurons don't touch — the signal is electrical inside a neuron, chemical across the synaptic gap. And the action potential is all-or-none (a stronger stimulus fires more OFTEN, not 'bigger').</a:t>
            </a:r>
            <a:endParaRPr lang="en-US" sz="1200" dirty="0"/>
          </a:p>
        </p:txBody>
      </p:sp>
      <p:sp>
        <p:nvSpPr>
          <p:cNvPr id="10" name="Text 8"/>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OBJECTIVE 4  ·  SENSATION, PERCEPTION &amp; CONSCIOUSNESS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Sensing the world &amp; states of awareness</a:t>
            </a:r>
            <a:endParaRPr lang="en-US" sz="3000" dirty="0"/>
          </a:p>
        </p:txBody>
      </p:sp>
      <p:sp>
        <p:nvSpPr>
          <p:cNvPr id="4" name="Text 2"/>
          <p:cNvSpPr/>
          <p:nvPr/>
        </p:nvSpPr>
        <p:spPr>
          <a:xfrm>
            <a:off x="640080" y="1536192"/>
            <a:ext cx="8001000" cy="493776"/>
          </a:xfrm>
          <a:prstGeom prst="rect">
            <a:avLst/>
          </a:prstGeom>
          <a:noFill/>
          <a:ln/>
        </p:spPr>
        <p:txBody>
          <a:bodyPr wrap="square" rtlCol="0" anchor="t"/>
          <a:lstStyle/>
          <a:p>
            <a:pPr indent="0" marL="0">
              <a:buNone/>
            </a:pPr>
            <a:r>
              <a:rPr lang="en-US" sz="1300" b="1" dirty="0">
                <a:solidFill>
                  <a:srgbClr val="26235C"/>
                </a:solidFill>
                <a:latin typeface="Calibri" pitchFamily="34" charset="0"/>
                <a:ea typeface="Calibri" pitchFamily="34" charset="-122"/>
                <a:cs typeface="Calibri" pitchFamily="34" charset="-120"/>
              </a:rPr>
              <a:t>THE BRIDGE  </a:t>
            </a:r>
            <a:pPr indent="0" marL="0">
              <a:buNone/>
            </a:pPr>
            <a:r>
              <a:rPr lang="en-US" sz="1150" dirty="0">
                <a:solidFill>
                  <a:srgbClr val="33324A"/>
                </a:solidFill>
                <a:latin typeface="Calibri" pitchFamily="34" charset="0"/>
                <a:ea typeface="Calibri" pitchFamily="34" charset="-122"/>
                <a:cs typeface="Calibri" pitchFamily="34" charset="-120"/>
              </a:rPr>
              <a:t>sensation = DETECT physical energy · transduction = TRANSLATE it to neural signals · perception = INTERPRET it (bottom-up + top-down).</a:t>
            </a:r>
            <a:endParaRPr lang="en-US" sz="1300" dirty="0"/>
          </a:p>
        </p:txBody>
      </p:sp>
      <p:sp>
        <p:nvSpPr>
          <p:cNvPr id="5" name="Text 3"/>
          <p:cNvSpPr/>
          <p:nvPr/>
        </p:nvSpPr>
        <p:spPr>
          <a:xfrm>
            <a:off x="640080" y="2084832"/>
            <a:ext cx="8001000" cy="493776"/>
          </a:xfrm>
          <a:prstGeom prst="rect">
            <a:avLst/>
          </a:prstGeom>
          <a:noFill/>
          <a:ln/>
        </p:spPr>
        <p:txBody>
          <a:bodyPr wrap="square" rtlCol="0" anchor="t"/>
          <a:lstStyle/>
          <a:p>
            <a:pPr indent="0" marL="0">
              <a:buNone/>
            </a:pPr>
            <a:r>
              <a:rPr lang="en-US" sz="1300" b="1" dirty="0">
                <a:solidFill>
                  <a:srgbClr val="2F8F86"/>
                </a:solidFill>
                <a:latin typeface="Calibri" pitchFamily="34" charset="0"/>
                <a:ea typeface="Calibri" pitchFamily="34" charset="-122"/>
                <a:cs typeface="Calibri" pitchFamily="34" charset="-120"/>
              </a:rPr>
              <a:t>VISION &amp; THRESHOLDS  </a:t>
            </a:r>
            <a:pPr indent="0" marL="0">
              <a:buNone/>
            </a:pPr>
            <a:r>
              <a:rPr lang="en-US" sz="1150" dirty="0">
                <a:solidFill>
                  <a:srgbClr val="33324A"/>
                </a:solidFill>
                <a:latin typeface="Calibri" pitchFamily="34" charset="0"/>
                <a:ea typeface="Calibri" pitchFamily="34" charset="-122"/>
                <a:cs typeface="Calibri" pitchFamily="34" charset="-120"/>
              </a:rPr>
              <a:t>rods = dim light, black-and-white, periphery · CONES for color &amp; detail; absolute threshold = detect 50% of the time; sensory adaptation dials down a constant stimulus.</a:t>
            </a:r>
            <a:endParaRPr lang="en-US" sz="1300" dirty="0"/>
          </a:p>
        </p:txBody>
      </p:sp>
      <p:sp>
        <p:nvSpPr>
          <p:cNvPr id="6" name="Text 4"/>
          <p:cNvSpPr/>
          <p:nvPr/>
        </p:nvSpPr>
        <p:spPr>
          <a:xfrm>
            <a:off x="640080" y="2633472"/>
            <a:ext cx="8001000" cy="493776"/>
          </a:xfrm>
          <a:prstGeom prst="rect">
            <a:avLst/>
          </a:prstGeom>
          <a:noFill/>
          <a:ln/>
        </p:spPr>
        <p:txBody>
          <a:bodyPr wrap="square" rtlCol="0" anchor="t"/>
          <a:lstStyle/>
          <a:p>
            <a:pPr indent="0" marL="0">
              <a:buNone/>
            </a:pPr>
            <a:r>
              <a:rPr lang="en-US" sz="1300" b="1" dirty="0">
                <a:solidFill>
                  <a:srgbClr val="5B53A6"/>
                </a:solidFill>
                <a:latin typeface="Calibri" pitchFamily="34" charset="0"/>
                <a:ea typeface="Calibri" pitchFamily="34" charset="-122"/>
                <a:cs typeface="Calibri" pitchFamily="34" charset="-120"/>
              </a:rPr>
              <a:t>SLEEP  </a:t>
            </a:r>
            <a:pPr indent="0" marL="0">
              <a:buNone/>
            </a:pPr>
            <a:r>
              <a:rPr lang="en-US" sz="1150" dirty="0">
                <a:solidFill>
                  <a:srgbClr val="33324A"/>
                </a:solidFill>
                <a:latin typeface="Calibri" pitchFamily="34" charset="0"/>
                <a:ea typeface="Calibri" pitchFamily="34" charset="-122"/>
                <a:cs typeface="Calibri" pitchFamily="34" charset="-120"/>
              </a:rPr>
              <a:t>a ~90-min cycle: NREM-1 → 2 → 3 (deep) → REM (vivid dreams; 'paradoxical' — active brain, still body); REM lengthens across the night.</a:t>
            </a:r>
            <a:endParaRPr lang="en-US" sz="1300" dirty="0"/>
          </a:p>
        </p:txBody>
      </p:sp>
      <p:sp>
        <p:nvSpPr>
          <p:cNvPr id="7" name="Text 5"/>
          <p:cNvSpPr/>
          <p:nvPr/>
        </p:nvSpPr>
        <p:spPr>
          <a:xfrm>
            <a:off x="640080" y="3182112"/>
            <a:ext cx="8001000" cy="493776"/>
          </a:xfrm>
          <a:prstGeom prst="rect">
            <a:avLst/>
          </a:prstGeom>
          <a:noFill/>
          <a:ln/>
        </p:spPr>
        <p:txBody>
          <a:bodyPr wrap="square" rtlCol="0" anchor="t"/>
          <a:lstStyle/>
          <a:p>
            <a:pPr indent="0" marL="0">
              <a:buNone/>
            </a:pPr>
            <a:r>
              <a:rPr lang="en-US" sz="1300" b="1" dirty="0">
                <a:solidFill>
                  <a:srgbClr val="E0A33E"/>
                </a:solidFill>
                <a:latin typeface="Calibri" pitchFamily="34" charset="0"/>
                <a:ea typeface="Calibri" pitchFamily="34" charset="-122"/>
                <a:cs typeface="Calibri" pitchFamily="34" charset="-120"/>
              </a:rPr>
              <a:t>DRUGS  </a:t>
            </a:r>
            <a:pPr indent="0" marL="0">
              <a:buNone/>
            </a:pPr>
            <a:r>
              <a:rPr lang="en-US" sz="1150" dirty="0">
                <a:solidFill>
                  <a:srgbClr val="33324A"/>
                </a:solidFill>
                <a:latin typeface="Calibri" pitchFamily="34" charset="0"/>
                <a:ea typeface="Calibri" pitchFamily="34" charset="-122"/>
                <a:cs typeface="Calibri" pitchFamily="34" charset="-120"/>
              </a:rPr>
              <a:t>depressant = slows (alcohol — the 'buzz' is lowered inhibition) · stimulant = speeds (caffeine) · hallucinogen = distorts.</a:t>
            </a:r>
            <a:endParaRPr lang="en-US" sz="1300" dirty="0"/>
          </a:p>
        </p:txBody>
      </p:sp>
      <p:sp>
        <p:nvSpPr>
          <p:cNvPr id="8" name="Shape 6"/>
          <p:cNvSpPr/>
          <p:nvPr/>
        </p:nvSpPr>
        <p:spPr>
          <a:xfrm>
            <a:off x="502920" y="4078224"/>
            <a:ext cx="8138160" cy="749808"/>
          </a:xfrm>
          <a:prstGeom prst="roundRect">
            <a:avLst>
              <a:gd name="adj" fmla="val 10976"/>
            </a:avLst>
          </a:prstGeom>
          <a:solidFill>
            <a:srgbClr val="F3EEF6"/>
          </a:solidFill>
          <a:ln/>
          <a:effectLst>
            <a:outerShdw sx="100000" sy="100000" kx="0" ky="0" algn="bl" rotWithShape="0" blurRad="88900" dist="38100" dir="5400000">
              <a:srgbClr val="000000">
                <a:alpha val="10000"/>
              </a:srgbClr>
            </a:outerShdw>
          </a:effectLst>
        </p:spPr>
      </p:sp>
      <p:sp>
        <p:nvSpPr>
          <p:cNvPr id="9" name="Text 7"/>
          <p:cNvSpPr/>
          <p:nvPr/>
        </p:nvSpPr>
        <p:spPr>
          <a:xfrm>
            <a:off x="777240" y="4151376"/>
            <a:ext cx="7589520" cy="603504"/>
          </a:xfrm>
          <a:prstGeom prst="rect">
            <a:avLst/>
          </a:prstGeom>
          <a:noFill/>
          <a:ln/>
        </p:spPr>
        <p:txBody>
          <a:bodyPr wrap="square" rtlCol="0" anchor="ctr"/>
          <a:lstStyle/>
          <a:p>
            <a:pPr indent="0" marL="0">
              <a:buNone/>
            </a:pPr>
            <a:r>
              <a:rPr lang="en-US" sz="1200" b="1" dirty="0">
                <a:solidFill>
                  <a:srgbClr val="E0A33E"/>
                </a:solidFill>
                <a:latin typeface="Calibri" pitchFamily="34" charset="0"/>
                <a:ea typeface="Calibri" pitchFamily="34" charset="-122"/>
                <a:cs typeface="Calibri" pitchFamily="34" charset="-120"/>
              </a:rPr>
              <a:t>THE TRAP  </a:t>
            </a:r>
            <a:pPr indent="0" marL="0">
              <a:buNone/>
            </a:pPr>
            <a:r>
              <a:rPr lang="en-US" sz="1100" dirty="0">
                <a:solidFill>
                  <a:srgbClr val="33324A"/>
                </a:solidFill>
                <a:latin typeface="Calibri" pitchFamily="34" charset="0"/>
                <a:ea typeface="Calibri" pitchFamily="34" charset="-122"/>
                <a:cs typeface="Calibri" pitchFamily="34" charset="-120"/>
              </a:rPr>
              <a:t>It's CONES for color, not rods. The brain does NOT shut off in sleep — it's intensely active, especially in REM. And alcohol is a depressant, not a stimulant.</a:t>
            </a:r>
            <a:endParaRPr lang="en-US" sz="1200" dirty="0"/>
          </a:p>
        </p:txBody>
      </p:sp>
      <p:sp>
        <p:nvSpPr>
          <p:cNvPr id="10" name="Text 8"/>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6</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OBJECTIVE 5  ·  LEARNING &amp; MEMORY</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How we learn — and how memory fails</a:t>
            </a:r>
            <a:endParaRPr lang="en-US" sz="3000" dirty="0"/>
          </a:p>
        </p:txBody>
      </p:sp>
      <p:sp>
        <p:nvSpPr>
          <p:cNvPr id="4" name="Text 2"/>
          <p:cNvSpPr/>
          <p:nvPr/>
        </p:nvSpPr>
        <p:spPr>
          <a:xfrm>
            <a:off x="640080" y="1536192"/>
            <a:ext cx="8001000" cy="493776"/>
          </a:xfrm>
          <a:prstGeom prst="rect">
            <a:avLst/>
          </a:prstGeom>
          <a:noFill/>
          <a:ln/>
        </p:spPr>
        <p:txBody>
          <a:bodyPr wrap="square" rtlCol="0" anchor="t"/>
          <a:lstStyle/>
          <a:p>
            <a:pPr indent="0" marL="0">
              <a:buNone/>
            </a:pPr>
            <a:r>
              <a:rPr lang="en-US" sz="1300" b="1" dirty="0">
                <a:solidFill>
                  <a:srgbClr val="26235C"/>
                </a:solidFill>
                <a:latin typeface="Calibri" pitchFamily="34" charset="0"/>
                <a:ea typeface="Calibri" pitchFamily="34" charset="-122"/>
                <a:cs typeface="Calibri" pitchFamily="34" charset="-120"/>
              </a:rPr>
              <a:t>CLASSICAL (Pavlov)  </a:t>
            </a:r>
            <a:pPr indent="0" marL="0">
              <a:buNone/>
            </a:pPr>
            <a:r>
              <a:rPr lang="en-US" sz="1150" dirty="0">
                <a:solidFill>
                  <a:srgbClr val="33324A"/>
                </a:solidFill>
                <a:latin typeface="Calibri" pitchFamily="34" charset="0"/>
                <a:ea typeface="Calibri" pitchFamily="34" charset="-122"/>
                <a:cs typeface="Calibri" pitchFamily="34" charset="-120"/>
              </a:rPr>
              <a:t>an association between two stimuli: UCS → UCR (automatic); a neutral stimulus paired with the UCS becomes the CS → a learned CR.</a:t>
            </a:r>
            <a:endParaRPr lang="en-US" sz="1300" dirty="0"/>
          </a:p>
        </p:txBody>
      </p:sp>
      <p:sp>
        <p:nvSpPr>
          <p:cNvPr id="5" name="Text 3"/>
          <p:cNvSpPr/>
          <p:nvPr/>
        </p:nvSpPr>
        <p:spPr>
          <a:xfrm>
            <a:off x="640080" y="2084832"/>
            <a:ext cx="8001000" cy="493776"/>
          </a:xfrm>
          <a:prstGeom prst="rect">
            <a:avLst/>
          </a:prstGeom>
          <a:noFill/>
          <a:ln/>
        </p:spPr>
        <p:txBody>
          <a:bodyPr wrap="square" rtlCol="0" anchor="t"/>
          <a:lstStyle/>
          <a:p>
            <a:pPr indent="0" marL="0">
              <a:buNone/>
            </a:pPr>
            <a:r>
              <a:rPr lang="en-US" sz="1300" b="1" dirty="0">
                <a:solidFill>
                  <a:srgbClr val="2F8F86"/>
                </a:solidFill>
                <a:latin typeface="Calibri" pitchFamily="34" charset="0"/>
                <a:ea typeface="Calibri" pitchFamily="34" charset="-122"/>
                <a:cs typeface="Calibri" pitchFamily="34" charset="-120"/>
              </a:rPr>
              <a:t>OPERANT (Skinner)  </a:t>
            </a:r>
            <a:pPr indent="0" marL="0">
              <a:buNone/>
            </a:pPr>
            <a:r>
              <a:rPr lang="en-US" sz="1150" dirty="0">
                <a:solidFill>
                  <a:srgbClr val="33324A"/>
                </a:solidFill>
                <a:latin typeface="Calibri" pitchFamily="34" charset="0"/>
                <a:ea typeface="Calibri" pitchFamily="34" charset="-122"/>
                <a:cs typeface="Calibri" pitchFamily="34" charset="-120"/>
              </a:rPr>
              <a:t>shaped by consequences: reinforcement ↑ behavior, punishment ↓; positive = ADD, negative = REMOVE (not good/bad); variable-ratio = the jackpot schedule.</a:t>
            </a:r>
            <a:endParaRPr lang="en-US" sz="1300" dirty="0"/>
          </a:p>
        </p:txBody>
      </p:sp>
      <p:sp>
        <p:nvSpPr>
          <p:cNvPr id="6" name="Text 4"/>
          <p:cNvSpPr/>
          <p:nvPr/>
        </p:nvSpPr>
        <p:spPr>
          <a:xfrm>
            <a:off x="640080" y="2633472"/>
            <a:ext cx="8001000" cy="493776"/>
          </a:xfrm>
          <a:prstGeom prst="rect">
            <a:avLst/>
          </a:prstGeom>
          <a:noFill/>
          <a:ln/>
        </p:spPr>
        <p:txBody>
          <a:bodyPr wrap="square" rtlCol="0" anchor="t"/>
          <a:lstStyle/>
          <a:p>
            <a:pPr indent="0" marL="0">
              <a:buNone/>
            </a:pPr>
            <a:r>
              <a:rPr lang="en-US" sz="1300" b="1" dirty="0">
                <a:solidFill>
                  <a:srgbClr val="5B53A6"/>
                </a:solidFill>
                <a:latin typeface="Calibri" pitchFamily="34" charset="0"/>
                <a:ea typeface="Calibri" pitchFamily="34" charset="-122"/>
                <a:cs typeface="Calibri" pitchFamily="34" charset="-120"/>
              </a:rPr>
              <a:t>THE MEMORY MODEL  </a:t>
            </a:r>
            <a:pPr indent="0" marL="0">
              <a:buNone/>
            </a:pPr>
            <a:r>
              <a:rPr lang="en-US" sz="1150" dirty="0">
                <a:solidFill>
                  <a:srgbClr val="33324A"/>
                </a:solidFill>
                <a:latin typeface="Calibri" pitchFamily="34" charset="0"/>
                <a:ea typeface="Calibri" pitchFamily="34" charset="-122"/>
                <a:cs typeface="Calibri" pitchFamily="34" charset="-120"/>
              </a:rPr>
              <a:t>sensory → short-term/working (~20–30 s, 7±2) → long-term; explicit = knowing THAT, implicit = knowing HOW.</a:t>
            </a:r>
            <a:endParaRPr lang="en-US" sz="1300" dirty="0"/>
          </a:p>
        </p:txBody>
      </p:sp>
      <p:sp>
        <p:nvSpPr>
          <p:cNvPr id="7" name="Text 5"/>
          <p:cNvSpPr/>
          <p:nvPr/>
        </p:nvSpPr>
        <p:spPr>
          <a:xfrm>
            <a:off x="640080" y="3182112"/>
            <a:ext cx="8001000" cy="493776"/>
          </a:xfrm>
          <a:prstGeom prst="rect">
            <a:avLst/>
          </a:prstGeom>
          <a:noFill/>
          <a:ln/>
        </p:spPr>
        <p:txBody>
          <a:bodyPr wrap="square" rtlCol="0" anchor="t"/>
          <a:lstStyle/>
          <a:p>
            <a:pPr indent="0" marL="0">
              <a:buNone/>
            </a:pPr>
            <a:r>
              <a:rPr lang="en-US" sz="1300" b="1" dirty="0">
                <a:solidFill>
                  <a:srgbClr val="E0A33E"/>
                </a:solidFill>
                <a:latin typeface="Calibri" pitchFamily="34" charset="0"/>
                <a:ea typeface="Calibri" pitchFamily="34" charset="-122"/>
                <a:cs typeface="Calibri" pitchFamily="34" charset="-120"/>
              </a:rPr>
              <a:t>MEMORY IS RECONSTRUCTIVE  </a:t>
            </a:r>
            <a:pPr indent="0" marL="0">
              <a:buNone/>
            </a:pPr>
            <a:r>
              <a:rPr lang="en-US" sz="1150" dirty="0">
                <a:solidFill>
                  <a:srgbClr val="33324A"/>
                </a:solidFill>
                <a:latin typeface="Calibri" pitchFamily="34" charset="0"/>
                <a:ea typeface="Calibri" pitchFamily="34" charset="-122"/>
                <a:cs typeface="Calibri" pitchFamily="34" charset="-120"/>
              </a:rPr>
              <a:t>you rebuild it from fragments — the misinformation effect (Loftus 'smashed' vs. 'hit'); confidence ≠ accuracy.</a:t>
            </a:r>
            <a:endParaRPr lang="en-US" sz="1300" dirty="0"/>
          </a:p>
        </p:txBody>
      </p:sp>
      <p:sp>
        <p:nvSpPr>
          <p:cNvPr id="8" name="Shape 6"/>
          <p:cNvSpPr/>
          <p:nvPr/>
        </p:nvSpPr>
        <p:spPr>
          <a:xfrm>
            <a:off x="502920" y="4078224"/>
            <a:ext cx="8138160" cy="749808"/>
          </a:xfrm>
          <a:prstGeom prst="roundRect">
            <a:avLst>
              <a:gd name="adj" fmla="val 10976"/>
            </a:avLst>
          </a:prstGeom>
          <a:solidFill>
            <a:srgbClr val="F3EEF6"/>
          </a:solidFill>
          <a:ln/>
          <a:effectLst>
            <a:outerShdw sx="100000" sy="100000" kx="0" ky="0" algn="bl" rotWithShape="0" blurRad="88900" dist="38100" dir="5400000">
              <a:srgbClr val="000000">
                <a:alpha val="10000"/>
              </a:srgbClr>
            </a:outerShdw>
          </a:effectLst>
        </p:spPr>
      </p:sp>
      <p:sp>
        <p:nvSpPr>
          <p:cNvPr id="9" name="Text 7"/>
          <p:cNvSpPr/>
          <p:nvPr/>
        </p:nvSpPr>
        <p:spPr>
          <a:xfrm>
            <a:off x="777240" y="4151376"/>
            <a:ext cx="7589520" cy="603504"/>
          </a:xfrm>
          <a:prstGeom prst="rect">
            <a:avLst/>
          </a:prstGeom>
          <a:noFill/>
          <a:ln/>
        </p:spPr>
        <p:txBody>
          <a:bodyPr wrap="square" rtlCol="0" anchor="ctr"/>
          <a:lstStyle/>
          <a:p>
            <a:pPr indent="0" marL="0">
              <a:buNone/>
            </a:pPr>
            <a:r>
              <a:rPr lang="en-US" sz="1200" b="1" dirty="0">
                <a:solidFill>
                  <a:srgbClr val="E0A33E"/>
                </a:solidFill>
                <a:latin typeface="Calibri" pitchFamily="34" charset="0"/>
                <a:ea typeface="Calibri" pitchFamily="34" charset="-122"/>
                <a:cs typeface="Calibri" pitchFamily="34" charset="-120"/>
              </a:rPr>
              <a:t>THE TRAP  </a:t>
            </a:r>
            <a:pPr indent="0" marL="0">
              <a:buNone/>
            </a:pPr>
            <a:r>
              <a:rPr lang="en-US" sz="1100" dirty="0">
                <a:solidFill>
                  <a:srgbClr val="33324A"/>
                </a:solidFill>
                <a:latin typeface="Calibri" pitchFamily="34" charset="0"/>
                <a:ea typeface="Calibri" pitchFamily="34" charset="-122"/>
                <a:cs typeface="Calibri" pitchFamily="34" charset="-120"/>
              </a:rPr>
              <a:t>Negative reinforcement is NOT punishment — it INCREASES behavior by removing something aversive (the seatbelt beep stops). And memory is not a video recording — a vivid, confident memory can be flat wrong.</a:t>
            </a:r>
            <a:endParaRPr lang="en-US" sz="1200" dirty="0"/>
          </a:p>
        </p:txBody>
      </p:sp>
      <p:sp>
        <p:nvSpPr>
          <p:cNvPr id="10" name="Text 8"/>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OBJECTIVE 6  ·  COGNITION, INTELLIGENCE, MOTIVATION &amp; EMOTION</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How we think — and how we feel</a:t>
            </a:r>
            <a:endParaRPr lang="en-US" sz="3000" dirty="0"/>
          </a:p>
        </p:txBody>
      </p:sp>
      <p:sp>
        <p:nvSpPr>
          <p:cNvPr id="4" name="Text 2"/>
          <p:cNvSpPr/>
          <p:nvPr/>
        </p:nvSpPr>
        <p:spPr>
          <a:xfrm>
            <a:off x="640080" y="1536192"/>
            <a:ext cx="8001000" cy="493776"/>
          </a:xfrm>
          <a:prstGeom prst="rect">
            <a:avLst/>
          </a:prstGeom>
          <a:noFill/>
          <a:ln/>
        </p:spPr>
        <p:txBody>
          <a:bodyPr wrap="square" rtlCol="0" anchor="t"/>
          <a:lstStyle/>
          <a:p>
            <a:pPr indent="0" marL="0">
              <a:buNone/>
            </a:pPr>
            <a:r>
              <a:rPr lang="en-US" sz="1300" b="1" dirty="0">
                <a:solidFill>
                  <a:srgbClr val="26235C"/>
                </a:solidFill>
                <a:latin typeface="Calibri" pitchFamily="34" charset="0"/>
                <a:ea typeface="Calibri" pitchFamily="34" charset="-122"/>
                <a:cs typeface="Calibri" pitchFamily="34" charset="-120"/>
              </a:rPr>
              <a:t>HEURISTICS &amp; BIASES  </a:t>
            </a:r>
            <a:pPr indent="0" marL="0">
              <a:buNone/>
            </a:pPr>
            <a:r>
              <a:rPr lang="en-US" sz="1150" dirty="0">
                <a:solidFill>
                  <a:srgbClr val="33324A"/>
                </a:solidFill>
                <a:latin typeface="Calibri" pitchFamily="34" charset="0"/>
                <a:ea typeface="Calibri" pitchFamily="34" charset="-122"/>
                <a:cs typeface="Calibri" pitchFamily="34" charset="-120"/>
              </a:rPr>
              <a:t>algorithm = slow but sure; heuristic = fast shortcut. Availability (ease of recall) · representativeness (resemblance to a prototype) · confirmation bias · functional fixedness.</a:t>
            </a:r>
            <a:endParaRPr lang="en-US" sz="1300" dirty="0"/>
          </a:p>
        </p:txBody>
      </p:sp>
      <p:sp>
        <p:nvSpPr>
          <p:cNvPr id="5" name="Text 3"/>
          <p:cNvSpPr/>
          <p:nvPr/>
        </p:nvSpPr>
        <p:spPr>
          <a:xfrm>
            <a:off x="640080" y="2084832"/>
            <a:ext cx="8001000" cy="493776"/>
          </a:xfrm>
          <a:prstGeom prst="rect">
            <a:avLst/>
          </a:prstGeom>
          <a:noFill/>
          <a:ln/>
        </p:spPr>
        <p:txBody>
          <a:bodyPr wrap="square" rtlCol="0" anchor="t"/>
          <a:lstStyle/>
          <a:p>
            <a:pPr indent="0" marL="0">
              <a:buNone/>
            </a:pPr>
            <a:r>
              <a:rPr lang="en-US" sz="1300" b="1" dirty="0">
                <a:solidFill>
                  <a:srgbClr val="2F8F86"/>
                </a:solidFill>
                <a:latin typeface="Calibri" pitchFamily="34" charset="0"/>
                <a:ea typeface="Calibri" pitchFamily="34" charset="-122"/>
                <a:cs typeface="Calibri" pitchFamily="34" charset="-120"/>
              </a:rPr>
              <a:t>INTELLIGENCE  </a:t>
            </a:r>
            <a:pPr indent="0" marL="0">
              <a:buNone/>
            </a:pPr>
            <a:r>
              <a:rPr lang="en-US" sz="1150" dirty="0">
                <a:solidFill>
                  <a:srgbClr val="33324A"/>
                </a:solidFill>
                <a:latin typeface="Calibri" pitchFamily="34" charset="0"/>
                <a:ea typeface="Calibri" pitchFamily="34" charset="-122"/>
                <a:cs typeface="Calibri" pitchFamily="34" charset="-120"/>
              </a:rPr>
              <a:t>Spearman's g (one engine) · Gardner (many talents) · Sternberg (analytical / creative / practical); a good test is reliable AND valid.</a:t>
            </a:r>
            <a:endParaRPr lang="en-US" sz="1300" dirty="0"/>
          </a:p>
        </p:txBody>
      </p:sp>
      <p:sp>
        <p:nvSpPr>
          <p:cNvPr id="6" name="Text 4"/>
          <p:cNvSpPr/>
          <p:nvPr/>
        </p:nvSpPr>
        <p:spPr>
          <a:xfrm>
            <a:off x="640080" y="2633472"/>
            <a:ext cx="8001000" cy="493776"/>
          </a:xfrm>
          <a:prstGeom prst="rect">
            <a:avLst/>
          </a:prstGeom>
          <a:noFill/>
          <a:ln/>
        </p:spPr>
        <p:txBody>
          <a:bodyPr wrap="square" rtlCol="0" anchor="t"/>
          <a:lstStyle/>
          <a:p>
            <a:pPr indent="0" marL="0">
              <a:buNone/>
            </a:pPr>
            <a:r>
              <a:rPr lang="en-US" sz="1300" b="1" dirty="0">
                <a:solidFill>
                  <a:srgbClr val="5B53A6"/>
                </a:solidFill>
                <a:latin typeface="Calibri" pitchFamily="34" charset="0"/>
                <a:ea typeface="Calibri" pitchFamily="34" charset="-122"/>
                <a:cs typeface="Calibri" pitchFamily="34" charset="-120"/>
              </a:rPr>
              <a:t>MOTIVATION  </a:t>
            </a:r>
            <a:pPr indent="0" marL="0">
              <a:buNone/>
            </a:pPr>
            <a:r>
              <a:rPr lang="en-US" sz="1150" dirty="0">
                <a:solidFill>
                  <a:srgbClr val="33324A"/>
                </a:solidFill>
                <a:latin typeface="Calibri" pitchFamily="34" charset="0"/>
                <a:ea typeface="Calibri" pitchFamily="34" charset="-122"/>
                <a:cs typeface="Calibri" pitchFamily="34" charset="-120"/>
              </a:rPr>
              <a:t>drive-reduction (need → drive → homeostasis) · Yerkes-Dodson (peak at moderate arousal) · incentive (pulled by rewards) · Maslow's hierarchy.</a:t>
            </a:r>
            <a:endParaRPr lang="en-US" sz="1300" dirty="0"/>
          </a:p>
        </p:txBody>
      </p:sp>
      <p:sp>
        <p:nvSpPr>
          <p:cNvPr id="7" name="Text 5"/>
          <p:cNvSpPr/>
          <p:nvPr/>
        </p:nvSpPr>
        <p:spPr>
          <a:xfrm>
            <a:off x="640080" y="3182112"/>
            <a:ext cx="8001000" cy="493776"/>
          </a:xfrm>
          <a:prstGeom prst="rect">
            <a:avLst/>
          </a:prstGeom>
          <a:noFill/>
          <a:ln/>
        </p:spPr>
        <p:txBody>
          <a:bodyPr wrap="square" rtlCol="0" anchor="t"/>
          <a:lstStyle/>
          <a:p>
            <a:pPr indent="0" marL="0">
              <a:buNone/>
            </a:pPr>
            <a:r>
              <a:rPr lang="en-US" sz="1300" b="1" dirty="0">
                <a:solidFill>
                  <a:srgbClr val="E0A33E"/>
                </a:solidFill>
                <a:latin typeface="Calibri" pitchFamily="34" charset="0"/>
                <a:ea typeface="Calibri" pitchFamily="34" charset="-122"/>
                <a:cs typeface="Calibri" pitchFamily="34" charset="-120"/>
              </a:rPr>
              <a:t>EMOTION = body + behavior + label  </a:t>
            </a:r>
            <a:pPr indent="0" marL="0">
              <a:buNone/>
            </a:pPr>
            <a:r>
              <a:rPr lang="en-US" sz="1150" dirty="0">
                <a:solidFill>
                  <a:srgbClr val="33324A"/>
                </a:solidFill>
                <a:latin typeface="Calibri" pitchFamily="34" charset="0"/>
                <a:ea typeface="Calibri" pitchFamily="34" charset="-122"/>
                <a:cs typeface="Calibri" pitchFamily="34" charset="-120"/>
              </a:rPr>
              <a:t>James-Lange (body first) · Cannon-Bard (at once) · Schachter-Singer (arousal + a label = the emotion).</a:t>
            </a:r>
            <a:endParaRPr lang="en-US" sz="1300" dirty="0"/>
          </a:p>
        </p:txBody>
      </p:sp>
      <p:sp>
        <p:nvSpPr>
          <p:cNvPr id="8" name="Shape 6"/>
          <p:cNvSpPr/>
          <p:nvPr/>
        </p:nvSpPr>
        <p:spPr>
          <a:xfrm>
            <a:off x="502920" y="4078224"/>
            <a:ext cx="8138160" cy="749808"/>
          </a:xfrm>
          <a:prstGeom prst="roundRect">
            <a:avLst>
              <a:gd name="adj" fmla="val 10976"/>
            </a:avLst>
          </a:prstGeom>
          <a:solidFill>
            <a:srgbClr val="F3EEF6"/>
          </a:solidFill>
          <a:ln/>
          <a:effectLst>
            <a:outerShdw sx="100000" sy="100000" kx="0" ky="0" algn="bl" rotWithShape="0" blurRad="88900" dist="38100" dir="5400000">
              <a:srgbClr val="000000">
                <a:alpha val="10000"/>
              </a:srgbClr>
            </a:outerShdw>
          </a:effectLst>
        </p:spPr>
      </p:sp>
      <p:sp>
        <p:nvSpPr>
          <p:cNvPr id="9" name="Text 7"/>
          <p:cNvSpPr/>
          <p:nvPr/>
        </p:nvSpPr>
        <p:spPr>
          <a:xfrm>
            <a:off x="777240" y="4151376"/>
            <a:ext cx="7589520" cy="603504"/>
          </a:xfrm>
          <a:prstGeom prst="rect">
            <a:avLst/>
          </a:prstGeom>
          <a:noFill/>
          <a:ln/>
        </p:spPr>
        <p:txBody>
          <a:bodyPr wrap="square" rtlCol="0" anchor="ctr"/>
          <a:lstStyle/>
          <a:p>
            <a:pPr indent="0" marL="0">
              <a:buNone/>
            </a:pPr>
            <a:r>
              <a:rPr lang="en-US" sz="1200" b="1" dirty="0">
                <a:solidFill>
                  <a:srgbClr val="E0A33E"/>
                </a:solidFill>
                <a:latin typeface="Calibri" pitchFamily="34" charset="0"/>
                <a:ea typeface="Calibri" pitchFamily="34" charset="-122"/>
                <a:cs typeface="Calibri" pitchFamily="34" charset="-120"/>
              </a:rPr>
              <a:t>THE TRAP  </a:t>
            </a:r>
            <a:pPr indent="0" marL="0">
              <a:buNone/>
            </a:pPr>
            <a:r>
              <a:rPr lang="en-US" sz="1100" dirty="0">
                <a:solidFill>
                  <a:srgbClr val="33324A"/>
                </a:solidFill>
                <a:latin typeface="Calibri" pitchFamily="34" charset="0"/>
                <a:ea typeface="Calibri" pitchFamily="34" charset="-122"/>
                <a:cs typeface="Calibri" pitchFamily="34" charset="-120"/>
              </a:rPr>
              <a:t>Heuristics aren't 'irrational' — they're efficient shortcuts; the bias is the price of the speed. And emotions don't each have their own body state — the cognitive LABEL sorts a pounding heart into fear vs. excitement.</a:t>
            </a:r>
            <a:endParaRPr lang="en-US" sz="1200" dirty="0"/>
          </a:p>
        </p:txBody>
      </p:sp>
      <p:sp>
        <p:nvSpPr>
          <p:cNvPr id="10" name="Text 8"/>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8</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OBJECTIVE 7  ·  DEVELOPMENT ACROSS THE LIFESPAN &amp; PERSONALITY</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How we develop &amp; how we differ</a:t>
            </a:r>
            <a:endParaRPr lang="en-US" sz="3000" dirty="0"/>
          </a:p>
        </p:txBody>
      </p:sp>
      <p:sp>
        <p:nvSpPr>
          <p:cNvPr id="4" name="Text 2"/>
          <p:cNvSpPr/>
          <p:nvPr/>
        </p:nvSpPr>
        <p:spPr>
          <a:xfrm>
            <a:off x="640080" y="1536192"/>
            <a:ext cx="8001000" cy="493776"/>
          </a:xfrm>
          <a:prstGeom prst="rect">
            <a:avLst/>
          </a:prstGeom>
          <a:noFill/>
          <a:ln/>
        </p:spPr>
        <p:txBody>
          <a:bodyPr wrap="square" rtlCol="0" anchor="t"/>
          <a:lstStyle/>
          <a:p>
            <a:pPr indent="0" marL="0">
              <a:buNone/>
            </a:pPr>
            <a:r>
              <a:rPr lang="en-US" sz="1300" b="1" dirty="0">
                <a:solidFill>
                  <a:srgbClr val="26235C"/>
                </a:solidFill>
                <a:latin typeface="Calibri" pitchFamily="34" charset="0"/>
                <a:ea typeface="Calibri" pitchFamily="34" charset="-122"/>
                <a:cs typeface="Calibri" pitchFamily="34" charset="-120"/>
              </a:rPr>
              <a:t>PIAGET (fixed order)  </a:t>
            </a:r>
            <a:pPr indent="0" marL="0">
              <a:buNone/>
            </a:pPr>
            <a:r>
              <a:rPr lang="en-US" sz="1150" dirty="0">
                <a:solidFill>
                  <a:srgbClr val="33324A"/>
                </a:solidFill>
                <a:latin typeface="Calibri" pitchFamily="34" charset="0"/>
                <a:ea typeface="Calibri" pitchFamily="34" charset="-122"/>
                <a:cs typeface="Calibri" pitchFamily="34" charset="-120"/>
              </a:rPr>
              <a:t>sensorimotor (object permanence) → preoperational (no conservation) → concrete operational (conserves) → formal operational (abstract 'what-if').</a:t>
            </a:r>
            <a:endParaRPr lang="en-US" sz="1300" dirty="0"/>
          </a:p>
        </p:txBody>
      </p:sp>
      <p:sp>
        <p:nvSpPr>
          <p:cNvPr id="5" name="Text 3"/>
          <p:cNvSpPr/>
          <p:nvPr/>
        </p:nvSpPr>
        <p:spPr>
          <a:xfrm>
            <a:off x="640080" y="2084832"/>
            <a:ext cx="8001000" cy="493776"/>
          </a:xfrm>
          <a:prstGeom prst="rect">
            <a:avLst/>
          </a:prstGeom>
          <a:noFill/>
          <a:ln/>
        </p:spPr>
        <p:txBody>
          <a:bodyPr wrap="square" rtlCol="0" anchor="t"/>
          <a:lstStyle/>
          <a:p>
            <a:pPr indent="0" marL="0">
              <a:buNone/>
            </a:pPr>
            <a:r>
              <a:rPr lang="en-US" sz="1300" b="1" dirty="0">
                <a:solidFill>
                  <a:srgbClr val="2F8F86"/>
                </a:solidFill>
                <a:latin typeface="Calibri" pitchFamily="34" charset="0"/>
                <a:ea typeface="Calibri" pitchFamily="34" charset="-122"/>
                <a:cs typeface="Calibri" pitchFamily="34" charset="-120"/>
              </a:rPr>
              <a:t>ATTACHMENT &amp; ERIKSON  </a:t>
            </a:r>
            <a:pPr indent="0" marL="0">
              <a:buNone/>
            </a:pPr>
            <a:r>
              <a:rPr lang="en-US" sz="1150" dirty="0">
                <a:solidFill>
                  <a:srgbClr val="33324A"/>
                </a:solidFill>
                <a:latin typeface="Calibri" pitchFamily="34" charset="0"/>
                <a:ea typeface="Calibri" pitchFamily="34" charset="-122"/>
                <a:cs typeface="Calibri" pitchFamily="34" charset="-120"/>
              </a:rPr>
              <a:t>Harlow: contact comfort over food · Ainsworth: the reunion shows secure vs. insecure · Erikson: eight lifespan stages (Trust, Identity, Integrity).</a:t>
            </a:r>
            <a:endParaRPr lang="en-US" sz="1300" dirty="0"/>
          </a:p>
        </p:txBody>
      </p:sp>
      <p:sp>
        <p:nvSpPr>
          <p:cNvPr id="6" name="Text 4"/>
          <p:cNvSpPr/>
          <p:nvPr/>
        </p:nvSpPr>
        <p:spPr>
          <a:xfrm>
            <a:off x="640080" y="2633472"/>
            <a:ext cx="8001000" cy="493776"/>
          </a:xfrm>
          <a:prstGeom prst="rect">
            <a:avLst/>
          </a:prstGeom>
          <a:noFill/>
          <a:ln/>
        </p:spPr>
        <p:txBody>
          <a:bodyPr wrap="square" rtlCol="0" anchor="t"/>
          <a:lstStyle/>
          <a:p>
            <a:pPr indent="0" marL="0">
              <a:buNone/>
            </a:pPr>
            <a:r>
              <a:rPr lang="en-US" sz="1300" b="1" dirty="0">
                <a:solidFill>
                  <a:srgbClr val="5B53A6"/>
                </a:solidFill>
                <a:latin typeface="Calibri" pitchFamily="34" charset="0"/>
                <a:ea typeface="Calibri" pitchFamily="34" charset="-122"/>
                <a:cs typeface="Calibri" pitchFamily="34" charset="-120"/>
              </a:rPr>
              <a:t>THE BIG FIVE (OCEAN)  </a:t>
            </a:r>
            <a:pPr indent="0" marL="0">
              <a:buNone/>
            </a:pPr>
            <a:r>
              <a:rPr lang="en-US" sz="1150" dirty="0">
                <a:solidFill>
                  <a:srgbClr val="33324A"/>
                </a:solidFill>
                <a:latin typeface="Calibri" pitchFamily="34" charset="0"/>
                <a:ea typeface="Calibri" pitchFamily="34" charset="-122"/>
                <a:cs typeface="Calibri" pitchFamily="34" charset="-120"/>
              </a:rPr>
              <a:t>Openness · Conscientiousness · Extraversion · Agreeableness · Neuroticism — continuous DIALS, not boxes (the evidence-based model).</a:t>
            </a:r>
            <a:endParaRPr lang="en-US" sz="1300" dirty="0"/>
          </a:p>
        </p:txBody>
      </p:sp>
      <p:sp>
        <p:nvSpPr>
          <p:cNvPr id="7" name="Text 5"/>
          <p:cNvSpPr/>
          <p:nvPr/>
        </p:nvSpPr>
        <p:spPr>
          <a:xfrm>
            <a:off x="640080" y="3182112"/>
            <a:ext cx="8001000" cy="493776"/>
          </a:xfrm>
          <a:prstGeom prst="rect">
            <a:avLst/>
          </a:prstGeom>
          <a:noFill/>
          <a:ln/>
        </p:spPr>
        <p:txBody>
          <a:bodyPr wrap="square" rtlCol="0" anchor="t"/>
          <a:lstStyle/>
          <a:p>
            <a:pPr indent="0" marL="0">
              <a:buNone/>
            </a:pPr>
            <a:r>
              <a:rPr lang="en-US" sz="1300" b="1" dirty="0">
                <a:solidFill>
                  <a:srgbClr val="E0A33E"/>
                </a:solidFill>
                <a:latin typeface="Calibri" pitchFamily="34" charset="0"/>
                <a:ea typeface="Calibri" pitchFamily="34" charset="-122"/>
                <a:cs typeface="Calibri" pitchFamily="34" charset="-120"/>
              </a:rPr>
              <a:t>FREUD &amp; ASSESSMENT  </a:t>
            </a:r>
            <a:pPr indent="0" marL="0">
              <a:buNone/>
            </a:pPr>
            <a:r>
              <a:rPr lang="en-US" sz="1150" dirty="0">
                <a:solidFill>
                  <a:srgbClr val="33324A"/>
                </a:solidFill>
                <a:latin typeface="Calibri" pitchFamily="34" charset="0"/>
                <a:ea typeface="Calibri" pitchFamily="34" charset="-122"/>
                <a:cs typeface="Calibri" pitchFamily="34" charset="-120"/>
              </a:rPr>
              <a:t>id (impulse) · ego (mediator) · superego (conscience) + a defense mechanism; self-report (MMPI) vs. projective (Rorschach, weaker).</a:t>
            </a:r>
            <a:endParaRPr lang="en-US" sz="1300" dirty="0"/>
          </a:p>
        </p:txBody>
      </p:sp>
      <p:sp>
        <p:nvSpPr>
          <p:cNvPr id="8" name="Shape 6"/>
          <p:cNvSpPr/>
          <p:nvPr/>
        </p:nvSpPr>
        <p:spPr>
          <a:xfrm>
            <a:off x="502920" y="4078224"/>
            <a:ext cx="8138160" cy="749808"/>
          </a:xfrm>
          <a:prstGeom prst="roundRect">
            <a:avLst>
              <a:gd name="adj" fmla="val 10976"/>
            </a:avLst>
          </a:prstGeom>
          <a:solidFill>
            <a:srgbClr val="F3EEF6"/>
          </a:solidFill>
          <a:ln/>
          <a:effectLst>
            <a:outerShdw sx="100000" sy="100000" kx="0" ky="0" algn="bl" rotWithShape="0" blurRad="88900" dist="38100" dir="5400000">
              <a:srgbClr val="000000">
                <a:alpha val="10000"/>
              </a:srgbClr>
            </a:outerShdw>
          </a:effectLst>
        </p:spPr>
      </p:sp>
      <p:sp>
        <p:nvSpPr>
          <p:cNvPr id="9" name="Text 7"/>
          <p:cNvSpPr/>
          <p:nvPr/>
        </p:nvSpPr>
        <p:spPr>
          <a:xfrm>
            <a:off x="777240" y="4151376"/>
            <a:ext cx="7589520" cy="603504"/>
          </a:xfrm>
          <a:prstGeom prst="rect">
            <a:avLst/>
          </a:prstGeom>
          <a:noFill/>
          <a:ln/>
        </p:spPr>
        <p:txBody>
          <a:bodyPr wrap="square" rtlCol="0" anchor="ctr"/>
          <a:lstStyle/>
          <a:p>
            <a:pPr indent="0" marL="0">
              <a:buNone/>
            </a:pPr>
            <a:r>
              <a:rPr lang="en-US" sz="1200" b="1" dirty="0">
                <a:solidFill>
                  <a:srgbClr val="E0A33E"/>
                </a:solidFill>
                <a:latin typeface="Calibri" pitchFamily="34" charset="0"/>
                <a:ea typeface="Calibri" pitchFamily="34" charset="-122"/>
                <a:cs typeface="Calibri" pitchFamily="34" charset="-120"/>
              </a:rPr>
              <a:t>THE TRAP  </a:t>
            </a:r>
            <a:pPr indent="0" marL="0">
              <a:buNone/>
            </a:pPr>
            <a:r>
              <a:rPr lang="en-US" sz="1100" dirty="0">
                <a:solidFill>
                  <a:srgbClr val="33324A"/>
                </a:solidFill>
                <a:latin typeface="Calibri" pitchFamily="34" charset="0"/>
                <a:ea typeface="Calibri" pitchFamily="34" charset="-122"/>
                <a:cs typeface="Calibri" pitchFamily="34" charset="-120"/>
              </a:rPr>
              <a:t>Object permanence belongs to the SENSORIMOTOR stage, and development does NOT stop after childhood (Erikson runs to the end). Pop 'type' quizzes have weak reliability/validity — the Big Five are dimensions, not types.</a:t>
            </a:r>
            <a:endParaRPr lang="en-US" sz="1200" dirty="0"/>
          </a:p>
        </p:txBody>
      </p:sp>
      <p:sp>
        <p:nvSpPr>
          <p:cNvPr id="10" name="Text 8"/>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Psychology - Week 16</dc:title>
  <dc:subject>PptxGenJS Presentation</dc:subject>
  <dc:creator>Prof. Bennett</dc:creator>
  <cp:lastModifiedBy>Prof. Bennett</cp:lastModifiedBy>
  <cp:revision>1</cp:revision>
  <dcterms:created xsi:type="dcterms:W3CDTF">2026-06-27T03:06:18Z</dcterms:created>
  <dcterms:modified xsi:type="dcterms:W3CDTF">2026-06-27T03:06:18Z</dcterms:modified>
</cp:coreProperties>
</file>