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 of Introduction to Sociology. This week is the foundation for the whole course. We answer two questions: what does sociology actually study, and what is its core skill? The big question on the board: What is the sociological imagination, and how can three very different theories all be 'right' about the same slice of social life? By Friday you'll tell a personal trouble from a public issue, run a phenomenon through three perspectives, and place the founders with their ideas.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Symbolic interactionism (micro): society is built from the ground up out of everyday INTERACTIONS and the shared MEANINGS we attach to symbols, words, and gestures. Ask: what does this mean to the people involved, and how do they negotiate it? Roots in Mead, Cooley, Blumer (who named it), and Goffman. Picture: society as a conversation. This is the micro lens; the other two are macro.</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worked example: run going to college through all three. FUNCTIONALIST: schooling transmits knowledge and shared values (a manifest function) and also sorts people into jobs and provides networks/childcare (latent functions); it helps the system run. CONFLICT: schooling also reproduces inequality; the advantaged get better-resourced schools and credentials, so the system keeps advantage in the same hands; ask who benefits. INTERACTIONIST: zoom into the classroom; the meanings and labels in daily interaction (a teacher's expectations, the label 'gifted' or 'remedial,' how a student sees themselves) shape what actually happens. Land it: no single lens is the whole truth; together they explain college far better than any one alone. This is a light contrast slide on purpose; the rest of the deck stays deep blue.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Match each founder to their core idea (don't memorize biographies). Auguste Comte coined the word 'sociology.' Harriet Martineau was an early sociologist/methodologist. EMILE DURKHEIM: the architect of functionalism; social facts, solidarity, anomie; his study Suicide (1897) showed suicide rates track social integration and regulation. KARL MARX: the wellspring of conflict theory; class conflict, alienation. MAX WEBER (say 'VAY-ber'): rationalization, verstehen (interpretive understanding of meaning), The Protestant Ethic and the Spirit of Capitalism. W. E. B. DU BOIS: 'the color line' and 'double consciousness'; pioneering empirical urban sociology (The Philadelphia Negro, 1899). Jane Addams modeled applied/public sociology (Hull House). Memory hook: Durkheim glues, Marx fights, Weber interprets, Du Bois sees the color line. All real figures, used factually; no invented quotes.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Durkheim's Suicide (1897) is the imagination in action: he showed that suicide RATES rise and fall with how integrated and regulated people are within society. The lesson is the concept of SOCIAL FACTS: social forces that exist OUTSIDE the individual and shape behavior. A seemingly individual act, explained by social structure. (We name the study factually; we do not sensationalize the topic.)</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Sociology is empirical: claims rest on systematic evidence (surveys, field studies, social data: rates, percentages, distributions), not intuition. The read-the-data move you'll do every Workshop: ask of any statistic (1) what is measured? (2) over what population and period? (3) what does it show, and what does it NOT? (4) correlation or causation? Key beat: a correlation is just an association; causation is a stronger claim. Ice-cream sales and drownings rise together, not because ice cream causes drowning, but because both rise in summer (a THIRD VARIABLE). 'Correlation is a clue, not a verdict.' And: one anecdote ('I know someone who...') is not a pattern; ask for the rate and the evidence.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to build the three-lens habit, pick any headline, write the three perspective names down the side of a page, and force one sentence per lens. Notice which lens you default to: that's your bias, and the habit corrects it. AI-critique moment (previews the weekly Workshop): paste a prompt asking a chatbot to explain the three perspectives, who founded each, and a statistic about inequality. Then CHECK it: did it misattribute a perspective (e.g., conflict theory to Durkheim instead of Marx)? Did it INVENT a statistic or a study? Never repeat a figure you haven't seen at the source (Census, Pew, BLS, World Bank). Did it slide from correlation to causation?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every claim about society this term rides on this week: sociology connects biography to structure, respects evidence over anecdote, and reads any phenomenon through more than one lens. The week's graded work: Lecture Tutorial 1 (AI tutor, share-link), Quiz 1, Discussion 1 (Three Lenses on One Headline), Assignment 1 (Make the Argument), and Workshop 1 (Your Biography Meets History). Tease next week: we said sociology runs on evidence; next week is HOW we get it: surveys, experiments, field studies, and the single most expensive mistake in social science, mistaking a correlation for a cause.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have the room vote true/false by show of hands. Then the sociologist's move: instead of arguing from our own stories, ask what the pattern looks like across millions of people and what in the STRUCTURE of society produces it. When one person can't find work, we call it bad luck or a bad resume (a personal trouble). When unemployment hits 10%, no resume tip explains it: that's a public issue, built into the structure of the economy. Telling those apart is the skill the whole course is built on.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Sociology = the systematic study of society and social behavior: groups, institutions, and SOCIAL STRUCTURE. Social structure = the recurring, patterned arrangements (families, schools, the economy, class, race, gender) that exist before you arrive, outlast you, and channel your choices. Memory hook: 'See the general in the particular, and the strange in the familiar.' Your private life is a case of a larger pattern; everyday things you take for granted are choices a society made.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contrasts students need. (1) Sociology is NOT psychology: it's a different LEVEL OF ANALYSIS. Psychology zooms in on the individual mind; sociology zooms out to the group, the institution, the society. This is a classic quiz trap. (2) Sociology is NOT common sense: common sense is full of contradictory sayings ('birds of a feather flock together' vs. 'opposites attract'). Sociology TESTS claims against systematic evidence. The discipline's two signature habits, which are our two SLOs: apply theory (see it through more than one lens) and read the evidence (reason from data, not one vivid anecdote).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1959 C. Wright Mills named the discipline's core skill the sociological imagination: the capacity to connect PERSONAL TROUBLES (private, individual) to PUBLIC ISSUES (shared, structural). Mills' phrase, used factually. The imagination protects you from two opposite errors: blaming individuals for problems that are structural, and excusing structures by treating everything as a personal choice. 'Your biography is lived inside history and social structure.'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Concrete version. ONE person loses a job: a personal trouble (look at their skills, choices, luck). MILLIONS lose jobs at once when a plant closes or a recession hits: a public issue, with structural causes (the economy, automation, policy). Mills' own example was exactly unemployment. Same move: one couple divorcing (trouble) vs. a rising divorce RATE (issue); one student in debt (trouble) vs. trillions in national student debt (issue). Memory hook: troubles are personal; issues are structural; the imagination is the bridge.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three theoretical LENSES working sociologists use to explain what the evidence shows. They are complementary, not rivals. Memory hook in three words: Function (glue) - Conflict (power) - Interaction (meaning). And the level: the first two are MACRO (big-picture structures); the third is MICRO (face-to-face). 'Which theory is correct?' is the wrong question. Ask: what does each one reveal?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Structural-functionalism (macro): society is a system of interconnected parts (family, school, economy, religion) that each do a JOB to keep the whole stable. Ask: what function does this serve? What holds society together? Roots in Durkheim; developed by Parsons and by Merton, who added manifest functions (intended/obvious) vs. latent functions (unintended/hidden), and dysfunctions. Picture: society as a body, every organ with a function.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Conflict theory (macro): society is an arena of inequality and competition over scarce resources (money, power, status); social structures tend to benefit the POWERFUL at others' expense. Ask: who benefits? who loses? where's the power? Roots in Marx: class conflict between the bourgeoisie (who own the means of production) and the proletariat (who sell their labor); capitalism produces alienation. Important: we use Marx as a social THEORIST and analytic framework, not a political endorsement. Picture: society as a struggle over the pie.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1</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Sociological</a:t>
            </a:r>
          </a:p>
          <a:p>
            <a:pPr algn="ctr"/>
            <a:r>
              <a:rPr sz="6000" b="1">
                <a:solidFill>
                  <a:srgbClr val="FFFFFF"/>
                </a:solidFill>
                <a:latin typeface="Arial"/>
              </a:rPr>
              <a:t>Imagination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Doing sociology: troubles, issues &amp; three lenses</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PERSPECTIVE 3 · MICRO</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Symbolic</a:t>
            </a:r>
          </a:p>
          <a:p>
            <a:pPr algn="ctr"/>
            <a:r>
              <a:rPr sz="6000" b="1">
                <a:solidFill>
                  <a:srgbClr val="FFFFFF"/>
                </a:solidFill>
                <a:latin typeface="Arial"/>
              </a:rPr>
              <a:t>interactionism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Society built from everyday interaction &amp; meaning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ONE PHENOMENON, THREE LENSES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Why go</a:t>
            </a:r>
          </a:p>
          <a:p>
            <a:pPr algn="ctr"/>
            <a:r>
              <a:rPr sz="6000" b="1">
                <a:solidFill>
                  <a:srgbClr val="1E2761"/>
                </a:solidFill>
                <a:latin typeface="Arial"/>
              </a:rPr>
              <a:t>to college?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Functionalist · Conflict · Interactionist — each reveals something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FOUNDERS — NAMED FACTUALLY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Four who built</a:t>
            </a:r>
          </a:p>
          <a:p>
            <a:pPr algn="ctr"/>
            <a:r>
              <a:rPr sz="6000" b="1">
                <a:solidFill>
                  <a:srgbClr val="FFFFFF"/>
                </a:solidFill>
                <a:latin typeface="Arial"/>
              </a:rPr>
              <a:t>the discipline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Durkheim · Marx · Weber · Du Bois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IMAGINATION, PROVEN WITH DATA</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Even suicide</a:t>
            </a:r>
          </a:p>
          <a:p>
            <a:pPr algn="ctr"/>
            <a:r>
              <a:rPr sz="6000" b="1">
                <a:solidFill>
                  <a:srgbClr val="FFFFFF"/>
                </a:solidFill>
                <a:latin typeface="Arial"/>
              </a:rPr>
              <a:t>is social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Durkheim's social facts: rates track integration &amp; regulation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SOCIOLOGY IS A SCIENCE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Correlation</a:t>
            </a:r>
          </a:p>
          <a:p>
            <a:pPr algn="ctr"/>
            <a:r>
              <a:rPr sz="6000" b="1">
                <a:solidFill>
                  <a:srgbClr val="FFFFFF"/>
                </a:solidFill>
                <a:latin typeface="Arial"/>
              </a:rPr>
              <a:t>≠ causation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Evidence over anecdote; watch the third variable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judge.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invent stats, misattribute founders, confuse cause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Connect biography</a:t>
            </a:r>
          </a:p>
          <a:p>
            <a:pPr algn="ctr"/>
            <a:r>
              <a:rPr sz="4600" b="1">
                <a:solidFill>
                  <a:srgbClr val="FFFFFF"/>
                </a:solidFill>
                <a:latin typeface="Arial"/>
              </a:rPr>
              <a:t>to structure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 · Quiz 1 · Discussion 1 · Assignment 1 · Workshop 1</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how we actually get the evidence — research methods</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“Anyone who works</a:t>
            </a:r>
          </a:p>
          <a:p>
            <a:pPr algn="ctr"/>
            <a:r>
              <a:rPr sz="4600" b="1">
                <a:solidFill>
                  <a:srgbClr val="FFFFFF"/>
                </a:solidFill>
                <a:latin typeface="Arial"/>
              </a:rPr>
              <a:t>hard can get ahead.”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True or false? Hold that thought.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SOCIOLOGY 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Society,</a:t>
            </a:r>
          </a:p>
          <a:p>
            <a:pPr algn="ctr"/>
            <a:r>
              <a:rPr sz="4600" b="1">
                <a:solidFill>
                  <a:srgbClr val="FFFFFF"/>
                </a:solidFill>
                <a:latin typeface="Arial"/>
              </a:rPr>
              <a:t>not just the self</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systematic study of groups, institutions &amp; social structure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TWO CONTRASTS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Zoom out,</a:t>
            </a:r>
          </a:p>
          <a:p>
            <a:pPr algn="ctr"/>
            <a:r>
              <a:rPr sz="6000" b="1">
                <a:solidFill>
                  <a:srgbClr val="FFFFFF"/>
                </a:solidFill>
                <a:latin typeface="Arial"/>
              </a:rPr>
              <a:t>then test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Sociology ≠ psychology · Sociology ≠ common sense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CORE SKILL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Troubles</a:t>
            </a:r>
          </a:p>
          <a:p>
            <a:pPr algn="ctr"/>
            <a:r>
              <a:rPr sz="8000" b="1">
                <a:solidFill>
                  <a:srgbClr val="FFFFFF"/>
                </a:solidFill>
                <a:latin typeface="Arial"/>
              </a:rPr>
              <a:t>↔ Issues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 Wright Mills (1959): the sociological imagination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MAKE IT CONCRETE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1 person:</a:t>
            </a:r>
          </a:p>
          <a:p>
            <a:pPr algn="ctr"/>
            <a:r>
              <a:rPr sz="8000" b="1">
                <a:solidFill>
                  <a:srgbClr val="FFFFFF"/>
                </a:solidFill>
                <a:latin typeface="Arial"/>
              </a:rPr>
              <a:t>trouble.</a:t>
            </a:r>
          </a:p>
          <a:p>
            <a:pPr algn="ctr"/>
            <a:r>
              <a:rPr sz="8000" b="1">
                <a:solidFill>
                  <a:srgbClr val="FFFFFF"/>
                </a:solidFill>
                <a:latin typeface="Arial"/>
              </a:rPr>
              <a:t>10% rate:</a:t>
            </a:r>
          </a:p>
          <a:p>
            <a:pPr algn="ctr"/>
            <a:r>
              <a:rPr sz="8000" b="1">
                <a:solidFill>
                  <a:srgbClr val="FFFFFF"/>
                </a:solidFill>
                <a:latin typeface="Arial"/>
              </a:rPr>
              <a:t>issue.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No individual story explains a society-wide pattern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TOOLKIT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Three lenses</a:t>
            </a:r>
          </a:p>
          <a:p>
            <a:pPr algn="ctr"/>
            <a:r>
              <a:rPr sz="6000" b="1">
                <a:solidFill>
                  <a:srgbClr val="FFFFFF"/>
                </a:solidFill>
                <a:latin typeface="Arial"/>
              </a:rPr>
              <a:t>on society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Function (glue) · Conflict (power) · Interaction (meaning)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PERSPECTIVE 1 · MACRO</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Structural-</a:t>
            </a:r>
          </a:p>
          <a:p>
            <a:pPr algn="ctr"/>
            <a:r>
              <a:rPr sz="6000" b="1">
                <a:solidFill>
                  <a:srgbClr val="FFFFFF"/>
                </a:solidFill>
                <a:latin typeface="Arial"/>
              </a:rPr>
              <a:t>functionalism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Society as a system of parts, each doing a job</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PERSPECTIVE 2 · MACRO</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Conflict</a:t>
            </a:r>
          </a:p>
          <a:p>
            <a:pPr algn="ctr"/>
            <a:r>
              <a:rPr sz="8000" b="1">
                <a:solidFill>
                  <a:srgbClr val="FFFFFF"/>
                </a:solidFill>
                <a:latin typeface="Arial"/>
              </a:rPr>
              <a:t>theory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Society as competition over scarce resources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