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2 of Introduction to Sociology. Last week we said sociology runs on EVIDENCE, not anecdote. This week: how do we get the evidence, and how do we read it without fooling ourselves? The big question on the board: How do sociologists turn a curiosity about society into trustworthy evidence, and what is the single most expensive mistake in all of social science? By Friday you'll know the research cycle, the four main methods and when to use each, the difference between reliability and validity and between a population and a sample, why a good sample beats a big one, and the load-bearing rule of the whole discipline: correlation is not causation.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signature example, carried over from Week 1 and now named precisely. Across a year, ice-cream sales and drowning deaths rise and fall together, a real correlation. But ice cream does not cause drowning. A THIRD VARIABLE, hot summer weather, drives BOTH (more ice cream AND more swimming, hence more drownings). This is a SPURIOUS correlation: a genuine association with no direct causal link. Run a second, social example out loud: cities with more police tend to have more reported crime, but population size (a third variable) drives both, and more officers may simply RECORD more crime, the relationship may even run in reverse. The skill: whenever you see a correlation, ask 'what third thing could be driving both?' and 'could the arrow point the other way?'</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Methods serve all three perspectives from Week 1, but the week's deep contrast is between two research traditions. The POSITIVIST tradition (associated with Durkheim) seeks objective, often QUANTITATIVE evidence, numbers, rates, and law-like patterns about social facts, surveys and existing-data analysis fit here. The INTERPRETIVIST tradition (associated with Weber's VERSTEHEN, interpretive understanding) seeks the MEANING social action has for the people involved, usually through QUALITATIVE methods like ethnography. Take ONE topic, say, why students drop out: a positivist runs a survey and looks for rates and predictors; an interpretivist embeds in students' lives to understand how dropping out feels and what it means to them. Land it: neither is 'more scientific'; they answer different questions and are strongest combined. This is the one light contrast slide on purpose; the deck stays deep blue.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Studying human beings carries obligations. Core principles: INFORMED CONSENT (participants are told the purpose and risks and freely agree), CONFIDENTIALITY / privacy (identities and data are protected), avoiding harm, and review by an INSTITUTIONAL REVIEW BOARD (IRB) before research begins. These rules exist because they were once violated. Name three touchstones FACTUALLY and non-graphically: the TUSKEGEE Syphilis Study, in which U.S. researchers withheld treatment from Black men for decades without informed consent, a central reason modern consent rules exist; and the MILGRAM obedience experiments and ZIMBARDO's Stanford prison study, which raised lasting questions about deception and psychological harm. We name these as ethics lessons, not for shock. Memory hook: consent, confidentiality, no harm, and an IRB checks it first.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read-the-data beat, with a figure VERIFIED LIVE at the source. Per the Pew Research Center Mobile Fact Sheet (page dated Nov. 20, 2025; from a survey of 5,022 U.S. adults conducted Feb. 5 to June 18, 2025), 91% of U.S. adults own a smartphone, up from 35% in Pew's first measurement in 2011. Now walk the four questions you ask of ANY social statistic. (1) WHAT IS MEASURED? Self-reported smartphone ownership among adults, from a survey. (2) OVER WHAT POPULATION AND PERIOD? U.S. adults, 2025; margin of error about plus or minus 1.9 points. (3) WHAT DOES IT SHOW, AND NOT? It shows ownership is now near-universal but uneven, 97% of adults under 50 versus 78% of those 65 and older; it does NOT tell us WHY, or what people do with the phones. (4) CORRELATION OR CAUSATION? Higher-income and younger adults own more; that is a DESCRIPTIVE pattern, not proof that income causes ownership. Pre-verified figure; cite Pew + 2025.</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Same Pew source, a second figure verified live to drill correlation versus causation: 16% of U.S. adults are 'smartphone dependent' (own a smartphone but have no home broadband). That share is far higher among lower-income adults, about 34% of those in households under $30,000 a year, versus only 4% of those earning $100,000 or more (Pew Mobile / digital-divide data, 2025). A careless headline would say 'smartphones keep people poor' or 'being poor makes you love your phone.' Both confuse correlation with causation. The likely story is a THIRD VARIABLE, household income / the cost of home broadband, shaping BOTH. The honest reading: this is a real, documented pattern (a digital divide), but the number describes the gap, it does not name its cause. That is exactly the move the weekly Workshop drills.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data portals are your friends, the U.S. Census / QuickFacts, Pew Research Center, the Bureau of Labor Statistics, the World Bank, Our World in Data. The habit: never repeat a figure you have not seen on the source's own page. AI-critique moment (this is the heart of this week's Workshop): ask a chatbot, 'Give me a statistic about social media use and a study showing it causes loneliness, with the citation.' Then CHECK it. Did it INVENT a statistic or a plausible-sounding 'study' or citation? (They do this constantly, the discipline's load-bearing risk.) Did it slide from CORRELATION to CAUSATION, reporting that social media USE correlates with loneliness as proof it CAUSES loneliness? Did it OVERGENERALIZE from a biased sample? Search for any number it gives at the real source; if you cannot find it, treat it as fabricated. The tool drafts; you verify at the source.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this week is the backbone of SLO B. Sociology earns trust by being explicit about HOW it knows, the research cycle, matching method to question, measuring reliably AND validly, sampling representatively, and never mistaking a correlation for a cause. The week's graded work: Lecture Tutorial 2 (AI tutor, share-link), Quiz 2, Discussion 2 ('What Does This Statistic Actually Show?'), Assignment 2 (Critique the Study), and Workshop 2 (a DATA workshop, reading the Pew smartphone figure and running the read-the-data scaffold plus a correlation-vs-causation drill). Tease next week: now that we can gather and read evidence, we turn it on CULTURE, the values, norms, and symbols that hold a society together and that we mostly never notice.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put two headlines on a slide. 'Study: people who eat breakfast get better grades.' 'Poll: 80% of our readers oppose the new law.' Ask the room which one to believe. Then the move: a sociologist does not ask 'is that true?' first. She asks HOW DO YOU KNOW? Who was studied? How were they chosen? What was actually measured? Does this show a cause, or just two things moving together? This week is the toolkit for answering 'how do you know,' and the discipline that keeps us honest. Tie back to Week 1: this is SLO B, reasoning from evidence, made concrete.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Sociology is a SCIENCE, so it follows a research cycle. (1) Start with a research QUESTION about social life. (2) Form a HYPOTHESIS, a testable prediction about the relationship between variables. (3) OPERATIONALIZE, the key step: turn an abstract concept into something concrete and measurable, an operational definition (e.g., measure 'social isolation' as 'days in the past week with no in-person contact'). (4) Choose a METHOD to collect data. (5) Gather the DATA. (6) ANALYZE it and report, so others can check and replicate. Two terms to lock now: the INDEPENDENT variable is the presumed cause; the DEPENDENT variable is the effect that depends on it. Memory hook: operationalize means 'define it so two different researchers would measure it the same way.'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Method 1, the SURVEY: ask a sample of people standardized questions through questionnaires or interviews. Great for measuring attitudes and behaviors across many people and for generalizing IF the sample is good. It generally shows correlation, not causation. Method 2, the EXPERIMENT: manipulate an independent variable under controlled conditions and compare groups. The two features that make experiments uniquely able to establish CAUSATION are a CONTROL group for comparison and RANDOM ASSIGNMENT of subjects to groups (which evens out other differences). Experiments can be lab or field. Trade-off: strong on causation, but artificial settings and ethics can limit them. Session 1 covers Segments through methods.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Method 3, FIELD RESEARCH / ETHNOGRAPHY: observe people in their natural setting, often as a participant-observer, to understand social life and meaning from the inside. Strong on depth, context, and the participants' own meanings (this is the interpretivist, verstehen tradition, Weber); weaker on generalizing to a whole population, and the observer can affect what is observed. Method 4, SECONDARY DATA ANALYSIS: analyze records or data someone else already collected, government statistics, historical documents, prior surveys. Efficient and good for trends over time. The classic example, named factually: Emile Durkheim's SUICIDE (1897) used existing official records to show suicide rates track social integration, the imagination proven with secondary data. Land it: there is no single 'best' method, the right method depends on the question.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words students constantly blur. RELIABILITY = consistency: the measure gives the same result on repeat. VALIDITY = accuracy: the measure actually captures what it claims to measure. The analogy: a bathroom scale that always reads 5 pounds too high is perfectly RELIABLE (same answer every time) but NOT VALID (never the true weight). You can be reliable without being valid; what you want is both. Why it matters: if you operationalize 'intelligence' as shoe size, you might measure it reliably, but it is not a valid measure of intelligence. Memory hook: reliable = repeatable; valid = it measures the real thing.</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 rarely study everyone. The POPULATION is the whole group we want to know about (e.g., all U.S. adults). The SAMPLE is the smaller subset we actually study. The goal is a REPRESENTATIVE sample, one whose makeup mirrors the population, so we can GENERALIZE from sample to population within a margin of error. The gold standard is a PROBABILITY (random) sample, where every member of the population has a known, non-zero chance of selection. The big misconception to kill: 'a bigger sample is always better.' FALSE, REPRESENTATIVENESS beats size. The famous lesson: a 1936 magazine poll with millions of responses wrongly predicted the U.S. presidential election because its sample was biased (drawn from car and phone owners), while a much smaller scientific sample got it right. (Named factually; the figure to remember is the principle, not a number.) Size cannot fix bias.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Sampling bias: when the way you select people systematically leaves some out or over-includes others, so the sample does not mirror the population. The everyday case: a SELF-SELECTED sample, an online poll where readers click in, a call-in survey, a survey only of one website's users. The people who opt in differ systematically from those who do not (stronger opinions, particular demographics), so the result cannot be generalized, no matter how many respond. This is why '50,000 of our readers said' is not evidence about the country. Tie to the AI-critique later: chatbots will happily generalize from a biased or made-up sample. Always ask: who was actually asked, and how were they chosen?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single most important idea of the week and a load-bearing rule for the whole course. A CORRELATION means two variables move together (as one changes, so does the other). CAUSATION is a much stronger claim: one variable actually produces a change in the other. A correlation is consistent with three possibilities: X causes Y, Y causes X (reverse direction), or a THIRD (confounding) variable causes both, producing a SPURIOUS correlation. To claim causation you generally need: association, correct time order (cause precedes effect), and the elimination of plausible third variables, which is exactly what experiments are built to do. Memory hook from Week 1: correlation is a clue, not a verdict.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2</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Sociological</a:t>
            </a:r>
          </a:p>
          <a:p>
            <a:pPr algn="ctr"/>
            <a:r>
              <a:rPr sz="6000" b="1">
                <a:solidFill>
                  <a:srgbClr val="FFFFFF"/>
                </a:solidFill>
                <a:latin typeface="Arial"/>
              </a:rPr>
              <a:t>Research Methods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How we actually get the evidence — and read it honestly</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SEE THE THIRD VARIABLE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Ice cream &amp;</a:t>
            </a:r>
          </a:p>
          <a:p>
            <a:pPr algn="ctr"/>
            <a:r>
              <a:rPr sz="6000" b="1">
                <a:solidFill>
                  <a:srgbClr val="FFFFFF"/>
                </a:solidFill>
                <a:latin typeface="Arial"/>
              </a:rPr>
              <a:t>drowning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Both rise in summer — heat is the third variable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ONE QUESTION, THREE TRADITIONS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1E2761"/>
                </a:solidFill>
                <a:latin typeface="Arial"/>
              </a:rPr>
              <a:t>Why study</a:t>
            </a:r>
          </a:p>
          <a:p>
            <a:pPr algn="ctr"/>
            <a:r>
              <a:rPr sz="8000" b="1">
                <a:solidFill>
                  <a:srgbClr val="1E2761"/>
                </a:solidFill>
                <a:latin typeface="Arial"/>
              </a:rPr>
              <a:t>this way?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Positivist &amp; quantitative · interpretivist &amp; qualitative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DOING IT RIGHT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Research</a:t>
            </a:r>
          </a:p>
          <a:p>
            <a:pPr algn="ctr"/>
            <a:r>
              <a:rPr sz="8000" b="1">
                <a:solidFill>
                  <a:srgbClr val="FFFFFF"/>
                </a:solidFill>
                <a:latin typeface="Arial"/>
              </a:rPr>
              <a:t>ethics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Informed consent · confidentiality · IRB review</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 THE DATA</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91% own a</a:t>
            </a:r>
          </a:p>
          <a:p>
            <a:pPr algn="ctr"/>
            <a:r>
              <a:rPr sz="8000" b="1">
                <a:solidFill>
                  <a:srgbClr val="FFFFFF"/>
                </a:solidFill>
                <a:latin typeface="Arial"/>
              </a:rPr>
              <a:t>smartphone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Pew Research Center, U.S. adults, 2025 — verified at the source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NUMBER BEHIND THE NUMBER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 pattern,</a:t>
            </a:r>
          </a:p>
          <a:p>
            <a:pPr algn="ctr"/>
            <a:r>
              <a:rPr sz="6000" b="1">
                <a:solidFill>
                  <a:srgbClr val="FFFFFF"/>
                </a:solidFill>
                <a:latin typeface="Arial"/>
              </a:rPr>
              <a:t>not a cause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Smartphone-only internet users: 16% overall, 34% of the lowest-income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TECHNOLOGY &amp; THE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verify.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fabricate studies, invent stats, and confuse cause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Get evidence.</a:t>
            </a:r>
          </a:p>
          <a:p>
            <a:pPr algn="ctr"/>
            <a:r>
              <a:rPr sz="4600" b="1">
                <a:solidFill>
                  <a:srgbClr val="FFFFFF"/>
                </a:solidFill>
                <a:latin typeface="Arial"/>
              </a:rPr>
              <a:t>Read it honestly.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2 · Quiz 2 · Discussion 2 · Assignment 2 · Workshop 2</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Culture — values, norms, symbols, and cultural relativism</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 study says…”</a:t>
            </a:r>
          </a:p>
          <a:p>
            <a:pPr algn="ctr"/>
            <a:r>
              <a:rPr sz="6000" b="1">
                <a:solidFill>
                  <a:srgbClr val="FFFFFF"/>
                </a:solidFill>
                <a:latin typeface="Arial"/>
              </a:rPr>
              <a:t>Says who? How?</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Most claims about society fall apart at one question: how do you know?</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RESEARCH CYCLE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Question to</a:t>
            </a:r>
          </a:p>
          <a:p>
            <a:pPr algn="ctr"/>
            <a:r>
              <a:rPr sz="6000" b="1">
                <a:solidFill>
                  <a:srgbClr val="FFFFFF"/>
                </a:solidFill>
                <a:latin typeface="Arial"/>
              </a:rPr>
              <a:t>evidence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Question, hypothesis, operationalize, method, data, analysis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METHOD 1 + 2</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Surveys &amp;</a:t>
            </a:r>
          </a:p>
          <a:p>
            <a:pPr algn="ctr"/>
            <a:r>
              <a:rPr sz="6000" b="1">
                <a:solidFill>
                  <a:srgbClr val="FFFFFF"/>
                </a:solidFill>
                <a:latin typeface="Arial"/>
              </a:rPr>
              <a:t>experiments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Ask many people · or control conditions to test a cause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METHOD 3 + 4</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Field work &amp;</a:t>
            </a:r>
          </a:p>
          <a:p>
            <a:pPr algn="ctr"/>
            <a:r>
              <a:rPr sz="6000" b="1">
                <a:solidFill>
                  <a:srgbClr val="FFFFFF"/>
                </a:solidFill>
                <a:latin typeface="Arial"/>
              </a:rPr>
              <a:t>existing data</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Ethnography (participant observation) · secondary analysis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MEASURE IT RIGHT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Reliability</a:t>
            </a:r>
          </a:p>
          <a:p>
            <a:pPr algn="ctr"/>
            <a:r>
              <a:rPr sz="6000" b="1">
                <a:solidFill>
                  <a:srgbClr val="FFFFFF"/>
                </a:solidFill>
                <a:latin typeface="Arial"/>
              </a:rPr>
              <a:t>vs. validity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Consistent ≠ accurate — the broken-scale analogy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WHO DO WE STUDY?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Population</a:t>
            </a:r>
          </a:p>
          <a:p>
            <a:pPr algn="ctr"/>
            <a:r>
              <a:rPr sz="8000" b="1">
                <a:solidFill>
                  <a:srgbClr val="FFFFFF"/>
                </a:solidFill>
                <a:latin typeface="Arial"/>
              </a:rPr>
              <a:t>vs. sample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representative sample beats a bigger biased one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CLASSIC TRAP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Self-selected</a:t>
            </a:r>
          </a:p>
          <a:p>
            <a:pPr algn="ctr"/>
            <a:r>
              <a:rPr sz="6000" b="1">
                <a:solidFill>
                  <a:srgbClr val="FFFFFF"/>
                </a:solidFill>
                <a:latin typeface="Arial"/>
              </a:rPr>
              <a:t>≠ representative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Online click-in polls and call-in surveys are biased samples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LOAD-BEARING RULE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Correlation</a:t>
            </a:r>
          </a:p>
          <a:p>
            <a:pPr algn="ctr"/>
            <a:r>
              <a:rPr sz="6000" b="1">
                <a:solidFill>
                  <a:srgbClr val="FFFFFF"/>
                </a:solidFill>
                <a:latin typeface="Arial"/>
              </a:rPr>
              <a:t>≠ causation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Two things moving together is a clue, not a verdict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