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of Introduction to Sociology. This week we study culture: the values, beliefs, norms, symbols, and material objects shared by a group. The big question on the board: How does culture work like an invisible script we follow without noticing, and how do the three perspectives explain it differently? By Friday you'll separate material from nonmaterial culture, sort folkways from mores from taboos, define values/beliefs/norms/sanctions/symbols, handle ethnocentrism vs. cultural relativism and subculture vs. counterculture, and run a cultural phenomenon through all three lenses. This is Objective 3.</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CULTURAL UNIVERSALS = patterns or traits found in essentially all known cultures, such as family, marriage, funeral rites, language, and jokes (anthropologist George Murdock catalogued many, factually). The CONTENT varies enormously, but the categories recur. CULTURE SHOCK = the disorientation and stress people feel when they encounter a culture whose rules they don't know (the term is credited to anthropologist Kalervo Oberg, factually). Tie it back to the hook: you only notice your own culture's invisible script when you step outside it and it stops working.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ETHNOCENTRISM = judging another culture by the standards of your own, treating your culture as the correct measuring stick (William Graham Sumner described the term, factually). A little is natural pride; too much breeds stereotyping and conflict. CULTURAL RELATIVISM = the practice of understanding a culture on its OWN terms rather than judging it by yours. Distinguish from xenocentrism (believing another culture is superior to your own). The classic confusion to drill: ethnocentrism (judge by MY standards) vs. cultural relativism (understand by THEIR standards). We hold the harder question (are there limits to relativism?) for the discussion, evenhandedly.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SUBCULTURE = a group with its own distinctive values, norms, styles, or language that still exists WITHIN and largely accepts the broader society (gamers, a regional cuisine community, a profession with its own jargon). COUNTERCULTURE = a group that actively REJECTS and opposes core values of the mainstream (a protest movement, a separatist commune). Distinction to drill: a subculture is distinct; a counterculture is OPPOSED. Conflict-theory connection coming next: when one group's culture becomes the dominant 'mainstream,' whose values get treated as 'normal' is itself a question about power.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three-perspective move, applied to culture using one phenomenon: a popular advertisement (or a holiday, or a viral trend). FUNCTIONALIST: culture provides shared norms and values that create cohesion and help society run; an ad reflects and reinforces shared values (family, success) that bind people together. CONFLICT: culture can serve dominant groups; ask WHOSE values become 'the' culture in the ad, who is centered and who is left out or stereotyped, and who profits. INTERACTIONIST: meaning is made in everyday interaction; the ad 'works' only because we share the symbols it uses, and different viewers read it differently. Land it: no single lens is the whole story; function sees the glue, conflict sees the power, interaction sees the meaning.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CULTURAL LAG = the gap that opens when material culture (technology) changes faster than nonmaterial culture (norms, laws, ethics) can adapt. The concept and term are from sociologist William F. Ogburn (1922, factually). Examples: social media and AI spread widely before privacy norms, etiquette, and regulation caught up; the same is true of new biotech. The read-the-data beat for this slide: when you see a chart of, say, smartphone adoption rising alongside some social trend, remember CORRELATION is not CAUSATION. Two things rising together (smartphone ownership and reported life satisfaction across countries) does NOT prove one causes the other; a third variable like national wealth could drive both.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moment (previews the weekly Workshop). Ask a chatbot to 'describe the culture of [a country or group] and explain how its language shapes how its people think.' Then CHECK it. Did it OVERGENERALIZE or STEREOTYPE, treating a whole group as if every member is identical ('all people from X are Y')? Real cultures are internally diverse. Did it state the Sapir-Whorf hypothesis as settled FACT rather than a debated hypothesis? Did it INVENT a statistic or a 'study' about the group? Never repeat a figure you haven't seen at the source (Census, Pew, World Bank). The habit all term: the tool drafts, you judge. Culture is exactly where chatbots slip into stereotype.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culture is the shared, learned way of life (material and nonmaterial); norms come in strengths (folkways, mores, taboos) enforced by sanctions; symbols carry shared meaning; the three lenses each reveal something different. The week's graded work: Lecture Tutorial 3 (AI tutor, share-link), Quiz 3, Discussion 3 (ethnocentrism vs. cultural relativism: are there limits to relativism?), Assignment 3 (Reading Culture), and Workshop 3 (a culture audit of a media artifact or public space, in observation mode: what-I-observed, which-concept, so-what). Tease next week: if culture is learned, HOW do we learn it? Next week: socialization and the self, Cooley and Mead.</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in U.S. culture, 'How are you?' in passing is a greeting, not a real question; we answer 'good' and keep walking. Imagine stopping to give a full, detailed health report to everyone who asks. You'd be breaking a norm of greeting and people would react. The sociologist's move: the everyday rules you follow without noticing ARE culture. This week we make the invisible script visible. Memory hook to plant early: culture is the water we swim in; we don't notice it until we leave it (culture shock) or someone breaks a rule.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Culture = the shared values, beliefs, norms, symbols, language, and material objects of a group, learned and passed down. Distinguish culture (the way of life) from society (the people who share it); neither exists without the other. Culture is LEARNED, not biological: almost every human behavior, from greetings to marriage customs, is learned. Key idea for the whole week: because culture is learned and shared, it feels 'natural' and 'just the way things are' to insiders, which is exactly why it is hard to see from the inside.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Material culture = the tangible, physical things: tools, buildings, clothing, technology, a wedding ring, a metro pass. Nonmaterial culture = the intangibles: values, beliefs, norms, language, ideas. The two are linked: a physical object often symbolizes a nonmaterial idea (a metro pass represents the nonmaterial acceptance of paying for transit; a diploma is paper but symbolizes the value placed on education). Classic quiz trap: language and norms are NONmaterial even though we 'use' them constantly. Touch test: can you physically touch it? Phone = material; the belief that you should silence it in class = nonmaterial.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nonmaterial building blocks, taught in order. VALUES = abstract standards of what is good, desirable, worthwhile (e.g., the U.S. values individual achievement, freedom, success). BELIEFS = what people hold to be TRUE (e.g., 'anyone who works hard can succeed' the American Dream). NORMS = the concrete RULES for behavior that put values into action (form a line; don't cut). Sequence to remember: values say what's good, beliefs say what's true, norms say how to act. Common confusion to flag: norms vs. values. A value is the abstract ideal; a norm is the specific expected behavior.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Norms come in strengths. FOLKWAYS = everyday customs and etiquette; violating them is improper or odd but not immoral (facing the wrong way in an elevator, wearing pajamas to a nice restaurant). MORES (say 'MOR-ays') = norms with strong MORAL significance; violating them brings serious condemnation (stealing, cheating, plagiarism in school). TABOOS = the strongest mores, behaviors so deeply forbidden they're almost unthinkable in a culture. Memory hook: folkways = 'rude,' mores = 'wrong,' taboos = 'unthinkable.' This folkways-vs-mores distinction is the single most tested item this week; the difference is the MORAL weight, not whether it's written down.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SANCTIONS = the rewards and punishments that enforce norms. They run on two axes. Positive (a reward: praise, a bonus, a thank-you) vs. negative (a punishment: a frown, a fine, a scolding). Formal (official: a grade, a ticket, a paycheck) vs. informal (unofficial: a smile, an eye-roll, a reputation). Note 'sanction' sounds negative in the news but in sociology it means ANY reinforcement, positive or negative. Sanctions are how a culture teaches and maintains its norms, and they work even when no authority figure is watching, because we internalize them.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SYMBOLS = anything (a gesture, object, word, sign) that carries a shared meaning recognized by people in a culture. A red light, a wedding ring, a raised hand, a flag. Symbols only work because a culture agrees on the meaning; the same gesture can mean opposite things in different cultures (a thumbs-up is approval in the U.S. but an insult elsewhere). LANGUAGE is the most important symbol system; it's how culture is taught and transmitted across generations. Land it: meanings are socially constructed, not natural; this is the heart of the symbolic-interactionist view of culture (Segment/Slide on the three perspectives).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Sapir-Whorf hypothesis (linguistic relativity), associated with linguists Edward Sapir and Benjamin Whorf in the 1920s, proposes that the language you speak SHAPES how you perceive and think about the world. Example often cited: speakers of languages that assign grammatical gender to nouns may describe those objects differently. CRITICAL FRAMING: present this as a HYPOTHESIS, not an established fact. The strong version (language determines and limits thought) is widely doubted; softer versions (language can influence habitual thought) have some experimental support. This is a deliberately light slide; the rest of the deck stays deep blue. Why we flag it: it's a favorite place for overstatement, including by chatbots that will state it as settled science.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3</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Culture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Values, norms, symbols &amp; the rules we don't notice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CULTURE HAS COMMONALITIES &amp; SHOCKS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Universals &amp;</a:t>
            </a:r>
          </a:p>
          <a:p>
            <a:pPr algn="ctr"/>
            <a:r>
              <a:rPr sz="6000" b="1">
                <a:solidFill>
                  <a:srgbClr val="FFFFFF"/>
                </a:solidFill>
                <a:latin typeface="Arial"/>
              </a:rPr>
              <a:t>culture shock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Shared human patterns; the jolt of the unfamiliar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JUDGE OR UNDERSTAND?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Ethnocentrism vs.</a:t>
            </a:r>
          </a:p>
          <a:p>
            <a:pPr algn="ctr"/>
            <a:r>
              <a:rPr sz="4600" b="1">
                <a:solidFill>
                  <a:srgbClr val="FFFFFF"/>
                </a:solidFill>
                <a:latin typeface="Arial"/>
              </a:rPr>
              <a:t>relativism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My-way-is-right vs. understand-on-its-own-terms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GROUPS WITHIN &amp; AGAINST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Subculture vs.</a:t>
            </a:r>
          </a:p>
          <a:p>
            <a:pPr algn="ctr"/>
            <a:r>
              <a:rPr sz="6000" b="1">
                <a:solidFill>
                  <a:srgbClr val="FFFFFF"/>
                </a:solidFill>
                <a:latin typeface="Arial"/>
              </a:rPr>
              <a:t>counterculture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Distinct within the whole vs. opposed to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THREE LENSES ON ONE THING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ad,</a:t>
            </a:r>
          </a:p>
          <a:p>
            <a:pPr algn="ctr"/>
            <a:r>
              <a:rPr sz="6000" b="1">
                <a:solidFill>
                  <a:srgbClr val="FFFFFF"/>
                </a:solidFill>
                <a:latin typeface="Arial"/>
              </a:rPr>
              <a:t>three lenses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 (cohesion) · Conflict (power) · Interaction (meaning)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WHEN CULTURE LAGS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Cultural lag</a:t>
            </a:r>
          </a:p>
          <a:p>
            <a:pPr algn="ctr"/>
            <a:r>
              <a:rPr sz="6000" b="1">
                <a:solidFill>
                  <a:srgbClr val="FFFFFF"/>
                </a:solidFill>
                <a:latin typeface="Arial"/>
              </a:rPr>
              <a:t>(Ogburn)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Norms &amp; laws racing to catch up to technology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stereotype cultures &amp; overstate Sapir-Whorf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Make the</a:t>
            </a:r>
          </a:p>
          <a:p>
            <a:pPr algn="ctr"/>
            <a:r>
              <a:rPr sz="4600" b="1">
                <a:solidFill>
                  <a:srgbClr val="FFFFFF"/>
                </a:solidFill>
                <a:latin typeface="Arial"/>
              </a:rPr>
              <a:t>invisible visible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3 · Quiz 3 · Discussion 3 · Assignment 3 · Workshop 3</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how we learn our culture — socialization &amp; the self</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“Hi, how</a:t>
            </a:r>
          </a:p>
          <a:p>
            <a:pPr algn="ctr"/>
            <a:r>
              <a:rPr sz="8000" b="1">
                <a:solidFill>
                  <a:srgbClr val="FFFFFF"/>
                </a:solidFill>
                <a:latin typeface="Arial"/>
              </a:rPr>
              <a:t>are you?”</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You answer “good” without thinking. Why?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CULTURE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Shared way</a:t>
            </a:r>
          </a:p>
          <a:p>
            <a:pPr algn="ctr"/>
            <a:r>
              <a:rPr sz="8000" b="1">
                <a:solidFill>
                  <a:srgbClr val="FFFFFF"/>
                </a:solidFill>
                <a:latin typeface="Arial"/>
              </a:rPr>
              <a:t>of life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Values, beliefs, norms, symbols, language &amp; objects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HALVES OF CULTURE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Material vs.</a:t>
            </a:r>
          </a:p>
          <a:p>
            <a:pPr algn="ctr"/>
            <a:r>
              <a:rPr sz="6000" b="1">
                <a:solidFill>
                  <a:srgbClr val="FFFFFF"/>
                </a:solidFill>
                <a:latin typeface="Arial"/>
              </a:rPr>
              <a:t>nonmaterial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you can touch vs. the ideas behind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BUILDING BLOCKS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Values,</a:t>
            </a:r>
          </a:p>
          <a:p>
            <a:pPr algn="ctr"/>
            <a:r>
              <a:rPr sz="6000" b="1">
                <a:solidFill>
                  <a:srgbClr val="FFFFFF"/>
                </a:solidFill>
                <a:latin typeface="Arial"/>
              </a:rPr>
              <a:t>beliefs, norms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What's good → what's true → how to act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NORMS, RANKED BY SERIOUSNESS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Folkways,</a:t>
            </a:r>
          </a:p>
          <a:p>
            <a:pPr algn="ctr"/>
            <a:r>
              <a:rPr sz="6000" b="1">
                <a:solidFill>
                  <a:srgbClr val="FFFFFF"/>
                </a:solidFill>
                <a:latin typeface="Arial"/>
              </a:rPr>
              <a:t>mores, taboos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Etiquette → morality → the unthinkable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ENFORCEMENT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Sanctions</a:t>
            </a:r>
          </a:p>
          <a:p>
            <a:pPr algn="ctr"/>
            <a:r>
              <a:rPr sz="6000" b="1">
                <a:solidFill>
                  <a:srgbClr val="FFFFFF"/>
                </a:solidFill>
                <a:latin typeface="Arial"/>
              </a:rPr>
              <a:t>keep us in 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Rewards &amp; punishments, formal &amp; informal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SYMBOLS &amp; LANGUAGE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Meaning is</a:t>
            </a:r>
          </a:p>
          <a:p>
            <a:pPr algn="ctr"/>
            <a:r>
              <a:rPr sz="6000" b="1">
                <a:solidFill>
                  <a:srgbClr val="FFFFFF"/>
                </a:solidFill>
                <a:latin typeface="Arial"/>
              </a:rPr>
              <a:t>made, not given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symbol means what a culture agrees it means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LANGUAGE SHAPES THOUGHT?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The Sapir-Whorf</a:t>
            </a:r>
          </a:p>
          <a:p>
            <a:pPr algn="ctr"/>
            <a:r>
              <a:rPr sz="6000" b="1">
                <a:solidFill>
                  <a:srgbClr val="1E2761"/>
                </a:solidFill>
                <a:latin typeface="Arial"/>
              </a:rPr>
              <a:t>hypothesis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Linguistic relativity — a hypothesis, not a law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