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of Introduction to Sociology. This week we move from how the self forms (Week 4) to how people build social order in interaction, and how that scales up into groups and large formal organizations. The big question on the board: How do we build social reality together, from a two-person conversation up to a giant bureaucracy? By Friday you'll keep ascribed vs. achieved vs. master status straight; tell role CONFLICT (between roles) from role STRAIN (within one role); read everyday life as a Goffman performance with a front stage and back stage; sort primary from secondary groups; and define Weber's bureaucracy and Ritzer's McDonaldization. All theorists are named factually.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scale up from interaction to GROUPS. Georg Simmel (factual) studied how group SIZE changes dynamics: a DYAD (two members) is intense but fragile, since if one leaves the group dissolves. Add a third person to make a TRIAD and everything changes: now two can side against one, a mediator can appear, and the group survives one member leaving. Then Cooley's distinction (Charles Horton Cooley, 1909, factual): a PRIMARY group is small, long-term, emotional, face-to-face (the family, close friends), serving expressive needs. A SECONDARY group is larger, impersonal, goal- or task-oriented, often temporary (a class, a workplace department). Distractor to avoid: 'primary' does NOT mean 'most important to society'; it means primary in our personal, emotional lives.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more group terms. IN-GROUP: a group you feel you belong to and identify with ('us'). OUT-GROUP: a group you feel separate from or in competition with ('them'). The in-group/out-group distinction is associated with William Graham Sumner (1906, factual). REFERENCE GROUP: any group you compare yourself to as a standard for judging your own behavior, attitudes, or success (your classmates, professionals in your field, people on social media). Note the conflict-theory edge: drawing hard 'us vs. them' lines can fuel favoritism, exclusion, and prejudice. Quick interaction: have students name one in-group, one out-group, and one reference group of their own.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three-perspective move, applied to a large bureaucracy (say, the DMV or a big university registrar). FUNCTIONALIST: a bureaucracy is an efficient way to coordinate huge numbers of people fairly and predictably: clear rules and a chain of command let society run at scale. CONFLICT: organizations CONCENTRATE power; rules can serve those at the top, entrench advantage, and become Weber's 'iron cage' of rationality that traps people; Michels' 'iron law of oligarchy' (factual) says even democratic organizations drift toward rule by a small elite. INTERACTIONIST: zoom in to how people actually experience and bend the rules: the clerk who makes an exception, the workarounds employees invent, the meaning of a uniform. Land it: each lens reveals something real; together they explain organizations far better than any one alone. This is the deck's one light slide on purpose; the rest stay deep blue.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Max Weber (say 'VAY-ber') described BUREAUCRACY as an IDEAL TYPE: not 'ideal' meaning best, but a pure analytical model listing the features most bureaucracies share. Weber's core characteristics (factual): (1) a HIERARCHY of authority (a clear chain of command); (2) a clear DIVISION OF LABOR with specialized roles; (3) explicit, WRITTEN RULES and procedures; (4) IMPERSONALITY (decisions follow rules, not personal feelings or favoritism); and (5) employment and advancement based on TECHNICAL COMPETENCE / merit, not family ties. Weber saw bureaucracy as the most technically efficient form of organization, AND he warned it could become a dehumanizing 'iron cage.' Distractor to avoid: hiring by personal loyalty or family ties is the OPPOSITE of the bureaucratic ideal.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George Ritzer's McDonaldization of Society (1993, factual) extends Weber's rationalization: the principles of the fast-food restaurant increasingly dominate other sectors (education, healthcare, retail, even dating apps). The four dimensions: EFFICIENCY (the optimal method for a task, like an assembly line); CALCULABILITY (an emphasis on quantity and speed: portions, wait times, metrics); PREDICTABILITY (the same product and experience everywhere, every time); and CONTROL (standardizing tasks, often through technology, to limit human variation). Ritzer's critical edge connects to the conflict lens: rationalized systems can produce what he calls 'the irrationality of rationality': dehumanizing, deskilling, homogenizing. Read-the-data tie-in: if a chain's share of scripted, standardized visits rises while visit length falls, that's McDonaldization showing up in numbers.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habits before we close. READ-THE-DATA beat: suppose a report says workplaces with more team-building events also report higher morale. Ask the four questions: What is measured? Over what population/period? What does it show, and what does it NOT? Correlation or causation? The events and morale move together (a correlation), but that alone does NOT prove the events CAUSE morale: maybe well-run, well-funded firms do both (a third variable), or high-morale teams choose to hold more events (reverse direction). A correlation is a clue, not a verdict. AI-CRITIQUE moment (previews the Workshop): ask a chatbot to explain dramaturgy or to define McDonaldization with a statistic. Then CHECK it: did it confuse role conflict with role strain, misattribute McDonaldization to Weber instead of Ritzer, invent a statistic, overgeneralize about a group, or slide from correlation to causation? Never repeat a figure you haven't seen at the source.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we built social order from the ground up. The social construction of reality and the Thomas theorem show meaning is made together; status and role give us our positions and scripts; role conflict vs. role strain names two kinds of tension; Goffman's dramaturgy reads life as performance; Simmel, Cooley, and Sumner give us group size and types; and Weber's bureaucracy plus Ritzer's McDonaldization show how interaction scales into vast organizations, read through all three perspectives. The week's graded work: Lecture Tutorial 5 (AI tutor, share-link), Quiz 5, Discussion 5 (is McDonaldization good or bad for society?), Assignment 5 (apply dramaturgy or bureaucracy to a real setting), and Workshop 5 (Front Stage / Back Stage: observe a real setting OR map your own statuses and a role conflict). Tease next week: if society runs on shared rules and roles, what happens when people BREAK them? Next week: deviance, crime, and social control.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ask the room to picture how they talk and carry themselves in three places: a job interview, hanging out with close friends, and at a family dinner. Same person, very different performances, and none of it feels like lying. Why? Because social life is something we PRODUCE together, moment to moment. This week's move: zoom in to the micro level (interaction) and then zoom back out to see how those interactions stack into groups and bureaucracies. The interactionist lens leads; the functionalist and conflict lenses return when we hit organizations.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The social construction of reality (a phrase associated with Peter Berger and Thomas Luckmann, 1966, used factually) means that much of what we treat as just-the-way-things-are is actually built and maintained through shared human agreement and habit, then passed on so it feels natural. Money, a 'weekend,' a handshake, what counts as polite: real in their effects, but socially produced, not laws of nature. This is the micro foundation under the whole week: groups and bureaucracies are large, durable constructions made of countless small interactions.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Thomas theorem, stated by W. I. Thomas and Dorothy Swaine Thomas (1928), is quoted factually: 'If men define situations as real, they are real in their consequences.' The point: our DEFINITION of a situation shapes what actually happens, regardless of the 'objective' facts. If a bank's customers believe (even falsely) it is about to fail and all rush to withdraw, the bank really can fail: the definition produced the outcome. Tie-in: this is why the meanings we negotiate in interaction matter so much. (Careful with causation here: the theorem is about how shared definitions can CAUSE real outcomes through people's behavior, which is a documented social mechanism, not a loose correlation claim.)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core terms. A STATUS is a social position a person occupies (student, daughter, customer, citizen). A ROLE is the set of behaviors, rights, and obligations expected of someone in a status. Memory hook: 'You OCCUPY a status; you PLAY a role.' A status is the slot; the role is the script. One person holds many statuses at once (a status set) and each status can carry several roles (a role set). Next slides break statuses into ascribed, achieved, and master.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kinds of status, the classic quiz trap. ASCRIBED status: assigned at birth or involuntarily, not earned (e.g., daughter, teenager, the family you were born into). ACHIEVED status: gained through effort, choices, or accomplishment (e.g., nurse, college graduate, marathon finisher). MASTER status: a status so dominant it overrides the others and shapes how people see you across situations, for better or worse (a person's occupation, or a stigmatized label, can become a master status). Keep these three straight; engineer your own examples. The distractor to avoid: thinking 'master status' just means 'most important to me'; it is the one that others let dominate their perception of you.</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tested distinction this week. ROLE CONFLICT is tension BETWEEN two or more DIFFERENT roles a person holds: e.g., your role as an employee (be at work) clashing with your role as a parent (care for a sick child at home). Two roles, pulling apart. ROLE STRAIN is tension AMONG the competing demands WITHIN a SINGLE role: e.g., a manager whose one role requires being both a supportive friend to the team AND the person who disciplines them. One role, internal tug-of-war. Memory hook: 'Conflict is between roles; strain is within one role.' Also name ROLE EXIT (Helen Ebaugh, factual): the process of disengaging from a role central to one's identity (e.g., leaving a long career or the clergy) and building a new self.</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Erving Goffman's dramaturgical approach (The Presentation of Self in Everyday Life, 1959, factual) treats social interaction as theater. We are performers managing the impressions others form of us: this is IMPRESSION MANAGEMENT. Key terms: FRONT STAGE is where we perform for an audience, following social scripts (the server smiling at your table, you in a job interview). BACK STAGE is where we drop the performance and prepare or relax, away from that audience (the kitchen, the break room, texting a friend after the interview). We also use 'props' and 'costumes' (a uniform, an office, a phone). The point is not that people are fake: performing roles is how social life gets done.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Make it concrete and tie it to the Workshop. Think of a coffee shop. FRONT STAGE: the barista greets customers warmly, follows the script, wears the apron (a costume). BACK STAGE: behind the counter or in the back room, the same worker complains about a rush, jokes with a coworker, leans on the counter. The apron and register are props; the counter is the line between stages. This is exactly the observation you'll run in this week's Workshop: watch a real setting, label front-stage vs. back-stage behavior, and ask what each reveals about the social scripts at work. (Observe ethically: public behavior only, no recording, no private spaces.)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Interaction,</a:t>
            </a:r>
          </a:p>
          <a:p>
            <a:pPr algn="ctr"/>
            <a:r>
              <a:rPr sz="6000" b="1">
                <a:solidFill>
                  <a:srgbClr val="FFFFFF"/>
                </a:solidFill>
                <a:latin typeface="Arial"/>
              </a:rPr>
              <a:t>Groups &amp; Orgs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Status, role, dramaturgy, bureaucracy &amp; McDonaldization</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FROM PAIRS TO GROUPS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Two is fragile,</a:t>
            </a:r>
          </a:p>
          <a:p>
            <a:pPr algn="ctr"/>
            <a:r>
              <a:rPr sz="6000" b="1">
                <a:solidFill>
                  <a:srgbClr val="FFFFFF"/>
                </a:solidFill>
                <a:latin typeface="Arial"/>
              </a:rPr>
              <a:t>three shifts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Simmel: the dyad and the triad; primary vs. secondary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US, THEM &amp; THE YARDSTICK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In-group,</a:t>
            </a:r>
          </a:p>
          <a:p>
            <a:pPr algn="ctr"/>
            <a:r>
              <a:rPr sz="6000" b="1">
                <a:solidFill>
                  <a:srgbClr val="FFFFFF"/>
                </a:solidFill>
                <a:latin typeface="Arial"/>
              </a:rPr>
              <a:t>out-group, ref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Sumner's in/out-groups; reference groups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THREE LENSES · ONE ORGANIZATION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1E2761"/>
                </a:solidFill>
                <a:latin typeface="Arial"/>
              </a:rPr>
              <a:t>The DMV,</a:t>
            </a:r>
          </a:p>
          <a:p>
            <a:pPr algn="ctr"/>
            <a:r>
              <a:rPr sz="8000" b="1">
                <a:solidFill>
                  <a:srgbClr val="1E2761"/>
                </a:solidFill>
                <a:latin typeface="Arial"/>
              </a:rPr>
              <a:t>three ways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Functionalist · Conflict · Interactionist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WEBER'S IDEAL TYPE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What a</a:t>
            </a:r>
          </a:p>
          <a:p>
            <a:pPr algn="ctr"/>
            <a:r>
              <a:rPr sz="6000" b="1">
                <a:solidFill>
                  <a:srgbClr val="FFFFFF"/>
                </a:solidFill>
                <a:latin typeface="Arial"/>
              </a:rPr>
              <a:t>bureaucracy is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Hierarchy · rules · impersonality · competence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RITZER'S UPDATE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fast-food</a:t>
            </a:r>
          </a:p>
          <a:p>
            <a:pPr algn="ctr"/>
            <a:r>
              <a:rPr sz="6000" b="1">
                <a:solidFill>
                  <a:srgbClr val="FFFFFF"/>
                </a:solidFill>
                <a:latin typeface="Arial"/>
              </a:rPr>
              <a:t>model spreads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McDonaldization: efficiency, calculability, predictability, control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is not a cause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And: the tool drafts, you judge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From a glance</a:t>
            </a:r>
          </a:p>
          <a:p>
            <a:pPr algn="ctr"/>
            <a:r>
              <a:rPr sz="6000" b="1">
                <a:solidFill>
                  <a:srgbClr val="FFFFFF"/>
                </a:solidFill>
                <a:latin typeface="Arial"/>
              </a:rPr>
              <a:t>to the iron cage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5 · Quiz 5 · Discussion 5 · Assignment 5 · Workshop 5</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deviance, crime &amp; social control</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You change</a:t>
            </a:r>
          </a:p>
          <a:p>
            <a:pPr algn="ctr"/>
            <a:r>
              <a:rPr sz="6000" b="1">
                <a:solidFill>
                  <a:srgbClr val="FFFFFF"/>
                </a:solidFill>
                <a:latin typeface="Arial"/>
              </a:rPr>
              <a:t>without lying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How you act at work, with friends, at a job interview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BUILDING REALITY TOGETHER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Reality is</a:t>
            </a:r>
          </a:p>
          <a:p>
            <a:pPr algn="ctr"/>
            <a:r>
              <a:rPr sz="6000" b="1">
                <a:solidFill>
                  <a:srgbClr val="FFFFFF"/>
                </a:solidFill>
                <a:latin typeface="Arial"/>
              </a:rPr>
              <a:t>co-authored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Berger &amp; Luckmann: the social construction of reality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DEFINITIONS BECOME REAL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Define it real,</a:t>
            </a:r>
          </a:p>
          <a:p>
            <a:pPr algn="ctr"/>
            <a:r>
              <a:rPr sz="6000" b="1">
                <a:solidFill>
                  <a:srgbClr val="FFFFFF"/>
                </a:solidFill>
                <a:latin typeface="Arial"/>
              </a:rPr>
              <a:t>it acts real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Thomas theorem (W.I. &amp; Dorothy Thomas)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BUILDING BLOCKS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Status</a:t>
            </a:r>
          </a:p>
          <a:p>
            <a:pPr algn="ctr"/>
            <a:r>
              <a:rPr sz="8000" b="1">
                <a:solidFill>
                  <a:srgbClr val="FFFFFF"/>
                </a:solidFill>
                <a:latin typeface="Arial"/>
              </a:rPr>
              <a:t>and role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Position in society + the behavior expected of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KINDS OF STATUS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Given, earned,</a:t>
            </a:r>
          </a:p>
          <a:p>
            <a:pPr algn="ctr"/>
            <a:r>
              <a:rPr sz="6000" b="1">
                <a:solidFill>
                  <a:srgbClr val="FFFFFF"/>
                </a:solidFill>
                <a:latin typeface="Arial"/>
              </a:rPr>
              <a:t>or overriding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Ascribed · Achieved · Master status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WHEN ROLES COLLIDE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Conflict</a:t>
            </a:r>
          </a:p>
          <a:p>
            <a:pPr algn="ctr"/>
            <a:r>
              <a:rPr sz="8000" b="1">
                <a:solidFill>
                  <a:srgbClr val="FFFFFF"/>
                </a:solidFill>
                <a:latin typeface="Arial"/>
              </a:rPr>
              <a:t>vs. strain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Between two roles vs. within one role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INTERACTIONIST CLASSIC</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All the world's</a:t>
            </a:r>
          </a:p>
          <a:p>
            <a:pPr algn="ctr"/>
            <a:r>
              <a:rPr sz="6000" b="1">
                <a:solidFill>
                  <a:srgbClr val="FFFFFF"/>
                </a:solidFill>
                <a:latin typeface="Arial"/>
              </a:rPr>
              <a:t>a stage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Goffman's dramaturgy: impression management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FRONT STAGE / BACK STAGE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Onstage,</a:t>
            </a:r>
          </a:p>
          <a:p>
            <a:pPr algn="ctr"/>
            <a:r>
              <a:rPr sz="6000" b="1">
                <a:solidFill>
                  <a:srgbClr val="FFFFFF"/>
                </a:solidFill>
                <a:latin typeface="Arial"/>
              </a:rPr>
              <a:t>then offstage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Same self, different audiences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