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This is a signature THREE-PERSPECTIVE week: we will run deviance through all three lenses (functionalist, conflict, interactionist) side by side. The big question: why do people break rules, who gets to decide what counts as 'deviant,' and how do we read crime statistics without fooling ourselves? By Friday you'll define deviance and social control, distinguish deviance from crime, place the major theories with their theorists, and read crime data carefully (rates vs. counts, reported crime vs. victimization surveys, and the correlation-vs-causation traps). Keep the tone analytic and non-sensational throughout: we study crime as social scientists, not for shock value.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INTERACTIONIST/micro view, part 2 - two more factual theories. (1) DIFFERENTIAL ASSOCIATION (EDWIN SUTHERLAND): deviant behavior is LEARNED, like any other behavior, through interaction in intimate groups. If a person is exposed to more definitions favorable to breaking rules than to following them, they are more likely to deviate. Deviance is not inborn; it is taught and modeled. (2) CONTROL THEORY (TRAVIS HIRSCHI): flips the question - instead of 'why do people deviate?', it asks 'why do most people CONFORM?' Answer: strong SOCIAL BONDS to society (attachment to others, commitment to conventional goals, involvement in activities, and belief in shared norms) keep us in line; when those bonds are weak, deviance becomes more likely. Distractor watch: do not confuse LABELING (the label creates deviance) with DIFFERENTIAL ASSOCIATION (deviance is learned from associates) - they are different micro-level ideas.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fully worked example - run ONE phenomenon (shoplifting) through all three lenses. FUNCTIONALIST: a society with strong success goals but unequal legitimate means generates 'strain' (Merton's innovation); and when shoplifters are caught and sanctioned, it reaffirms the norm 'do not steal' (Durkheim) - the response does social work. CONFLICT: ask who writes and enforces theft laws and who gets watched and prosecuted - retail surveillance and policing may fall unevenly across groups, so the LABEL 'criminal' is distributed by power, not just by behavior. INTERACTIONIST: a first-time act is primary deviance; if the person is caught, labeled a 'thief,' and treated as one, secondary deviance can follow (Becker); and whether someone shoplifts at all may reflect what they learned from the people around them (Sutherland). Land it: no single lens is the whole truth. Together they explain shoplifting far better than any one alone. This is the only light slide; the rest stay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read-the-data move - the empirical craft of this week. First distinction: COUNTS vs. RATES. A COUNT is a raw number of offenses (e.g., 'X murders last year'). A RATE divides that count by the population (usually per 100,000 people), so you can compare fairly across cities and years. A bigger city will almost always have MORE crimes (a higher count) simply because it has more people - that tells you little about how DANGEROUS it is. The rate controls for population. So whenever you see a crime number, ask: is this a count or a rate? Out of how many people, over what period? Example to state carefully: a small town and a huge metro can have very different counts but similar rates. The discipline of this course is to never compare raw counts across places of different sizes - convert to rates first.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Second distinction: two different ways the U.S. measures crime, and they answer different questions. The FBI's UNIFORM CRIME REPORTING (UCR) program counts crimes REPORTED TO POLICE (now largely via NIBRS). The Bureau of Justice Statistics' NATIONAL CRIME VICTIMIZATION SURVEY (NCVS) instead ASKS a large national sample whether they were victimized - whether or not they called the police. Why does this matter? Because not all crime is reported. Per the BJS NCVS, in 2022 about 2 in 5 - roughly 42% - of violent victimizations were reported to police (verified live at the BJS source; cite the year). That means UCR police data can MISS a large share of crime, and the gap differs by offense (e.g., reporting tends to be lower for sexual assault). The two yardsticks can diverge, and each has blind spots. Good data reading means knowing which measure you are looking at and what it can and cannot see.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correlation-vs-causation beat - critical for crime data. THE TRAP: a city hires more police and urges residents to report crimes; the next year, police-reported crime counts go UP. A headline screams 'more police cause more crime!' THE CURE: that is a REPORTING ARTIFACT, not necessarily a real rise in offenses - more officers and more reporting can mean more crime gets RECORDED even if the underlying amount is flat or falling. The correlation does not establish causation; the direction and the measurement are confounded. A second real example (verified at Our World in Data, 2026): polling shows that in most years a MAJORITY of Americans believe crime rose from the prior year, yet over the last three decades U.S. violent and property crime rates have fallen well below their early-1990s peak - perception driven by vivid news coverage (an availability bias), not by the rate data. Lesson: when you see two things move together in crime stats, ask about reporting, population, and a third variable before claiming a cause.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(previews the Workshop). Ask an approved chatbot to 'explain the three sociological perspectives on deviance, name the theorists, and give me a current U.S. crime statistic.' Then CHECK its work against this week and a real source. Common slips to catch: (1) MISATTRIBUTION - crediting strain theory to Durkheim instead of Merton, or labeling theory to Sutherland instead of Becker, or calling differential association the same thing as labeling. (2) A FABRICATED STATISTIC or a made-up 'study' - chatbots invent plausible crime numbers constantly; never repeat a figure you have not seen at the source (FBI UCR / Crime Data Explorer, BJS, or Our World in Data). (3) CORRELATION AS CAUSATION - e.g., asserting that a policy 'caused' a crime drop from a simple before/after correlation. The habit all term: the tool drafts; you judge - and for crime data especially, you verify the number at the source and refuse to turn a correlation into a cause.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and hand-off. This week you learned that deviance is relative and broader than crime; that social control runs through informal and formal sanctions; and that the three perspectives each explain deviance differently - functionalist (Durkheim's functions, Merton's strain), conflict (who defines and enforces deviance), and interactionist (Becker's labeling, Sutherland's differential association, Hirschi's control theory). And you learned to read crime data carefully: rates not counts, UCR vs. NCVS, and the reporting/correlation traps. The week's graded work: Lecture Tutorial 6 (AI tutor, share-link), Quiz 6, Discussion 6 (is deviance dysfunctional, or sometimes functional?), Assignment 6 (apply a deviance theory to a real example), and Workshop 6 (read crime data carefully - DATA mode). Tease next week: we move to social stratification and class - who gets what, and why, and the crucial difference between income and wealth.</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put up a few everyday acts (a visible tattoo, drinking alcohol, wearing certain clothing, spitting on the sidewalk, a public protest). Ask: which of these is 'deviant'? Watch the room disagree. Then the turn: the answer is always 'it depends - on the time, the place, and the culture.' Drinking alcohol is normal in many settings and a serious offense in others; a tattoo that was deviant a generation ago is mainstream now. That is the first big idea: DEVIANCE IS RELATIVE. It is not a fixed property of an act; it is a social judgment about an act in a context. The whole week builds from there.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DEVIANCE = any behavior, trait, or belief that violates a social NORM and draws a negative reaction. Two anchors. (1) Deviance is RELATIVE: what counts as deviant varies by time, place, and culture - there is no act that is deviant everywhere and always. (2) Deviance is BROADER THAN CRIME: CRIME is specifically the violation of a formally enacted LAW. All crimes are deviant in some sense, but not all deviance is crime - picking your nose in public, cutting in line, or holding an unpopular belief can be deviant without being illegal; and some illegal acts are widely tolerated. Classic quiz trap: 'deviance equals crime.' It does not. Memory hook: 'Crime breaks a law; deviance breaks a norm - and norms are bigger than laws.'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 CONTROL = the mechanisms by which a society encourages conformity to its norms. It works through SANCTIONS - reactions that reward conformity or punish deviance. INFORMAL social control is everyday and unofficial: a frown, gossip, praise, a parent's approval, being left out. FORMAL social control is official and codified: laws, police, courts, prisons, fines, professional licensing boards. Sanctions can be POSITIVE (a reward - a medal, a compliment) or NEGATIVE (a punishment - a fine, a scolding). Most of our behavior is governed by informal control we barely notice. The criminal-justice system - police, courts, corrections - is the most visible FORMAL control apparatus, and we return to it at the end of the week.</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heart of Week 6 - and a textbook example of why sociology uses three perspectives. The SAME phenomenon (deviance and crime) looks different through each lens, and each reveals something the others miss. Functionalist: what does deviance DO for society as a whole, and what social conditions produce it? Conflict: WHO has the power to define and punish deviance, and whose interests does that serve? Interactionist: how does an act or a person come to be SEEN and TREATED as deviant in everyday interaction, and how is deviant behavior learned? Over the next slides we take each in turn, then run one phenomenon through all three. Remember the Week-1 hook: function (glue), conflict (power), interaction (meaning).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Functionalist view, part 1: EMILE DURKHEIM (factual). His surprising claim: a limited amount of deviance is NORMAL in every society and even FUNCTIONAL. Three functions to remember. (1) Deviance CLARIFIES NORMS: when a rule is broken and the breaker is punished, everyone is reminded where the boundaries are. (2) It AFFIRMS SOLIDARITY: a community reacting together against a wrongdoer strengthens its shared bonds and sense of right and wrong. (3) It can DRIVE SOCIAL CHANGE: today's deviant can be tomorrow's reformer - behaviors once punished (think of figures who challenged unjust laws) can push a society to revise its norms. Durkheim also gave us ANOMIE - a state of normlessness, when norms are weak or unclear, which can increase deviance. Important nuance: Durkheim did not celebrate harm; he argued that the RESPONSE to deviance does social work.</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Functionalist view, part 2: ROBERT MERTON's STRAIN THEORY (factual). Society sets up culturally approved GOALS (in the U.S., often material/financial success) and approves certain legitimate MEANS to reach them (education, hard work, a good job). STRAIN happens when people accept the goals but the legitimate means are blocked or unequally available. Merton named five MODES OF ADAPTATION - memorize these (a classic quiz target): CONFORMITY (accept goals + accept means - most people); INNOVATION (accept the goal, reject/skip the legitimate means - e.g., theft or fraud to get rich); RITUALISM (give up on the big goal but rigidly follow the means - going through the motions); RETREATISM (reject both goals and means - dropping out); REBELLION (reject both AND seek to replace them with new goals/means). The key insight: deviance can be a structural response to blocked opportunity, not just an individual flaw.</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CONFLICT perspective (rooted in Marx's framework, used analytically - not a political endorsement). The central question shifts from 'what does deviance do?' to 'WHO HAS THE POWER to decide what counts as deviant, and whose interests does that serve?' Conflict theorists argue that laws and their enforcement are not neutral: they tend to reflect the interests of powerful groups, and the SAME behavior may be policed and punished more harshly when less powerful groups do it. A standard illustration is the contrast in how some 'street' offenses versus some 'suit' (white-collar) offenses are pursued and penalized - present this as a documented pattern that sociologists study and debate, evenhandedly, not as a slogan. The lens reveals power and inequality baked into the very definition and enforcement of deviance - something the functionalist lens, focused on society as a whole, can miss.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INTERACTIONIST view, part 1: LABELING THEORY (HOWARD BECKER, factual). The provocative claim: deviance is not simply IN the act - it is in society's RESPONSE to the act, the LABEL that gets applied. Becker's line of argument: an act becomes 'deviant' when others successfully label it so. Two key terms (quiz fuel). PRIMARY DEVIANCE: an initial, often minor or one-time rule-breaking that does not change how a person sees themselves (almost everyone does some). SECONDARY DEVIANCE: deviance that follows AFTER a person has been labeled and begins to internalize the label and organize their identity and behavior around it - the label becomes a self-fulfilling prophecy. Example: a teen shoplifts once (primary); gets caught, labeled a 'delinquent,' treated as one, and gradually acts the part (secondary). The lesson: labels have power and can deepen the very behavior they name.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Deviance, Crime</a:t>
            </a:r>
          </a:p>
          <a:p>
            <a:pPr algn="ctr"/>
            <a:r>
              <a:rPr sz="6000" b="1">
                <a:solidFill>
                  <a:srgbClr val="FFFFFF"/>
                </a:solidFill>
                <a:latin typeface="Arial"/>
              </a:rPr>
              <a:t>&amp; Social Control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lenses on rule-breaking - and reading crime data with care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INTERACTIONIST 2 · SUTHERLAND &amp; HIRSCHI</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Deviance is</a:t>
            </a:r>
          </a:p>
          <a:p>
            <a:pPr algn="ctr"/>
            <a:r>
              <a:rPr sz="4600" b="1">
                <a:solidFill>
                  <a:srgbClr val="FFFFFF"/>
                </a:solidFill>
                <a:latin typeface="Arial"/>
              </a:rPr>
              <a:t>learned - and bonded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Differential association (Sutherland) · control theory (Hirschi)</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Why do people</a:t>
            </a:r>
          </a:p>
          <a:p>
            <a:pPr algn="ctr"/>
            <a:r>
              <a:rPr sz="6000" b="1">
                <a:solidFill>
                  <a:srgbClr val="1E2761"/>
                </a:solidFill>
                <a:latin typeface="Arial"/>
              </a:rPr>
              <a:t>shoplift?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 - each reveals something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READING CRIME DATA · RATES vs COUNTS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count is not</a:t>
            </a:r>
          </a:p>
          <a:p>
            <a:pPr algn="ctr"/>
            <a:r>
              <a:rPr sz="6000" b="1">
                <a:solidFill>
                  <a:srgbClr val="FFFFFF"/>
                </a:solidFill>
                <a:latin typeface="Arial"/>
              </a:rPr>
              <a:t>a rate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Always ask: out of how many people?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READING CRIME DATA · TWO YARDSTICKS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UCR vs. NCVS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Police-reported crime vs. a victimization survey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MISCONCEPTION + CURE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More reports</a:t>
            </a:r>
          </a:p>
          <a:p>
            <a:pPr algn="ctr"/>
            <a:r>
              <a:rPr sz="6000" b="1">
                <a:solidFill>
                  <a:srgbClr val="FFFFFF"/>
                </a:solidFill>
                <a:latin typeface="Arial"/>
              </a:rPr>
              <a:t>than more crime?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Correlation is a clue, not a verdict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fabricate crime stats and confuse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Read rule-breaking</a:t>
            </a:r>
          </a:p>
          <a:p>
            <a:pPr algn="ctr"/>
            <a:r>
              <a:rPr sz="4600" b="1">
                <a:solidFill>
                  <a:srgbClr val="FFFFFF"/>
                </a:solidFill>
                <a:latin typeface="Arial"/>
              </a:rPr>
              <a:t>like a sociologist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6 · Quiz 6 · Discussion 6 · Assignment 6 · Workshop 6</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stratification &amp; class - who gets what, and why</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Same act,</a:t>
            </a:r>
          </a:p>
          <a:p>
            <a:pPr algn="ctr"/>
            <a:r>
              <a:rPr sz="4600" b="1">
                <a:solidFill>
                  <a:srgbClr val="FFFFFF"/>
                </a:solidFill>
                <a:latin typeface="Arial"/>
              </a:rPr>
              <a:t>different verdict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tattoo. A drink. A protest. Deviant - where, and when?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DEVIANCE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Breaking a norm,</a:t>
            </a:r>
          </a:p>
          <a:p>
            <a:pPr algn="ctr"/>
            <a:r>
              <a:rPr sz="6000" b="1">
                <a:solidFill>
                  <a:srgbClr val="FFFFFF"/>
                </a:solidFill>
                <a:latin typeface="Arial"/>
              </a:rPr>
              <a:t>not just a law</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Deviance is relative · Deviance is broader than crime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SOCIAL CONTROL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groups</a:t>
            </a:r>
          </a:p>
          <a:p>
            <a:pPr algn="ctr"/>
            <a:r>
              <a:rPr sz="6000" b="1">
                <a:solidFill>
                  <a:srgbClr val="FFFFFF"/>
                </a:solidFill>
                <a:latin typeface="Arial"/>
              </a:rPr>
              <a:t>keep us in 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Informal vs. formal · positive vs. negative sanctions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SIGNATURE MOVE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lenses</a:t>
            </a:r>
          </a:p>
          <a:p>
            <a:pPr algn="ctr"/>
            <a:r>
              <a:rPr sz="6000" b="1">
                <a:solidFill>
                  <a:srgbClr val="FFFFFF"/>
                </a:solidFill>
                <a:latin typeface="Arial"/>
              </a:rPr>
              <a:t>on deviance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 Conflict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FUNCTIONALIST 1 · DURKHEIM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Deviance is</a:t>
            </a:r>
          </a:p>
          <a:p>
            <a:pPr algn="ctr"/>
            <a:r>
              <a:rPr sz="4600" b="1">
                <a:solidFill>
                  <a:srgbClr val="FFFFFF"/>
                </a:solidFill>
                <a:latin typeface="Arial"/>
              </a:rPr>
              <a:t>normal - and useful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It clarifies norms, affirms solidarity, can drive change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FUNCTIONALIST 2 · MERTON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Strain:</a:t>
            </a:r>
          </a:p>
          <a:p>
            <a:pPr algn="ctr"/>
            <a:r>
              <a:rPr sz="6000" b="1">
                <a:solidFill>
                  <a:srgbClr val="FFFFFF"/>
                </a:solidFill>
                <a:latin typeface="Arial"/>
              </a:rPr>
              <a:t>goals vs. means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When society preaches success but blocks the ladder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CONFLICT PERSPECTIVE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gets to</a:t>
            </a:r>
          </a:p>
          <a:p>
            <a:pPr algn="ctr"/>
            <a:r>
              <a:rPr sz="6000" b="1">
                <a:solidFill>
                  <a:srgbClr val="FFFFFF"/>
                </a:solidFill>
                <a:latin typeface="Arial"/>
              </a:rPr>
              <a:t>define deviance?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Laws and labels can serve the powerful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INTERACTIONIST 1 · LABELING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label,</a:t>
            </a:r>
          </a:p>
          <a:p>
            <a:pPr algn="ctr"/>
            <a:r>
              <a:rPr sz="6000" b="1">
                <a:solidFill>
                  <a:srgbClr val="FFFFFF"/>
                </a:solidFill>
                <a:latin typeface="Arial"/>
              </a:rPr>
              <a:t>not just the act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Becker · primary vs. secondary deviance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