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7 of Introduction to Sociology. This week we ask the question under almost every social problem: why are the same groups consistently up and the same groups down, and how does a society make that arrangement feel fair? That's STRATIFICATION. The big question on the board: is 'meritocracy' - getting ahead on talent and effort - a description of how society actually works, or a story that makes inequality feel fair? By Friday you'll separate income from wealth, place caste against class, weigh the functionalist Davis-Moore thesis against the conflict view, and read a real Census income or poverty number correctly. NOTE: this is the last week the Week-8 Midterm covers.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conflict account (Marx/Weber roots): pay gaps don't reflect neutral 'importance'; they reflect POWER and the REPRODUCTION OF ADVANTAGE. Those who already own and control resources can set the rules - credentialing, hiring, pay - to keep advantage in the same hands across generations. The surgeon's pay partly reflects who could afford medical school in the first place. Ask WHO BENEFITS from calling the arrangement 'merit.' And the interactionist angle (micro): class is also lived in everyday interaction and CONSUMPTION - how people dress, speak, and signal status; how a 'good neighborhood' or a brand becomes a badge; how class shapes who is treated as competent in a room (conspicuous consumption).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worked example: why is a surgeon paid far more than a home health aide? DAVIS-MOORE (functionalist): the surgeon's role is more functionally important and needs scarce, costly training, so high rewards motivate qualified people to fill it - an incentive system. CONFLICT: the gap also reflects who could afford medical school and who sets the credentialing and pay rules - advantage reproducing itself; a power system. Both point at real things. Land it: the way to weigh them isn't to pick a team, it's to look at the MOBILITY data - how much do your origins predict your destination? Social mobility = movement between positions: INTERGENERATIONAL (vs. your parents), INTRAGENERATIONAL (over your own career), STRUCTURAL (whole groups move because the economy changes). The meritocracy question IS the mobility question. This is a light contrast slide on purpose; the rest of the deck stays deep blue.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Meritocracy = the idea that rewards go (and should go) by TALENT and EFFORT - 'merit' - rather than birth. Hold it two ways. AS AN IDEAL / MEASURABLE CLAIM: do origins fail to predict destinations? That's testable with mobility data. AS A LEGITIMATING IDEOLOGY: a legitimating ideology is a widely held belief that JUSTIFIES an existing arrangement and makes inequality feel FAIR and DESERVED. If people believe 'anyone can make it,' those at the bottom can be blamed for their position and those at the top can feel entitled to theirs - whether or not the society is actually that open. So 'meritocracy' can function to DEFEND stratification regardless of its truth. The honest, evenhanded summary: the U.S. has REAL mobility (many people do move up) AND strong PERSISTENCE (where you start still predicts a lot, more so for wealth than income). So meritocracy is neither a pure fact nor a pure myth - the mobility data sit in between, which is exactly why the debate is genuine. We do not both-sides the existence of documented gaps; we present competing interpretations of them.</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Pull the three Week-1 perspectives together on stratification. FUNCTIONALIST (the glue): Davis-Moore - stratification motivates talent into important roles and helps the system run (with Tumin's critique inside it). CONFLICT (the power): stratification is exploitation and the reproduction of advantage; ask who benefits. INTERACTIONIST (the meaning): class is lived and signaled in everyday interaction and consumption - status symbols, labels, who gets treated as competent. As always: these are complementary lenses, not rivals - the functionalist sees the incentive, the conflict theorist sees the power, the interactionist sees the meaning. The empirical referee for the meritocracy debate is the mobility data.</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evidence discipline for this week. First: keep INCOME and WEALTH straight - a flow vs. a stock - they are different numbers from different sources (Census for income/poverty; the Federal Reserve for wealth). Second: a statistic DESCRIBES a distribution; it doesn't, by itself, prove a CAUSE or settle the meritocracy debate. A one-year change in the poverty rate is a correlation in time, not proof that any one policy caused it. And a single median HIDES the spread - always ask WHO the number describes. The workflow: take any inequality claim, ask 'income or wealth?', find the number at the SOURCE with its YEAR, then ask whether someone is reading a cause or a moral verdict into a descriptive number.</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workflow and AI-critique (previews the weekly Workshop). Paste a prompt asking a chatbot: 'What share of U.S. wealth does the top 1% hold, what was median household income last year, and does this prove the U.S. is not a meritocracy?' Then CHECK its work. Did it BLUR income and wealth - quote a wealth share and a median income as if they were the same kind of number, or mislabel one as the other? Did it INVENT or MISDATE a statistic? Chatbots fabricate exact percentages and cite the wrong year constantly - never repeat a figure you haven't seen at the source (Census, Federal Reserve). Did it slide from a DESCRIPTIVE number to a CAUSAL or MORAL verdict - 'this proves the system is/isn't fair'? A statistic describes a distribution; it doesn't settle the meritocracy debate by itself. The habit all term: the tool drafts, you judge - and you verify every number at the source.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stratification is the Week-1 imagination at full power - not lucky and unlucky individuals, but RANKED GROUPS, a pattern that persists, and a society that tells a story (meritocracy) to make the pattern feel fair. The week's graded work: Lecture Tutorial 7 (AI tutor, share-link), Quiz 7, Discussion 7 (Is Meritocracy Real, or a Legitimating Myth?), Assignment 7 (Reading Inequality), and Workshop 7 (Income Is Not Wealth - read a real Census figure, then catch an AI's reasoning slips). Tease next week: Week 8 is the MIDTERM, and stratification &amp; class is the LAST topic it covers - we'll review the imagination and methods through deviance and stratification, then test it. Then in Week 9 we take stratification GLOBAL: why are whole NATIONS rich or poor?</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two neighbors each earn $70,000 a year - have the room vote, are they equally well-off? Then reveal: one owns a paid-off house and has $200,000 in savings; the other rents and owes $40,000 in student loans and credit cards. Same INCOME, wildly different WEALTH. So still equally well-off? We just hit the single most important distinction of the week. Income is a FLOW - money coming in over a period, like water from a faucet. Wealth is a STOCK - everything you own minus what you owe, like the level of water already in the tub. Confuse them and you misread almost every inequality statistic. Chatbots confuse them constantly.</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Social stratification = the way a society RANKS categories of people in a hierarchy, producing an unequal distribution of money, power, and prestige. Key word: CATEGORIES. Stratification is about groups and layers, not just lucky and unlucky individuals - that's the Week-1 sociological imagination at full power (a pattern, not a pile of personal stories). Stratification is a property of SOCIETY, not individuals: it persists across generations, it's universal but variable (every society has it, but they differ in shape and degree), and it's supported by BELIEFS that make it seem fair or natural.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big systems on a spectrum from closed to open. SLAVERY: people owned as property (the most extreme). CASTE: rank ascribed at birth and fixed for life; norms like marrying within your caste keep layers separate - a CLOSED system. ESTATE: feudal ranks (nobility, clergy, commoners), largely inherited. CLASS: rank based on economic position and, in principle, achievable and changeable - an OPEN system; modern industrial societies are class systems. Load-bearing contrast: CASTE = CLOSED (born there, stay there); CLASS = OPEN (born there, maybe move). But 'open' is a matter of DEGREE, not a guarantee - how open a class system really is is an empirical question we test with mobility data.</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distinction the whole week turns on. INCOME = money a household receives over a period (wages, salary, interest, benefits) - a FLOW. WEALTH (net worth) = the value of everything owned MINUS everything owed (home equity, savings, investments, minus loans) - a STOCK. Faucet vs. tub: income is water coming in per year; wealth is the level already in the tub. Two households with identical income can have completely different wealth (the two neighbors from the hook). Why it matters: WEALTH IS FAR MORE UNEQUALLY DISTRIBUTED than income, because wealth accumulates and compounds across generations (inheritance, a paid-off house, investments that grow), while income is earned fresh each year. This is a well-documented pattern - but we verify any specific figure at the source (Census for income, the Federal Reserve for wealth); never assert one from memory.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ways to define poverty. ABSOLUTE poverty = lacking the resources for basic survival (food, shelter, safety) - a fixed standard. RELATIVE poverty = falling far below the typical standard of living in your OWN society - a moving standard (you can be 'poor' in a rich country while owning more than a median person in a poor one). The U.S. official poverty measure sets a poverty THRESHOLD (a dollar line, adjusted for family size) using pretax money income - closest to an absolute line, and imperfect, which is why the Census also publishes a Supplemental Poverty Measure (SPM). Feminization of poverty = the documented pattern that women, especially those heading households alone, are over-represented among the poor. Memory hook: income is a flow; wealth is a stock; poverty - absolute = survival, relative = falling behind your society.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read-the-data move you'll do in the Workshop. Two CENSUS figures, both verified live on the Census Bureau pages (reports published Sep 10, 2024, for calendar year 2023): real MEDIAN HOUSEHOLD INCOME 2023 = $80,610 (Income in the United States: 2023, Report P60-282); official POVERTY RATE 2023 = 11.1%, about 36.8 million people (Poverty in the United States: 2023, Report P60-283). Ask the four questions of ANY statistic: (1) What is measured? Median household income is the MIDDLE household's annual money income (half above, half below) - a measure of INCOME, a flow; the poverty rate is the PERCENTAGE below the threshold. NEITHER measures wealth - the Census income/poverty data tell you about the faucet, not the tub. (2) Over what population and period? All U.S. households/people, calendar year 2023, from the Current Population Survey. (3) What does it show, and NOT? The middle of the distribution and the share below a line; it does NOT show wealth, does NOT show WHY groups differ, and a single median hides the spread. (4) Correlation or causation? A rate DESCRIBES; a one-year change does not by itself prove a cause. Cure the misconceptions: 'median is up, so everyone's better off' - no, the median is the middle, it can rise while the bottom stagnates; 'the poverty rate dropped, so MY policy caused it' - a year-over-year change is a correlation in time, not proof of cause.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How the discipline's two giants explained stratification - both named factually. KARL MARX (conflict roots): class is about ONE thing, your relationship to the means of production (factories, land, capital). Two great classes: the BOURGEOISIE (owners, who profit from others' labor) and the PROLETARIAT (workers, who own only their labor and must sell it). Stratification is EXPLOITATION. (We use Marx as a social theorist and analytic framework, not a political endorsement - same as Week 1.) MAX WEBER (say 'VAY-ber'): agreed economics matters but argued class is multidimensional - THREE dimensions: CLASS (economic position), STATUS (prestige and social honor), and PARTY (power - the capacity to get your way). These can come apart: an old aristocrat can have status but little cash; a lottery winner money but little status. Your position shapes your LIFE CHANCES - your odds of getting the good things in life (health, education, security). Contrast: Marx counts owners and workers; Weber adds prestige and power - class, status, party.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functionalist account: the Davis-Moore thesis (Kingsley Davis and Wilbert Moore, 1945, factual). They argued stratification is functional and even necessary: some positions are MORE IMPORTANT and harder to fill (they need scarce talent and long, costly training). To MOTIVATE the most qualified people to make those sacrifices and fill those roles, society must attach GREATER REWARDS (pay, prestige) to them. On this view, unequal rewards are society's way of getting the right people into the most demanding jobs. Stated fairly: it's a claim about incentives and social function. THE INTERNAL CRITIQUE - Melvin Tumin (1953, factual): how do we decide a job is 'important'? (a garbage collector's work is essential too). Inequality BLOCKS talent by denying the poor the schooling to compete, so it can be DYSFUNCTIONAL, not functional; and huge rewards may reflect POWER, not importance. We include Tumin so the functionalist case is presented honestly, not as a strawman.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INTRODUCTION TO SOCIOLOGY · SOC 1 · WEEK 7</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Social</a:t>
            </a:r>
          </a:p>
          <a:p>
            <a:pPr algn="ctr"/>
            <a:r>
              <a:rPr sz="6000" b="1">
                <a:solidFill>
                  <a:srgbClr val="FFFFFF"/>
                </a:solidFill>
                <a:latin typeface="Arial"/>
              </a:rPr>
              <a:t>Stratification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Class, income vs. wealth, and the meritocracy question</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Adeyemi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PERSPECTIVE 2 · CONFLICT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Power, not</a:t>
            </a:r>
          </a:p>
          <a:p>
            <a:pPr algn="ctr"/>
            <a:r>
              <a:rPr sz="6000" b="1">
                <a:solidFill>
                  <a:srgbClr val="FFFFFF"/>
                </a:solidFill>
                <a:latin typeface="Arial"/>
              </a:rPr>
              <a:t>'importance'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Stratification reproduces advantage — ask who benefits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ONE QUESTION, BOTH LENSES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1E2761"/>
                </a:solidFill>
                <a:latin typeface="Arial"/>
              </a:rPr>
              <a:t>Why pay a</a:t>
            </a:r>
          </a:p>
          <a:p>
            <a:pPr algn="ctr"/>
            <a:r>
              <a:rPr sz="6000" b="1">
                <a:solidFill>
                  <a:srgbClr val="1E2761"/>
                </a:solidFill>
                <a:latin typeface="Arial"/>
              </a:rPr>
              <a:t>surgeon more?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Davis-Moore vs. conflict — weigh it with mobility data</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BIG QUESTION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Meritocracy:</a:t>
            </a:r>
          </a:p>
          <a:p>
            <a:pPr algn="ctr"/>
            <a:r>
              <a:rPr sz="6000" b="1">
                <a:solidFill>
                  <a:srgbClr val="FFFFFF"/>
                </a:solidFill>
                <a:latin typeface="Arial"/>
              </a:rPr>
              <a:t>fact or myth?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 claim to test — and a story that justifies inequality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THREE LENSES ON CLASS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Glue · power</a:t>
            </a:r>
          </a:p>
          <a:p>
            <a:pPr algn="ctr"/>
            <a:r>
              <a:rPr sz="6000" b="1">
                <a:solidFill>
                  <a:srgbClr val="FFFFFF"/>
                </a:solidFill>
                <a:latin typeface="Arial"/>
              </a:rPr>
              <a:t>· meaning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Functionalist, conflict, and interactionist reads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SOCIOLOGY IS A SCIENCE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Income ≠ wealth</a:t>
            </a:r>
          </a:p>
          <a:p>
            <a:pPr algn="ctr"/>
            <a:r>
              <a:rPr sz="6000" b="1">
                <a:solidFill>
                  <a:srgbClr val="FFFFFF"/>
                </a:solidFill>
                <a:latin typeface="Arial"/>
              </a:rPr>
              <a:t>Describe ≠ cause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Read the number; check the source and the year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TECHNOLOGY &amp; THE AI-CRITIQUE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tool drafts.</a:t>
            </a:r>
          </a:p>
          <a:p>
            <a:pPr algn="ctr"/>
            <a:r>
              <a:rPr sz="6000" b="1">
                <a:solidFill>
                  <a:srgbClr val="FFFFFF"/>
                </a:solidFill>
                <a:latin typeface="Arial"/>
              </a:rPr>
              <a:t>You verify.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blur income/wealth and invent percentages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See the layers,</a:t>
            </a:r>
          </a:p>
          <a:p>
            <a:pPr algn="ctr"/>
            <a:r>
              <a:rPr sz="6000" b="1">
                <a:solidFill>
                  <a:srgbClr val="FFFFFF"/>
                </a:solidFill>
                <a:latin typeface="Arial"/>
              </a:rPr>
              <a:t>read the data</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7 · Quiz 7 · Discussion 7 · Assignment 7 · Workshop 7</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Midterm review &amp; exam (covers Weeks 1–7) — then global inequality</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Same income.</a:t>
            </a:r>
          </a:p>
          <a:p>
            <a:pPr algn="ctr"/>
            <a:r>
              <a:rPr sz="6000" b="1">
                <a:solidFill>
                  <a:srgbClr val="FFFFFF"/>
                </a:solidFill>
                <a:latin typeface="Arial"/>
              </a:rPr>
              <a:t>Same wealth?</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Two neighbors each earn $70,000. Equally well-off?</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WHAT STRATIFICATION IS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Ranked groups,</a:t>
            </a:r>
          </a:p>
          <a:p>
            <a:pPr algn="ctr"/>
            <a:r>
              <a:rPr sz="6000" b="1">
                <a:solidFill>
                  <a:srgbClr val="FFFFFF"/>
                </a:solidFill>
                <a:latin typeface="Arial"/>
              </a:rPr>
              <a:t>not just luck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Society sorts categories of people into layers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SYSTEMS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Caste: closed.</a:t>
            </a:r>
          </a:p>
          <a:p>
            <a:pPr algn="ctr"/>
            <a:r>
              <a:rPr sz="6000" b="1">
                <a:solidFill>
                  <a:srgbClr val="FFFFFF"/>
                </a:solidFill>
                <a:latin typeface="Arial"/>
              </a:rPr>
              <a:t>Class: open.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Slavery · caste · estate · class — a spectrum</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KEY DISTINCTION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Income: a flow.</a:t>
            </a:r>
          </a:p>
          <a:p>
            <a:pPr algn="ctr"/>
            <a:r>
              <a:rPr sz="6000" b="1">
                <a:solidFill>
                  <a:srgbClr val="FFFFFF"/>
                </a:solidFill>
                <a:latin typeface="Arial"/>
              </a:rPr>
              <a:t>Wealth: a stock.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Faucet (income/year) vs. tub level (assets − debts)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POVERTY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Absolute vs.</a:t>
            </a:r>
          </a:p>
          <a:p>
            <a:pPr algn="ctr"/>
            <a:r>
              <a:rPr sz="6000" b="1">
                <a:solidFill>
                  <a:srgbClr val="FFFFFF"/>
                </a:solidFill>
                <a:latin typeface="Arial"/>
              </a:rPr>
              <a:t>relative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Survival standard vs. falling behind your society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READ THE DATA — VERIFIED AT THE SOURCE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$80,610</a:t>
            </a:r>
          </a:p>
          <a:p>
            <a:pPr algn="ctr"/>
            <a:r>
              <a:rPr sz="8000" b="1">
                <a:solidFill>
                  <a:srgbClr val="FFFFFF"/>
                </a:solidFill>
                <a:latin typeface="Arial"/>
              </a:rPr>
              <a:t>11.1%</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Median household income &amp; poverty rate, 2023 (U.S. Census)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THEORISTS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Marx vs.</a:t>
            </a:r>
          </a:p>
          <a:p>
            <a:pPr algn="ctr"/>
            <a:r>
              <a:rPr sz="8000" b="1">
                <a:solidFill>
                  <a:srgbClr val="FFFFFF"/>
                </a:solidFill>
                <a:latin typeface="Arial"/>
              </a:rPr>
              <a:t>Weber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Two classes · or class, status &amp; party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PERSPECTIVE 1 · FUNCTIONALIST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The Davis-Moore</a:t>
            </a:r>
          </a:p>
          <a:p>
            <a:pPr algn="ctr"/>
            <a:r>
              <a:rPr sz="6000" b="1">
                <a:solidFill>
                  <a:srgbClr val="FFFFFF"/>
                </a:solidFill>
                <a:latin typeface="Arial"/>
              </a:rPr>
              <a:t>thesis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Unequal rewards motivate talent into hard jobs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