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8, the midterm week. This is review and exam, no new content. Both class sessions walk the whole first half once, fast, and find the exact spot in each topic where points get lost. The midterm is cumulative over Weeks 1-7 / Objectives 1-5: the sociological imagination and the three perspectives; research methods and reading social data; culture; socialization and the self; interaction, groups, and organizations; deviance and social control; and stratification and class. It does NOT reach the global-inequality, race, gender, family, institutions, or social-change material that starts in Week 9. The exam is 20 items, 100 points, concept and scenario only, no arithmetic, and it is closed-book with no AI. The AI tools are for prep only.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4 review, the signature three-perspective move, on organizations. FUNCTIONALIST: bureaucracy is efficient coordination; clear rules and hierarchy let large organizations run reliably. CONFLICT: bureaucracies concentrate power and can dehumanize, Weber's 'iron cage.' INTERACTIONIST: within the office, people manage impressions, front-stage professionalism and back-stage venting. Weber's bureaucracy is an IDEAL TYPE: hierarchy, written rules, impersonality, technical competence, division of labor. Ritzer's MCDONALDIZATION extends it: efficiency, calculability, predictability, control. Land it: each lens catches what the others miss. This is the one light contrast slide on purpose; the rest of the deck stays deep blue.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4 review, part two. A STATUS is a social position: ASCRIBED (given, not earned: born into a family) or ACHIEVED (earned: became a nurse); a MASTER STATUS overrides the others in how people see you. A ROLE is the behavior expected of a status. ROLE CONFLICT is tension BETWEEN two roles (worker vs. parent); ROLE STRAIN is tension WITHIN one role (a manager who must befriend and discipline). Groups are PRIMARY (close, emotional, face-to-face: family) or SECONDARY (large, impersonal, goal-oriented: an office). GOFFMAN's dramaturgy reads social life as performance: a FRONT STAGE (the polished public self) and a BACK STAGE (where we drop it). Traps: ascribed vs. achieved (given vs. earned); role conflict vs. role strain (between vs. within).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4 review, part three: deviance, sociology's signature three-perspective topic. First, two anchors: deviance is RELATIVE (varies by time, place, culture), and deviance is NOT the same as crime (not all norm-breaking is illegal). FUNCTIONALIST (Durkheim): a limited amount of deviance is normal and functional; punishing it reaffirms shared norms and can spur change. Merton's STRAIN THEORY: deviance from a gap between cultural goals and legitimate means (conformity, innovation, ritualism, retreatism, rebellion). CONFLICT: the powerful define what counts as deviant. INTERACTIONIST: LABELING theory (Becker), deviance is in society's response, and a label can push primary into secondary deviance; DIFFERENTIAL ASSOCIATION (Sutherland), deviance is learned in interaction. Traps: deviance equals crime (no); labeling vs. differential association (response vs. learned).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4, the read-the-data beat (SLO B). When a city's police-reported crime counts rise the same year it hires more officers and urges residents to report, do NOT conclude 'more police caused more crime.' The rise may be a REPORTING ARTIFACT. The FBI's Uniform Crime Reporting (UCR) counts crimes reported to police; the Bureau of Justice Statistics' National Crime Victimization Survey (NCVS) asks people directly whether they were victimized. The NCVS has found only about 2 in 5 violent victimizations are reported to police, so reported counts can move for reasons other than actual crime. Two measures, different methods, can diverge. Correlation is not causation.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5 review. Social stratification is a society's system of ranking categories of people into a hierarchy with unequal resources: a feature of SOCIETY, not just individual luck. Systems: CASTE (closed, rank ascribed at birth, fixed) vs. CLASS (open, based on economic position, in principle changeable). The crucial distinction: INCOME is a FLOW (money received over a period, wages); WEALTH is a STOCK (assets minus debts, what you own minus what you owe), and wealth is far more unequally distributed. Two friends can earn the same salary yet differ greatly in wealth. The central theory contrast: the DAVIS-MOORE thesis (functionalist: unequal rewards motivate talented people to fill important, hard-to-fill positions) vs. the CONFLICT view (stratification is exploitation and the reproduction of advantage). Marx defined class by relation to the means of production; Weber made it multidimensional: class, status, party.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5, the evenhanded beat. 'Anyone who works hard gets ahead' is best treated by sociologists as a CONTESTED idea, not a settled fact. It may be partly real, but it can also function as a LEGITIMATING IDEOLOGY that makes existing inequality feel fair and deserved. The honest move (SLO A and the discipline's sensitivity rule): present the Davis-Moore functionalist argument AND the conflict argument, and weigh the documented mobility data, rather than decreeing a single verdict. Do not both-sides the documented facts (measured gaps in income and wealth exist), but do let students weigh competing interpretations. This is exactly the kind of arguable question the discussion drills.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midterm frame. Audit-the-AI one last time: paste to a chatbot 'who founded conflict theory, what is the difference between income and wealth, and give me a statistic on U.S. income inequality.' Check it: chatbots sometimes credit conflict theory to Durkheim (it is Marx), blur income and wealth, and invent a statistic or study. The tool drafts; you judge. Remember AI is for prep only, not the exam. What is on the midterm: cumulative over Weeks 1-7 / Objectives 1-5; 20 items, 100 points (5 each), concept and scenario only, no arithmetic; mixed auto-gradable types; 20% of the course grade; it replaces Quiz 8, Assignment 8, and Workshop 8; closed-book, no AI; opens Mon Oct 19, due Sun Oct 25. Coverage weight so you study proportionally: Obj 1 about 4, Obj 2 about 3, Obj 3 about 4, Obj 4 about 5, Obj 5 about 4; structure and deviance is the biggest slice. The prep plan: work the Study Guide first, run the Exam-Prep Tutorial (submit the share link), sit the Practice Exam timed, then after the exam post Discussion 8, the midterm debrief. Callback: every item is a move you already made in Weeks 1-7. Tease: Week 9 opens the back half with global inequality, modernization vs. dependency.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photograph slide. Obj 1 = HOW sociology sees: troubles vs. issues, three perspectives, macro/micro, the founders. Obj 2 = HOW we study it: methods, reliability/validity, sampling, correlation vs. cause. Obj 3 = CULTURE and the SELF: material/nonmaterial, norms/values, socialization (Cooley and Mead). Obj 4 = STRUCTURE and DEVIANCE: status and role, groups, bureaucracy, the three explanations of deviance. Obj 5 = STRATIFICATION: caste vs. class, income vs. wealth, Davis-Moore vs. conflict, meritocracy. Weeks 1-7 in one sentence: sociology studies society and social structure with evidence, connecting biography to structure, reading any phenomenon through more than one lens, and never mistaking a correlation for a cause.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1 review, part one. Sociology is the systematic study of society, social behavior, and social structure: groups and institutions, not the individual mind (that is psychology's level of analysis). The core skill is C. Wright Mills's sociological imagination: connecting personal troubles (private, individual) to public issues (shared, structural). One person out of work is a trouble; a 10% unemployment RATE is a public issue. The imagination is a SKILL, not one of the three theories: that is a classic mix-up. It protects against two errors: blaming individuals for structural problems, and excusing structures by treating everything as a personal choice.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1 review, part two: the three perspectives, complementary not rivals. STRUCTURAL-FUNCTIONALISM (macro): society as interconnected parts that each serve a function to keep the whole stable; ask what holds society together (roots in Durkheim). CONFLICT THEORY (macro): society as competition over scarce resources, structures benefiting the powerful; ask who benefits and who loses (roots in Marx). SYMBOLIC INTERACTIONISM (micro): society built from everyday interaction and shared meaning (Mead, Cooley, Blumer, Goffman). Worked example, run college through all three: functionalist (schooling transmits knowledge and sorts people), conflict (schooling reproduces advantage), interactionist (labels and expectations in the classroom). 'Which lens is correct?' is the wrong question; 'what does each reveal?' is right.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Match each founder to their idea (all named factually, no invented quotes). DURKHEIM: the architect of functionalism; social facts (forces outside the individual that shape behavior), shown in his study Suicide (1897). MARX: the wellspring of conflict theory; class conflict, alienation. WEBER (say VAY-ber): rationalization and verstehen (interpretive understanding of meaning); The Protestant Ethic and the Spirit of Capitalism. W. E. B. DU BOIS: 'the color line' and 'double consciousness,' and pioneering empirical urban sociology in The Philadelphia Negro (1899). Auguste Comte coined the word 'sociology.' Memory hook: Durkheim glues, Marx fights, Weber interprets, Du Bois sees the color line. The biggest exam trap is crediting conflict theory to Durkheim: it is Marx.</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2 review. Sociology is empirical: evidence over anecdote. The methods: SURVEYS (standardized questions to a sample), EXPERIMENTS (manipulate a variable under control with random assignment; the design that can establish CAUSE), FIELD RESEARCH / ethnography (participant observation, meaning from the inside), and SECONDARY / existing-data analysis (Durkheim's use of suicide records). An OPERATIONAL DEFINITION turns an abstract concept into something measurable. RELIABILITY (consistent) is not VALIDITY (actually measures what it claims): a scale always 5 lbs high is reliable but invalid. And for samples, REPRESENTATIVENESS BEATS SIZE: a huge self-selected online poll is still biased; a smaller random (probability) sample generalizes.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expensive mistake in social science. Two trends moving together is a correlation, not a cause: a THIRD (confounding) VARIABLE can drive both (a SPURIOUS correlation), or the direction of the arrow is unclear. Example: neighborhoods with more bookstores have higher incomes, but the education and wealth of who already lives there drives BOTH; opening bookstores would not raise incomes. The read-the-data move you did every Workshop, in four questions: (1) what is measured? (2) over what population and period? (3) what does it show, and what does it NOT? (4) correlation or causation? Verified anchor for reading a real figure: the U.S. Census Bureau reported real median household income was $80,610 in 2023; that is the middle household, it measures income (a flow) not wealth, and a one-year change does not by itself prove any single policy caused it. 'Correlation is a clue, not a verdict.'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3 review, part one. Culture splits into MATERIAL (physical objects: tools, buildings, phones) and NONMATERIAL (intangibles: values, beliefs, norms, language). VALUES are abstract standards of what is desirable ('hard work is good'); NORMS are the concrete rules for behavior: FOLKWAYS (everyday etiquette, mild reaction), MORES (strong moral weight, serious condemnation), TABOOS (the strongest). SANCTIONS reward or punish. ETHNOCENTRISM (judging others by your own culture's standards) contrasts with CULTURAL RELATIVISM (understanding a culture on its own terms). Traps: folkways vs. mores (pajamas to an interview vs. theft); norms vs. values (rule vs. standard).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3 review, part two: socialization, the lifelong process of learning culture and developing a self (nature AND nurture, interacting; not either/or). COOLEY's looking-glass self: we build a self-image from how we IMAGINE others see and judge us (the imagined judgment, not the real one). MEAD's development of the self through role-taking, in the fixed order IMITATION then PLAY then GAME, internalizing the GENERALIZED OTHER, society's broad expectations. GOFFMAN's total institutions (prisons, boot camps) resocialize a person, cut off from the outside under one authority's rules. The trap: swapping Cooley's looking-glass self with Mead's generalized other. Different thinkers, different ideas.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8</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Midterm Review</a:t>
            </a:r>
          </a:p>
          <a:p>
            <a:pPr algn="ctr"/>
            <a:r>
              <a:rPr sz="6000" b="1">
                <a:solidFill>
                  <a:srgbClr val="FFFFFF"/>
                </a:solidFill>
                <a:latin typeface="Arial"/>
              </a:rPr>
              <a:t>&amp; Exam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Weeks 1-7, Objectives 1-5: one honest move per topic</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OBJ 4 · ONE PHENOMENON, THREE LENSES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The modern</a:t>
            </a:r>
          </a:p>
          <a:p>
            <a:pPr algn="ctr"/>
            <a:r>
              <a:rPr sz="6000" b="1">
                <a:solidFill>
                  <a:srgbClr val="1E2761"/>
                </a:solidFill>
                <a:latin typeface="Arial"/>
              </a:rPr>
              <a:t>bureaucracy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Functionalist · Conflict · Interactionist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4 · STATUS, ROLE &amp; GROUPS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Ascribed vs.</a:t>
            </a:r>
          </a:p>
          <a:p>
            <a:pPr algn="ctr"/>
            <a:r>
              <a:rPr sz="6000" b="1">
                <a:solidFill>
                  <a:srgbClr val="FFFFFF"/>
                </a:solidFill>
                <a:latin typeface="Arial"/>
              </a:rPr>
              <a:t>achieved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Role conflict (between) vs. role strain (within)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4 · DEVIANCE, THREE WAYS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Why people</a:t>
            </a:r>
          </a:p>
          <a:p>
            <a:pPr algn="ctr"/>
            <a:r>
              <a:rPr sz="8000" b="1">
                <a:solidFill>
                  <a:srgbClr val="FFFFFF"/>
                </a:solidFill>
                <a:latin typeface="Arial"/>
              </a:rPr>
              <a:t>deviate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Functionalist · Conflict · Interactionist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4 · READ CRIME DATA CAREFULLY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Reported ≠</a:t>
            </a:r>
          </a:p>
          <a:p>
            <a:pPr algn="ctr"/>
            <a:r>
              <a:rPr sz="8000" b="1">
                <a:solidFill>
                  <a:srgbClr val="FFFFFF"/>
                </a:solidFill>
                <a:latin typeface="Arial"/>
              </a:rPr>
              <a:t>actual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FBI UCR vs. BJS NCVS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5 · STRATIFICATION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Income vs.</a:t>
            </a:r>
          </a:p>
          <a:p>
            <a:pPr algn="ctr"/>
            <a:r>
              <a:rPr sz="8000" b="1">
                <a:solidFill>
                  <a:srgbClr val="FFFFFF"/>
                </a:solidFill>
                <a:latin typeface="Arial"/>
              </a:rPr>
              <a:t>wealth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Caste (closed) vs. class (open) · Davis-Moore vs. conflict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5 · IS MERITOCRACY REAL?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Fact, or</a:t>
            </a:r>
          </a:p>
          <a:p>
            <a:pPr algn="ctr"/>
            <a:r>
              <a:rPr sz="4600" b="1">
                <a:solidFill>
                  <a:srgbClr val="FFFFFF"/>
                </a:solidFill>
                <a:latin typeface="Arial"/>
              </a:rPr>
              <a:t>legitimating myth?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Present both arguments; weigh the mobility data</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MIDTERM &amp; YOUR PREP KIT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Show what</a:t>
            </a:r>
          </a:p>
          <a:p>
            <a:pPr algn="ctr"/>
            <a:r>
              <a:rPr sz="8000" b="1">
                <a:solidFill>
                  <a:srgbClr val="FFFFFF"/>
                </a:solidFill>
                <a:latin typeface="Arial"/>
              </a:rPr>
              <a:t>you can do</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Study Guide → Exam-Prep Tutorial → Practice Exam → Exam</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Global Inequality (modernization vs. dependency)</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MAP OF THE FIRST HALF</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Five areas,</a:t>
            </a:r>
          </a:p>
          <a:p>
            <a:pPr algn="ctr"/>
            <a:r>
              <a:rPr sz="6000" b="1">
                <a:solidFill>
                  <a:srgbClr val="FFFFFF"/>
                </a:solidFill>
                <a:latin typeface="Arial"/>
              </a:rPr>
              <a:t>one arc</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See it · Study it · Culture &amp; self · Structure &amp; deviance · Class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1 · THE CORE SKILL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Troubles</a:t>
            </a:r>
          </a:p>
          <a:p>
            <a:pPr algn="ctr"/>
            <a:r>
              <a:rPr sz="8000" b="1">
                <a:solidFill>
                  <a:srgbClr val="FFFFFF"/>
                </a:solidFill>
                <a:latin typeface="Arial"/>
              </a:rPr>
              <a:t>↔ Issues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 Wright Mills: the sociological imagination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1 · THREE LENSES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Function · Conflict</a:t>
            </a:r>
          </a:p>
          <a:p>
            <a:pPr algn="ctr"/>
            <a:r>
              <a:rPr sz="4600" b="1">
                <a:solidFill>
                  <a:srgbClr val="FFFFFF"/>
                </a:solidFill>
                <a:latin typeface="Arial"/>
              </a:rPr>
              <a:t>· Interaction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Glue (macro) · Power (macro) · Meaning (micro)</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1 · THE FOUNDERS, FACTUALLY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Four who built</a:t>
            </a:r>
          </a:p>
          <a:p>
            <a:pPr algn="ctr"/>
            <a:r>
              <a:rPr sz="6000" b="1">
                <a:solidFill>
                  <a:srgbClr val="FFFFFF"/>
                </a:solidFill>
                <a:latin typeface="Arial"/>
              </a:rPr>
              <a:t>the discipline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Durkheim · Marx · Weber · Du Bois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2 · HOW WE KNOW</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Methods &amp;</a:t>
            </a:r>
          </a:p>
          <a:p>
            <a:pPr algn="ctr"/>
            <a:r>
              <a:rPr sz="6000" b="1">
                <a:solidFill>
                  <a:srgbClr val="FFFFFF"/>
                </a:solidFill>
                <a:latin typeface="Arial"/>
              </a:rPr>
              <a:t>the one mistake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Survey · Experiment · Field · Existing data</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2 · THE LOAD-BEARING RULE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Correlation</a:t>
            </a:r>
          </a:p>
          <a:p>
            <a:pPr algn="ctr"/>
            <a:r>
              <a:rPr sz="6000" b="1">
                <a:solidFill>
                  <a:srgbClr val="FFFFFF"/>
                </a:solidFill>
                <a:latin typeface="Arial"/>
              </a:rPr>
              <a:t>≠ causation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Watch the third (confounding) variable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3 · CULTURE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Material vs.</a:t>
            </a:r>
          </a:p>
          <a:p>
            <a:pPr algn="ctr"/>
            <a:r>
              <a:rPr sz="6000" b="1">
                <a:solidFill>
                  <a:srgbClr val="FFFFFF"/>
                </a:solidFill>
                <a:latin typeface="Arial"/>
              </a:rPr>
              <a:t>nonmaterial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Values · Norms (folkways / mores / taboos)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3 · THE SOCIAL SELF</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Cooley</a:t>
            </a:r>
          </a:p>
          <a:p>
            <a:pPr algn="ctr"/>
            <a:r>
              <a:rPr sz="8000" b="1">
                <a:solidFill>
                  <a:srgbClr val="FFFFFF"/>
                </a:solidFill>
                <a:latin typeface="Arial"/>
              </a:rPr>
              <a:t>&amp; Mead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Looking-glass self · imitation → play → game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