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9. Two weeks ago (Week 7) we asked why some PEOPLE in a society are rich and others poor. This week we zoom all the way out and ask the same question about whole NATIONS. The big question on the board: Why are some nations rich and others poor, and how would modernization theory and dependency/world-systems theory each answer using the same global data? By Friday you'll know how development is measured (and why one number lies), be able to argue both sides of the modernization-vs-dependency debate fairly, and read a real cross-national chart without confusing correlation with cause.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example: run one concrete phenomenon - a clothing factory in a low-income country making goods for a brand headquartered in a high-income one - through all three. MODERNIZATION (functionalist-leaning): the factory is a rung on the ladder - industrial jobs, wages, skills, technology entering a previously agrarian economy; exactly the 'take-off' modernization predicts, and over time it can lift the country. DEPENDENCY / WORLD-SYSTEMS (conflict-leaning): the arrangement also LOCKS IN a global division of labor - the periphery supplies cheap labor and inputs while most of the profit, brand value, and high-wage design/marketing jobs stay in the core; the relationship can keep the poorer nation dependent. INTERACTIONIST (micro): zoom in to meanings - what 'a good job,' 'cheap,' 'made in ___,' or 'ethical fashion' MEAN to a worker, a manager, a consumer, and how those meanings get negotiated. Land it: the same factory is a ladder rung, a dependency trap, and a web of meanings at once - a complete answer uses more than one lens. This is the one light slide; the rest stay deep blue.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move you'll do in this week's Workshop. On Our World in Data's 'Life expectancy vs. GDP per capita' chart (verified live for this build), each dot is a country: GDP per capita on one axis, life expectancy on the other. The pattern is one of the most reliable in social science: richer countries tend to have higher life expectancy - a strong POSITIVE CORRELATION. Walk the four read-the-data questions. (1) What is measured? Period life expectancy at birth (a summary, not a guarantee for any individual) and GDP per capita (an AVERAGE income, adjusted for price differences). (2) Over what population and period? Countries, for a given recent year - check the year on the chart. (3) What does it show, and not? A strong association across countries - NOT that handing a country more GDP causes longer lives. (4) Correlation or causation? A correlation.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misconception and its cure. WRONG: 'Richer countries live longer, so making a country richer will, by itself, make people live longer.' CURE: a cross-national correlation is a clue, not a verdict. Watch REVERSE DIRECTION - healthier, longer-lived populations can be more productive, raising income. Watch THIRD VARIABLES - clean water, sanitation, vaccination, and schooling raise life expectancy AND support income. And notice the curve FLATTENS: beyond a certain income, more GDP buys little extra life expectancy, so 'just grow GDP' is not the whole health story. Refusing to make this jump is half of SLO B. Correlation is a clue, not a verdict.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Globalization - the growing interconnection of economies, cultures, and politics across borders - is the stage on which all three theories play out. MULTINATIONAL CORPORATIONS (firms operating across many countries) are central: modernization tends to see them as carriers of capital, jobs, and technology into poorer nations; dependency/world-systems tends to see them as the mechanism by which core nations extract value from the periphery. Same actor, two readings - present both. This is the three-perspective move at a global scale.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live-data caution - the discipline's load-bearing habit, made concrete. Global poverty statistics CHANGE as the measuring stick changes. In June 2025 the World Bank RAISED its International Poverty Line from $2.15 to $3.00 a day (2021 prices), which raised the counted number of people in extreme poverty in 2024 to about 817 MILLION - NOT because the world got poorer, but because the line moved (and updated data actually showed the world's poorest were slightly better off than before). Verified live at Our World in Data for the Workshop. The lesson: a statistic is only as good as the definition behind it - always ask WHICH line, WHICH year, WHICH source. A chatbot quoting '$2.15 a day' is using a SUPERSEDED figure. Tie back: GDP per capita is one measure, an average at that; development also means health and schooling (the HDI idea).</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the two-column debate, on demand. Pick a development question, draw two columns - Modernization | Dependency/World-Systems - and force at least one solid point into EACH before deciding; notice which side you defaulted to (that's your bias; filling both corrects it). AI-critique moment (previews the Workshop): paste a prompt asking a chatbot to explain modernization, dependency, and world-systems theory, say who developed world-systems theory, and give the current share of the world in extreme poverty. Then CHECK it. Did it MISATTRIBUTE - credit core/semi-periphery/periphery to 'dependency theory' instead of Wallerstein's world-systems theory? Did it give a STALE OR FABRICATED statistic - the old '$2.15 a day' line, or an unsourced figure? Verify any global number at the World Bank or Our World in Data, with the year and poverty line stated. Did it slide from correlation to causation - 'richer countries live longer, so growth causes longevity'?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we zoomed out from class-within-a-nation (Week 7) to inequality-between-nations - same sociological instinct, global scale: weigh competing structural explanations against the evidence. The week's graded work: Lecture Tutorial 9 (AI tutor, share-link), Quiz 9, Discussion 9 ('Why Are Some Nations Poor? - modernization vs. dependency'), Assignment 9 ('Make the Argument: Global Inequality'), and Workshop 9 ('Reading the Global Gap' - read a real World Bank / Our World in Data indicator, then catch an AI's slips). Tease next week: we zoom back into the United States and one of its most charged inequalities - race and ethnicity: why race is a SOCIAL construction, prejudice vs. discrimination, and individual vs. institutional racism.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Two babies are born the same day - one in a wealthy nation, one in a low-income country. Before either has made a single choice, their expected lifespans can differ by roughly 25 to 30 years (a documented gap between the richest and poorest countries; students will see it on the chart later). Nothing about the babies explains that gap - something about the WORLD does. Same sociological instinct as Week 7: don't blame the baby, look at the structure. This week, at a global scale. Memory line: where you're born is the single biggest lottery of your life - and that's a sociological fact, not a personal one.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Global stratification = the unequal distribution of resources, power, and opportunity BETWEEN the world's societies - not just between people within one. It's the Week-7 ladder applied to whole countries. A language note: older texts said 'First/Third World' or 'developed/undeveloped.' The discipline now mostly uses the World Bank's INCOME GROUPS - low-income, lower-middle-income, upper-middle-income, high-income - because they rest on a transparent measure (gross national income, GNI, per capita, Atlas method, updated each July 1) rather than a value judgment.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How do we measure 'development'? Name several measures, not one. GNI or GDP per capita: average income/output per person - useful, but it's an AVERAGE (hides inequality) and a FLOW (not wealth), and a high oil-export average can mask deep poverty. Life expectancy: a blunt but powerful summary of health and public health. Schooling: mean and expected years. Put income + health + schooling together and you have exactly the three building blocks of the HUMAN DEVELOPMENT INDEX (HDI) - a deliberate move away from 'GDP is development' toward a broader picture. Memory hook: GDP per capita is one window, not the whole house; and even then it's an average that hides who's inside.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heart of the week: three competing explanations for the global gap. As always in sociology, we WEIGH them against evidence rather than being handed a verdict. Two big camps: modernization theory says look INWARD (the cause is mostly internal). Dependency and world-systems theory say look at the RELATIONSHIP between nations (the cause is structural and historical). We'll present both fairly - there is real evidence on each side. Map of the debate: modernization = 'look inward and modernize'; dependency/world-systems = 'look at the relationship.'</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Modernization theory answers 'why are some nations poor?' by looking mostly INWARD: poor nations lack the industrial technology, productive institutions, and cultural orientations that produced wealth in the rich world - and they can catch up by adopting them. Its best-known version is ROSTOW'S STAGES OF GROWTH (W. W. Rostow, factual): countries move through evolutionary stages - from a traditional, agriculture-based society, through a 'take-off' into industrialization, toward a mature high-consumption economy. The engine is industrialization and improved technology, plus supporting values and institutions. This view leans FUNCTIONALIST - development as a beneficial evolution the whole system moves through. Memory hook: the cause is mostly internal - industrialize, modernize, catch up.</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critique in the same breath - that's the evenhandedness the course requires. Modernization theory is widely criticized as ETHNOCENTRIC: it tends to treat the rich-world path as THE path every country should follow, assumes all countries start with the same resources and options, and can locate the 'problem' inside poor nations' own cultures while ignoring history (especially colonialism). We present the theory AND its critique - and we don't strawman it either: industrialization HAS lifted hundreds of millions out of poverty, which is a real point in its favor. Memory hook: 'catch up to whom, and on whose terms?'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Dependency theory flips the question from INSIDE a poor nation to the RELATIONSHIP between nations: poor nations are not simply 'behind'; they have been kept poor by their dependent, exploited position in a global economy - a legacy of COLONIALISM (and its continuation, sometimes called neocolonialism), in which wealthy nations extract resources and cheap labor. On this view, the poverty of some is tied to the wealth of others. It leans CONFLICT - ask who benefits from the current arrangement. Memory hook: the cause is the RELATIONSHIP, not just internal effort.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World-systems theory (Immanuel Wallerstein, factual) is the most influential structural version. It pictures ONE single capitalist world economy divided into three positions. CORE nations: wealthy; do the high-profit, high-tech, high-wage work; concentrate capital and power. PERIPHERY nations: poor; supply raw materials and cheap labor; low profit, low wages. SEMI-PERIPHERY: in between; both exploited by the core and exploiting the periphery - a buffer, and where some upward movement happens. Leans CONFLICT. CRITICAL EXAM POINT: the core/semi-periphery/periphery terms belong to WALLERSTEIN'S WORLD-SYSTEMS THEORY - do NOT credit them to 'dependency theory.' Memory hook: Wallerstein - world-systems - three zones.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9</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Global</a:t>
            </a:r>
          </a:p>
          <a:p>
            <a:pPr algn="ctr"/>
            <a:r>
              <a:rPr sz="8000" b="1">
                <a:solidFill>
                  <a:srgbClr val="FFFFFF"/>
                </a:solidFill>
                <a:latin typeface="Arial"/>
              </a:rPr>
              <a:t>Inequality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Why some nations are rich and others poor</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ONE PHENOMENON, THREE LENSES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1E2761"/>
                </a:solidFill>
                <a:latin typeface="Arial"/>
              </a:rPr>
              <a:t>A garment</a:t>
            </a:r>
          </a:p>
          <a:p>
            <a:pPr algn="ctr"/>
            <a:r>
              <a:rPr sz="8000" b="1">
                <a:solidFill>
                  <a:srgbClr val="1E2761"/>
                </a:solidFill>
                <a:latin typeface="Arial"/>
              </a:rPr>
              <a:t>factory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Modernization · Dependency/world-systems · Interactionist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Wealth ↔</a:t>
            </a:r>
          </a:p>
          <a:p>
            <a:pPr algn="ctr"/>
            <a:r>
              <a:rPr sz="6000" b="1">
                <a:solidFill>
                  <a:srgbClr val="FFFFFF"/>
                </a:solidFill>
                <a:latin typeface="Arial"/>
              </a:rPr>
              <a:t>life expectancy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strong cross-national correlation — the Workshop skill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LOAD-BEARING RULE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Correlation</a:t>
            </a:r>
          </a:p>
          <a:p>
            <a:pPr algn="ctr"/>
            <a:r>
              <a:rPr sz="6000" b="1">
                <a:solidFill>
                  <a:srgbClr val="FFFFFF"/>
                </a:solidFill>
                <a:latin typeface="Arial"/>
              </a:rPr>
              <a:t>≠ causation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Reverse direction + third variables; returns diminish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GLOBAL STAGE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Globalization &amp;</a:t>
            </a:r>
          </a:p>
          <a:p>
            <a:pPr algn="ctr"/>
            <a:r>
              <a:rPr sz="6000" b="1">
                <a:solidFill>
                  <a:srgbClr val="FFFFFF"/>
                </a:solidFill>
                <a:latin typeface="Arial"/>
              </a:rPr>
              <a:t>multinationals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Same actor, two readings — present both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 LIVE-DATA CAUTION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The line</a:t>
            </a:r>
          </a:p>
          <a:p>
            <a:pPr algn="ctr"/>
            <a:r>
              <a:rPr sz="8000" b="1">
                <a:solidFill>
                  <a:srgbClr val="FFFFFF"/>
                </a:solidFill>
                <a:latin typeface="Arial"/>
              </a:rPr>
              <a:t>moved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World Bank raised extreme poverty to $3/day in June 2025</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judge.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misattribute the zones &amp; recite stale poverty lines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Weigh the</a:t>
            </a:r>
          </a:p>
          <a:p>
            <a:pPr algn="ctr"/>
            <a:r>
              <a:rPr sz="8000" b="1">
                <a:solidFill>
                  <a:srgbClr val="FFFFFF"/>
                </a:solidFill>
                <a:latin typeface="Arial"/>
              </a:rPr>
              <a:t>global gap</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9 · Quiz 9 · Discussion 9 · Assignment 9 · Workshop 9</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race &amp; ethnicity — social construction, prejudice vs. discrimination</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Two babies,</a:t>
            </a:r>
          </a:p>
          <a:p>
            <a:pPr algn="ctr"/>
            <a:r>
              <a:rPr sz="6000" b="1">
                <a:solidFill>
                  <a:srgbClr val="FFFFFF"/>
                </a:solidFill>
                <a:latin typeface="Arial"/>
              </a:rPr>
              <a:t>one accident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Born the same day; ~25-30 years' difference in expected lifespan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IT 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Inequality</a:t>
            </a:r>
          </a:p>
          <a:p>
            <a:pPr algn="ctr"/>
            <a:r>
              <a:rPr sz="6000" b="1">
                <a:solidFill>
                  <a:srgbClr val="FFFFFF"/>
                </a:solidFill>
                <a:latin typeface="Arial"/>
              </a:rPr>
              <a:t>between nations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Global stratification = the Week-7 ladder, applied to whole countries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MEASURING DEVELOPMENT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One window,</a:t>
            </a:r>
          </a:p>
          <a:p>
            <a:pPr algn="ctr"/>
            <a:r>
              <a:rPr sz="6000" b="1">
                <a:solidFill>
                  <a:srgbClr val="FFFFFF"/>
                </a:solidFill>
                <a:latin typeface="Arial"/>
              </a:rPr>
              <a:t>not the house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Income + health + schooling — the HDI building blocks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BIG DEBATE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Why are some</a:t>
            </a:r>
          </a:p>
          <a:p>
            <a:pPr algn="ctr"/>
            <a:r>
              <a:rPr sz="6000" b="1">
                <a:solidFill>
                  <a:srgbClr val="FFFFFF"/>
                </a:solidFill>
                <a:latin typeface="Arial"/>
              </a:rPr>
              <a:t>nations poor?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Three competing explanations — weighed, not decreed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EXPLANATION 1</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Modernization</a:t>
            </a:r>
          </a:p>
          <a:p>
            <a:pPr algn="ctr"/>
            <a:r>
              <a:rPr sz="6000" b="1">
                <a:solidFill>
                  <a:srgbClr val="FFFFFF"/>
                </a:solidFill>
                <a:latin typeface="Arial"/>
              </a:rPr>
              <a:t>theory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Industrialize and modernize — Rostow's stages of growth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BE EVENHANDED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standard</a:t>
            </a:r>
          </a:p>
          <a:p>
            <a:pPr algn="ctr"/>
            <a:r>
              <a:rPr sz="6000" b="1">
                <a:solidFill>
                  <a:srgbClr val="FFFFFF"/>
                </a:solidFill>
                <a:latin typeface="Arial"/>
              </a:rPr>
              <a:t>critique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Modernization theory is widely criticized as ethnocentric</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EXPLANATION 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Dependency</a:t>
            </a:r>
          </a:p>
          <a:p>
            <a:pPr algn="ctr"/>
            <a:r>
              <a:rPr sz="8000" b="1">
                <a:solidFill>
                  <a:srgbClr val="FFFFFF"/>
                </a:solidFill>
                <a:latin typeface="Arial"/>
              </a:rPr>
              <a:t>theory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Kept poor by a dependent, colonial-legacy position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EXPLANATION 3 · WALLERSTEIN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World-systems</a:t>
            </a:r>
          </a:p>
          <a:p>
            <a:pPr algn="ctr"/>
            <a:r>
              <a:rPr sz="6000" b="1">
                <a:solidFill>
                  <a:srgbClr val="FFFFFF"/>
                </a:solidFill>
                <a:latin typeface="Arial"/>
              </a:rPr>
              <a:t>theory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One world economy: core · semi-periphery · periphery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