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10. This is one of the most important - and most misunderstood - topics in the course. The big question: if race is not biological, why is racial inequality so real, and where does it come from: individual attitudes, or the way our institutions are built? By Friday you'll be able to explain race as a social construction WITHOUT denying that racial inequality is real, tell prejudice from discrimination from institutional racism, place Du Bois with his ideas, name the patterns of intergroup relations, and read a Census table for what it does and doesn't show. A word on tone: we study this factually, respectfully, and evenhandedly. Where causes are genuinely debated, we weigh competing explanations; where the facts are documented, we state them plainly and reason about what they mean. We do NOT pretend there are two sides to whether race is constructed or whether gaps exist.</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Run the documented gap through all three. FUNCTIONALIST: historically argued for ASSIMILATION - that as groups adopt the dominant culture and integrate into institutions, cohesion rises and disparities fade; functionalists ask what holds a diverse society together. Present it as a perspective AND give the standard critique: it tends to treat the dominant culture as the neutral standard and to underplay structural barriers. CONFLICT: reads the gap as the product of a RACIAL HIERARCHY THAT BENEFITS THE DOMINANT GROUP - historical exclusion (from lending, neighborhoods, wealth-building) and INSTITUTIONAL RACISM reproduce advantage across generations. Ask who benefited and who was shut out. SYMBOLIC INTERACTIONIST: zooms in to how RACIAL MEANINGS are made and used in everyday interaction - stereotypes, labels, who is treated as 'belonging.' The CONTACT HYPOTHESIS (Gordon Allport, factual) lives here: under the right conditions (equal status, common goals, cooperation, institutional support), intergroup contact can reduce prejudice. Land it: the data describe the gap; together the lenses explain far more than any one alone.</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Name the spectrum of intergroup relations. PLURALISM - groups maintain distinct identities while participating fully and EQUALLY (the 'salad bowl' image). ASSIMILATION - a minority group takes on the traits of the dominant group and the distinction fades (the 'melting pot' image). SEGREGATION - the physical and social SEPARATION of groups (residential, institutional), often enforced and unequal. GENOCIDE - the deliberate, systematic DESTRUCTION of a group; the violent extreme of the spectrum (name it gravely and factually, do not dwell graphically). Misconception + cure: students often assume assimilation is obviously the goal because it sounds like 'integration.' But assimilation asks the MINORITY to conform to the dominant culture, while PLURALISM keeps difference AND equality. Which is preferable is a values/perspective question - name it as such, don't decree it.</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data-reading beat - the move you'll do in this week's Workshop. Put simplified Census 'Race and Hispanic Origin' rows on the board, described in words: White alone not Hispanic about 58%, Hispanic or Latino of any race about 19.5% (U.S. Census Bureau, Vintage 2023 estimates, July 1, 2023 - students verify live in the Workshop). Then the four questions. (1) WHAT IS MEASURED? A SELF-IDENTIFIED category - people choosing a box about themselves on a survey. The Census measures how people IDENTIFY, not a biological fact. Hispanic origin is even asked as a SEPARATE question from race, which is why 'Hispanic, of any race' overlaps the race rows. (2) OVER WHAT POPULATION AND PERIOD? The whole U.S. resident population, for a stated year; categories have CHANGED across decades, so cross-decade comparisons aren't apples-to-apples. (3) WHAT DOES IT SHOW AND NOT? It shows composition. It does NOT show within-group diversity ('Asian' spans dozens of very different national-origin groups) and does NOT explain any gap. (4) CORRELATION OR CAUSATION? A share is descriptive; a gap between groups is described, not explained. 'The number names the gap; it does not name the cause.'</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Connect the toolkit to the big question, and preview the discussion. THE INDIVIDUAL-RACISM ACCOUNT: inequality is driven mainly by prejudiced attitudes and discriminatory acts by individuals; cure - change hearts and minds, punish discriminatory acts. THE INSTITUTIONAL-RACISM ACCOUNT: inequality is driven mainly by how institutions normally operate - lending rules, school funding tied to local wealth, hiring networks, sentencing practices - which reproduce disparities regardless of individual attitudes; cure - change the rules and structures. THE SOCIOLOGICAL MOVE: these are not mutually exclusive; the empirical question is HOW MUCH each contributes, where, and how they interact - and you settle it with EVIDENCE (audit studies of hiring/housing discrimination; data on the racial wealth gap and its historical roots), not by asserting one side by default. Misconception + cure: 'if I'm not personally prejudiced, I'm not part of any racial inequality' - institutional racism can produce unequal outcomes with NO personal prejudice; individual virtue and structural outcome are different questions.</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Carry the load-bearing rule onto this charged terrain, where it matters most. Any specific figure - a wealth gap, a homeownership gap, a hiring-callback gap - must come from a REAL source seen at the source (Census, Pew, BLS, the Federal Reserve, or a named peer-reviewed audit study). Don't repeat a number you haven't verified; the year and the exact measure matter. And the correlation-vs-causation beat in its sharpest form: a measured gap between groups is a CORRELATION/DESCRIPTION. Jumping from 'Group X has a lower median on some measure' to 'because of [some trait of Group X]' is BOTH unsupported AND a direct route to a stereotype. The causes - discrimination, wealth differences, schooling, geography, policy - are structural and must be SHOWN with evidence, never assumed. 'The number names the gap; the evidence names the cause.'</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Technology workflow: take any claim about race in the news ('Group A does/has X'). Sort it instantly - is this about PREJUDICE (an attitude), DISCRIMINATION (an action), or INSTITUTIONAL RACISM (a rule/structure)? And is the claim DESCRIBING a pattern or ASSERTING a cause? If it cites a number, ask for the source, the year, and what the figure measures. AI-critique moment (previews the Workshop): paste to an approved chatbot, 'Give me the U.S. population shares by race and ethnicity, and explain why one racial group has lower median wealth than another.' Then CHECK it. Did it INVENT or MISDATE a demographic statistic? Verify any share on the Census QuickFacts page; if you can't find it or it's tagged to the wrong year, treat it as fabricated/misdated and say so. Did it treat race as BIOLOGICAL or blur race and ethnicity? Did it CONFUSE prejudice, discrimination, and institutional racism - or pin a wealth gap on a STEREOTYPE? Did it slide from a GAP (a correlation) to a CAUSE it hadn't shown? On this topic a careless model will stereotype or fabricate - catching it is the point.</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Callback: race is a social construction AND racial inequality is real; prejudice (head), discrimination (hands), and institutional racism (rules) are three different things; Du Bois gave us the color line and double consciousness; and a Census figure describes a pattern, not its cause. The week's graded work: Lecture Tutorial 10 (AI tutor, share-link), Quiz 10, Discussion 10 ('Where Does Racial Inequality Come From?' - individual vs. institutional), Assignment 10 ('Name the Mechanism'), and Workshop 10 ('What the Census Counts (and What It Doesn't)') - a DATA workshop reading real Census race and ethnicity figures. Tease next week: we treated race as a constructed category with real consequences; next week we do the same move for SEX and GENDER - biological sex vs. socially constructed gender - and we read the documented gender pay gap, weighing the competing explanations fairly.</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Hook: put two facts side by side and let the tension sit. (1) Scientists find MORE genetic variation WITHIN so-called racial groups than BETWEEN them - the boxes don't line up with biology. (2) And yet U.S. racial gaps in income, wealth, homeownership, and incarceration are large, persistent, and measured. Ask the room: if race isn't real biologically, how can racial inequality be so real? Let them sit with it. Then the turn: BOTH are true at once. Race is something societies MADE - a social construction - and the inequality built on it is documented in data. This week is about holding both, precisely, at the same time. Memory hook: 'Race is constructed - and the inequality is still real. Sociology lives in the AND.'</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Plain language first. RACE, sociologically, is a SOCIALLY CONSTRUCTED category - a way societies sort people by PERCEIVED PHYSICAL TRAITS (skin color, features) that the society has decided to treat as meaningful. The key phrase is 'socially constructed': the categories are made by societies, not read off biology. Three pieces of documented evidence (state plainly): (1) the categories have CHANGED over time and vary across societies - which groups count as which race, and how many races there are, has shifted across U.S. history and differs country to country; a category that tracked biology wouldn't keep being redrawn. (2) Genetic variation doesn't line up with the categories - more variation WITHIN than BETWEEN (the American Anthropological Association's 1998 Statement on Race summarizes this consensus; used factually). (3) The categories were built in specific historical contexts and did social and political work. The U.S. Census itself says its categories reflect 'a social definition of race ... and not an attempt to define race biologically.'</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move students miss, so make it explicit. 'Socially constructed' does NOT mean 'fake' or 'doesn't matter.' A social construction can have enormous, concrete consequences. Money is 'just' a social agreement - paper and pixels we collectively treat as valuable - and it runs your life. A national border is a line people agreed on, and it determines where you can work and live. Race is the same kind of thing: a social agreement, with massive real effects. This is the Thomas theorem from Week 5 in action - if people define situations as real, they are real in their consequences. So hold the BOTH/AND: race is socially constructed AND racial inequality is real. That's not a contradiction - it's the sophisticated position. Anyone who says 'race is just a construct, so racism isn't real' has dropped half the sentence.</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Keep these sharp - classic quiz traps. RACE is about perceived PHYSICAL traits a society treats as meaningful. ETHNICITY is about shared CULTURE - language, religion, ancestry, traditions, national origin (Irish, Korean, Mexican, Somali as ethnic identities). A person can share a 'race' with someone and a different ethnicity, and vice versa. Memory hook: 'Race is about perceived bodies; ethnicity is about shared culture.' Then MINORITY GROUP - Louis Wirth's classic definition (factual): a group SINGLED OUT FOR UNEQUAL TREATMENT that sees itself as an object of collective discrimination. Crucial: it's about POWER AND TREATMENT, NOT HEAD-COUNT - a 'minority' in this sense can even be a numerical majority, as under apartheid in South Africa, where a numerical majority was the oppressed group. The DOMINANT group holds the social, economic, and political advantages.</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single most useful thing students take from the week, so give it room. Three words everyday speech smushes together, made sharp. PREJUDICE = a prejudged ATTITUDE (usually negative) about a group, held before or without evidence - it lives IN THE HEAD. A STEREOTYPE is the oversimplified generalization it rests on. DISCRIMINATION = unequal TREATMENT - an ACTION that advantages or disadvantages people because of their group - it lives IN THE HANDS (what people DO: who gets hired, shown an apartment, pulled over). INSTITUTIONAL (SYSTEMIC) RACISM = bias BUILT INTO THE NORMAL OPERATION of institutions (housing, lending, schooling, hiring, criminal justice) that produces unequal outcomes EVEN WHEN NO INDIVIDUAL is personally prejudiced - it lives IN THE RULES AND STRUCTURES. Memory hook: 'Prejudice is in the head; discrimination is in the hands; institutional racism is in the rules.'</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crucial, often-missed point: prejudice and discrimination are INDIVIDUAL-level; institutional racism is STRUCTURAL - and all three can come apart. You can have discrimination without conscious prejudice (a rule that disadvantages a group, applied by people with no animus), and institutional racism with no prejudiced individuals at all. That's exactly why 'but I'm not racist' doesn't settle whether an OUTCOME is racially unequal. Robert Merton made this concrete by crossing prejudice and discrimination into FOUR TYPES (factual): the ALL-WEATHER LIBERAL (not prejudiced, doesn't discriminate); the FAIR-WEATHER LIBERAL (not prejudiced but discriminates to fit in or profit); the TIMID BIGOT (prejudiced but doesn't discriminate - holds the attitude, hides the action); and the ACTIVE BIGOT (prejudiced and discriminates). The payoff is the two off-diagonal cells - fair-weather liberal and timid bigot - which prove attitude does not equal action. That's the whole reason sociologists keep prejudice and discrimination as separate concepts.</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You met W. E. B. Du Bois (1868-1963) in Week 1; now we go deep. First Black American to earn a Harvard PhD; pioneer of empirical urban sociology (The Philadelphia Negro, 1899 - he MEASURED a community rather than theorizing about it). Two ideas anchor this week. THE COLOR LINE: in The Souls of Black Folk (1903) Du Bois wrote that 'the problem of the twentieth century is the problem of the color-line' - a real, correctly attributed line, never invented. It names race as a STRUCTURAL fault line running through society (macro), not merely a set of individual attitudes. DOUBLE CONSCIOUSNESS: his term for the felt experience of seeing yourself through the eyes of a society that devalues you - 'a sense of always looking at one's self through the eyes of others' - the 'two-ness' of being both American and Black under a racial hierarchy (micro, interactionist). Memory hook: 'Du Bois - the color line is the structure; double consciousness is how it feels from inside.' He embodies the both/and: race as structure AND as lived meaning.</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Now the three-perspective move - on a DOCUMENTED racial gap (say, in homeownership or wealth). Keep 'describe vs. interpret' front and center: the data DESCRIBE the gap; the perspectives INTERPRET it. We're not debating whether the gap exists (it's documented); we're asking what each lens reveals about WHY and what to do. Set it up and then walk the three lenses on the next slide. This is the same complementary-lenses point from Week 1: 'which theory is correct?' is the wrong question - ask 'what does each one reveal?'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INTRODUCTION TO SOCIOLOGY · SOC 1 · WEEK 10</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Race &amp;</a:t>
            </a:r>
          </a:p>
          <a:p>
            <a:pPr algn="ctr"/>
            <a:r>
              <a:rPr sz="8000" b="1">
                <a:solidFill>
                  <a:srgbClr val="FFFFFF"/>
                </a:solidFill>
                <a:latin typeface="Arial"/>
              </a:rPr>
              <a:t>Ethnicity</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Constructed categories, real inequality - and three lenses</a:t>
            </a:r>
          </a:p>
        </p:txBody>
      </p:sp>
      <p:sp>
        <p:nvSpPr>
          <p:cNvPr id="5" name="TextBox 4"/>
          <p:cNvSpPr txBox="1"/>
          <p:nvPr/>
        </p:nvSpPr>
        <p:spPr>
          <a:xfrm>
            <a:off x="914400" y="5806440"/>
            <a:ext cx="10360152" cy="548640"/>
          </a:xfrm>
          <a:prstGeom prst="rect">
            <a:avLst/>
          </a:prstGeom>
          <a:noFill/>
        </p:spPr>
        <p:txBody>
          <a:bodyPr wrap="square" anchor="ctr">
            <a:spAutoFit/>
          </a:bodyPr>
          <a:lstStyle/>
          <a:p>
            <a:pPr algn="ctr"/>
            <a:r>
              <a:rPr sz="1100" b="0">
                <a:solidFill>
                  <a:srgbClr val="6A74A8"/>
                </a:solidFill>
                <a:latin typeface="Arial"/>
              </a:rPr>
              <a:t>Silver Oak University (fictional sample) · Prof. Adeyemi · Fall 2026</a:t>
            </a:r>
          </a:p>
        </p:txBody>
      </p:sp>
      <p:sp>
        <p:nvSpPr>
          <p:cNvPr id="6" name="TextBox 5"/>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THREE READS OF A RACIAL GAP</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Cohesion,</a:t>
            </a:r>
          </a:p>
          <a:p>
            <a:pPr algn="ctr"/>
            <a:r>
              <a:rPr sz="6000" b="1">
                <a:solidFill>
                  <a:srgbClr val="FFFFFF"/>
                </a:solidFill>
                <a:latin typeface="Arial"/>
              </a:rPr>
              <a:t>power, meaning</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Functionalist · Conflict · Interactionist</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THE MENU OF GROUP RELATIONS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Four ways</a:t>
            </a:r>
          </a:p>
          <a:p>
            <a:pPr algn="ctr"/>
            <a:r>
              <a:rPr sz="6000" b="1">
                <a:solidFill>
                  <a:srgbClr val="FFFFFF"/>
                </a:solidFill>
                <a:latin typeface="Arial"/>
              </a:rPr>
              <a:t>groups relate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Pluralism · Assimilation · Segregation · Genocide</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READ THE DATA WITH CARE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The Census</a:t>
            </a:r>
          </a:p>
          <a:p>
            <a:pPr algn="ctr"/>
            <a:r>
              <a:rPr sz="6000" b="1">
                <a:solidFill>
                  <a:srgbClr val="FFFFFF"/>
                </a:solidFill>
                <a:latin typeface="Arial"/>
              </a:rPr>
              <a:t>counts choices</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Self-identified categories - describe, don't explain</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WHERE INEQUALITY COMES FROM</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Individual or</a:t>
            </a:r>
          </a:p>
          <a:p>
            <a:pPr algn="ctr"/>
            <a:r>
              <a:rPr sz="6000" b="1">
                <a:solidFill>
                  <a:srgbClr val="FFFFFF"/>
                </a:solidFill>
                <a:latin typeface="Arial"/>
              </a:rPr>
              <a:t>institutional?</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Both - but the balance is an evidence question</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SOCIOLOGY IS A SCIENCE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A gap is not</a:t>
            </a:r>
          </a:p>
          <a:p>
            <a:pPr algn="ctr"/>
            <a:r>
              <a:rPr sz="6000" b="1">
                <a:solidFill>
                  <a:srgbClr val="FFFFFF"/>
                </a:solidFill>
                <a:latin typeface="Arial"/>
              </a:rPr>
              <a:t>a cause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Verify the number; never stereotype from a statistic</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TECHNOLOGY &amp; THE AI-CRITIQUE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The tool drafts.</a:t>
            </a:r>
          </a:p>
          <a:p>
            <a:pPr algn="ctr"/>
            <a:r>
              <a:rPr sz="6000" b="1">
                <a:solidFill>
                  <a:srgbClr val="FFFFFF"/>
                </a:solidFill>
                <a:latin typeface="Arial"/>
              </a:rPr>
              <a:t>You judge.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Chatbots stereotype, fabricate stats, confuse cause</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15</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THIS WEEK'S WORK</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Name the</a:t>
            </a:r>
          </a:p>
          <a:p>
            <a:pPr algn="ctr"/>
            <a:r>
              <a:rPr sz="8000" b="1">
                <a:solidFill>
                  <a:srgbClr val="FFFFFF"/>
                </a:solidFill>
                <a:latin typeface="Arial"/>
              </a:rPr>
              <a:t>mechanism</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Tutorial 10 · Quiz 10 · Discussion 10 · Assignment 10 · Workshop 10</a:t>
            </a:r>
          </a:p>
        </p:txBody>
      </p:sp>
      <p:sp>
        <p:nvSpPr>
          <p:cNvPr id="5" name="TextBox 4"/>
          <p:cNvSpPr txBox="1"/>
          <p:nvPr/>
        </p:nvSpPr>
        <p:spPr>
          <a:xfrm>
            <a:off x="914400" y="5806440"/>
            <a:ext cx="10360152" cy="548640"/>
          </a:xfrm>
          <a:prstGeom prst="rect">
            <a:avLst/>
          </a:prstGeom>
          <a:noFill/>
        </p:spPr>
        <p:txBody>
          <a:bodyPr wrap="square" anchor="ctr">
            <a:spAutoFit/>
          </a:bodyPr>
          <a:lstStyle/>
          <a:p>
            <a:pPr algn="ctr"/>
            <a:r>
              <a:rPr sz="1100" b="0">
                <a:solidFill>
                  <a:srgbClr val="6A74A8"/>
                </a:solidFill>
                <a:latin typeface="Arial"/>
              </a:rPr>
              <a:t>Next week: sex vs. gender, and reading the gender pay gap</a:t>
            </a:r>
          </a:p>
        </p:txBody>
      </p:sp>
      <p:sp>
        <p:nvSpPr>
          <p:cNvPr id="6" name="TextBox 5"/>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HOOK</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Two facts,</a:t>
            </a:r>
          </a:p>
          <a:p>
            <a:pPr algn="ctr"/>
            <a:r>
              <a:rPr sz="6000" b="1">
                <a:solidFill>
                  <a:srgbClr val="FFFFFF"/>
                </a:solidFill>
                <a:latin typeface="Arial"/>
              </a:rPr>
              <a:t>one tension</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Race isn't biological - yet racial inequality is measured</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WHAT RACE IS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A category</a:t>
            </a:r>
          </a:p>
          <a:p>
            <a:pPr algn="ctr"/>
            <a:r>
              <a:rPr sz="6000" b="1">
                <a:solidFill>
                  <a:srgbClr val="FFFFFF"/>
                </a:solidFill>
                <a:latin typeface="Arial"/>
              </a:rPr>
              <a:t>societies made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Socially constructed - and changed over time</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THE MOVE STUDENTS MISS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Constructed</a:t>
            </a:r>
          </a:p>
          <a:p>
            <a:pPr algn="ctr"/>
            <a:r>
              <a:rPr sz="6000" b="1">
                <a:solidFill>
                  <a:srgbClr val="FFFFFF"/>
                </a:solidFill>
                <a:latin typeface="Arial"/>
              </a:rPr>
              <a:t>isn't unreal</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Like money or borders - real in its consequences</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TWO MORE TERMS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Race vs.</a:t>
            </a:r>
          </a:p>
          <a:p>
            <a:pPr algn="ctr"/>
            <a:r>
              <a:rPr sz="8000" b="1">
                <a:solidFill>
                  <a:srgbClr val="FFFFFF"/>
                </a:solidFill>
                <a:latin typeface="Arial"/>
              </a:rPr>
              <a:t>ethnicity</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Perceived bodies vs. shared culture · minority = power, not size</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THE WEEK'S SIGNATURE DISTINCTION</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Head, hands,</a:t>
            </a:r>
          </a:p>
          <a:p>
            <a:pPr algn="ctr"/>
            <a:r>
              <a:rPr sz="6000" b="1">
                <a:solidFill>
                  <a:srgbClr val="FFFFFF"/>
                </a:solidFill>
                <a:latin typeface="Arial"/>
              </a:rPr>
              <a:t>rules</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Prejudice · Discrimination · Institutional racism</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WHY KEEP THEM SEPARATE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Attitude</a:t>
            </a:r>
          </a:p>
          <a:p>
            <a:pPr algn="ctr"/>
            <a:r>
              <a:rPr sz="6000" b="1">
                <a:solidFill>
                  <a:srgbClr val="FFFFFF"/>
                </a:solidFill>
                <a:latin typeface="Arial"/>
              </a:rPr>
              <a:t>is not action</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Merton's four types: they come apart</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THE FOUNDER FOR THIS WEEK</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Du Bois &amp;</a:t>
            </a:r>
          </a:p>
          <a:p>
            <a:pPr algn="ctr"/>
            <a:r>
              <a:rPr sz="6000" b="1">
                <a:solidFill>
                  <a:srgbClr val="FFFFFF"/>
                </a:solidFill>
                <a:latin typeface="Arial"/>
              </a:rPr>
              <a:t>the color line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A structural fault line - and how it feels from inside</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THE SIGNATURE MOVE THIS WEEK</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One gap,</a:t>
            </a:r>
          </a:p>
          <a:p>
            <a:pPr algn="ctr"/>
            <a:r>
              <a:rPr sz="6000" b="1">
                <a:solidFill>
                  <a:srgbClr val="FFFFFF"/>
                </a:solidFill>
                <a:latin typeface="Arial"/>
              </a:rPr>
              <a:t>three lenses</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The data describe it; the perspectives interpret it</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