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13 of Introduction to Sociology. We continue our tour of the major social institutions (Objective 7) with two of the most powerful: EDUCATION and RELIGION. Both look, at first glance, like pure goods - school teaches you, religion comforts you. Sociology asks the harder, double question we have been asking all term. For education: does schooling open the door to opportunity (functionalist), or does it quietly keep advantage in the same hands (conflict)? The big question on the board: does education PROMOTE EQUALITY or REPRODUCE INEQUALITY - and the honest answer is that the evidence shows it does some of both. For religion: we read its three great theorists factually - Durkheim (the sacred and the profane; religion as social glue), Weber (the Protestant ethic and capitalism), and Marx (religion as 'the opium of the people'). By Friday you can name education's functions and its critiques, place the religion theorists, sort church/sect/denomination/cult, and read the Pew 'nones' data correctly. This is a survey: we are evenhanded and we never fabricate a number or a quote.</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Karl Marx (1818-1883), the conflict view of religion (factual), and we get his words EXACTLY right because misquoting him is a classic error. Marx wrote, in 1844, that religion 'is the opium of the people.' Read the metaphor carefully and fairly: opium was a PAINKILLER. Marx's point was not a cheap insult - it was that religion can dull the very real pain of an oppressed and unequal life (it is, in his fuller phrase, 'the heart of a heartless world'), AND that by promising reward in the next world it can discourage people from challenging injustice in THIS one - thereby helping to preserve the existing inequality. So for Marx religion both COMFORTS the suffering and can REINFORCE the status quo. This is the conflict reading: religion, like education, can serve the interests of the powerful. As in Week 1: we use Marx as a social theorist and analytic framework, not a political endorsement, and we do not assert whether religion is true - only what Marx argued it DOES.</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standard sociological typology of religious organizations - a frequent quiz confusion, so make the contrasts sharp. A CHURCH (sometimes ECCLESIA in the strongest form) is a large, well-established, formally organized body, often integrated with mainstream society and the state. A DENOMINATION is one of several large, recognized, well-established religious bodies that coexist (often the form religion takes in a pluralistic society like the U.S.) - lower tension with society, accepts the others' legitimacy. A SECT is a smaller group, often a BREAKAWAY from a larger body, demanding more intense commitment and standing in higher TENSION with the surrounding mainstream (many begin as sects and, over generations, settle into denominations). A CULT, in sociology's neutral sense, is better called a NEW RELIGIOUS MOVEMENT (NRM): a new or innovative group, often outside established traditions - 'cult' here is a technical category, not a slur. The organizing dimension is TENSION WITH SOCIETY: church/denomination = low tension and established; sect/NRM = higher tension and newer. Memory hook: established-and-mainstream (church/denomination) vs. breakaway-high-commitment (sect) vs. brand-new (NRM).</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read-the-data beat, verified LIVE at the source (this is SLO B). Figure: Pew Research Center's 2023-24 RELIGIOUS LANDSCAPE STUDY (the report 'Decline of Christianity in the U.S. Has Slowed, May Have Leveled Off,' published Feb 26, 2025) reports that 29% of U.S. adults are RELIGIOUSLY UNAFFILIATED - the 'nones' - made up of 5% atheist, 6% agnostic, and 19% 'nothing in particular.' For context the same study puts Christians at 62%. The trend: the unaffiliated share was 16% in 2007 and 23% in 2014, then rose to about 29% and has LEVELED OFF in recent years. Now run the four questions of any statistic. (1) What is measured? SELF-IDENTIFIED religious affiliation in a survey - what people SAY they are, not their private beliefs or attendance. Crucial: 'none' is NOT the same as 'atheist' - most 'nones' are 'nothing in particular,' and many still hold spiritual beliefs. (2) Over what population/period? U.S. adults, survey fielded July 2023-March 2024, about 37,000 respondents. (3) What does it show, and NOT? It shows a real, large, rising-then-plateauing trend in IDENTIFICATION; it does NOT prove the U.S. is becoming fully atheist, and it does not by itself explain WHY. (4) Correlation or causation? A trend over time DESCRIBES; it does not prove a cause. Cure two misconceptions: 'nones = atheists' (false - most are 'nothing in particular'), and 'the line went up because of X' (a time trend is not proof of a cause). ALWAYS verify the current number at pewresearch.org - figures update.</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Two more concepts, framed as genuinely contested (evenhanded). THE SECULARIZATION THESIS: the classical claim that as societies MODERNIZE, the social influence and authority of religion DECLINE. The rise of the 'nones' is often read as evidence for it. But state the debate honestly: religion remains widespread and influential in much of the world and in the U.S. (large majorities still report belief in God or a soul), and the recent PLATEAU in the 'nones' is exactly why scholars DEBATE whether secularization is a smooth one-way trend or something more complex (decline in some forms, persistence or change in others). So secularization is a hypothesis to weigh against data, not a settled fact. CIVIL RELIGION (Robert Bellah, factual): a set of quasi-religious beliefs, symbols, and rituals built around the NATION rather than a church - flags, anthems, pledges, founding 'sacred' texts, civic holidays, reverence for founders - that can bind a diverse society together. Note the deep echo of Durkheim: a society sets apart its own sacred symbols and, in honoring them, celebrates itself.</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evidence discipline for this week - it is doing double duty (education AND religion). First, CORRELATION vs. CAUSATION in education-income data: people with more education earn more, ON AVERAGE - a strong, real correlation. But the gap does not prove the DEGREE itself causes ALL of it: family background, cultural capital, and pre-existing differences also shape both who gets the degree AND who earns more (a third-variable / selection problem). A degree may well raise earnings - but a raw correlation does not, by itself, settle how much. Second, ATTRIBUTION and QUOTATION accuracy: this week is full of theorists and one famous quote. Marx said religion 'is the opium of the people' (1844) - get the wording and the person right. Durkheim = sacred/profane and cohesion; Weber = the Protestant ethic; do not swap them. Third, READ A SURVEY HONESTLY: 'none' is not 'atheist'; a self-ID percentage is not a belief or attendance percentage; a trend is not a cause. The workflow: name the institution, find the figure at the SOURCE with its YEAR, quote theorists exactly, and never let a description masquerade as a cause.</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Technology workflow and AI-critique (previews the weekly Workshop). Paste a prompt to an approved chatbot: 'Who said religion is the opium of the people, what did Durkheim and Weber argue about religion, and what percentage of Americans are religious nones?' Then CHECK its work against today's lecture and a real source. Did it MISATTRIBUTE the quote (a stunningly common slip - models sometimes assign 'opium of the people' to the wrong thinker, or mangle Durkheim's sacred/profane onto Weber)? Did it INVENT or MISDATE the 'nones' percentage, or report it as 'atheists'? Chatbots fabricate exact figures and the wrong year constantly - never repeat a number you have not seen at the source (Pew). Did it slide from a DESCRIPTIVE statistic to a CAUSAL or value verdict - 'this proves religion is dying' or 'this proves school causes success'? A statistic describes; it does not prove a cause or render a judgment. And watch for OVERGENERALIZATION - treating all 'nones' as atheists, or all members of a faith as identical. The habit all term: the tool drafts, you judge - verify every figure at the source and every quotation against the record.</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Callback: two institutions, one move - look past what an institution SAYS it does to what it actually DOES. Education: functionalists see opportunity and integration; conflict theorists see the hidden curriculum, tracking, credentialism, and cultural capital reproducing advantage - and the honest verdict is some of both, weighed with data. Religion: Durkheim's glue (sacred/profane, cohesion), Weber's Protestant ethic, Marx's 'opium of the people' - studied as a social fact, never judged for truth. The week's graded work: Lecture Tutorial 13 (AI tutor, share-link), Quiz 13, Discussion 13 (Does education promote equality or reproduce inequality?), Assignment 13 (apply a perspective to education or religion), and Workshop 13 - OBSERVATION MODE: audit a school YOU attended for its HIDDEN CURRICULUM (what-I-observed -&gt; which-concept -&gt; so-what), then catch an AI's reasoning slips. Tease next week: we stay on institutions and turn to the ECONOMY, WORK, and POLITICS - capitalism vs. socialism, the gig economy, and Weber's three types of authority.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Hook: ask the room to finish the sentence - 'The most important thing school taught me was...'. Most people name a subject. Then push: before you read a word, school taught you to sit in rows, raise your hand and wait to be called on, line up quietly, be PUNCTUAL (a bell rules the day), accept being evaluated and ranked, and defer to an authority figure at the front. Nobody put 'be punctual and obey the bell' on the syllabus - and yet it was taught, every day, for years. That set of unofficial, implicit lessons has a name: the HIDDEN CURRICULUM. It is this week's signature idea, and it is exactly what your Workshop audits. So the hook lands the week's first move: institutions teach us far more than what they openly claim to teach.</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Start with the functionalist account of education (rooted in Durkheim, who described schools as socialization agencies). Functionalists ask: what FUNCTIONS does schooling perform for society? MANIFEST functions are the openly intended ones: SOCIALIZATION (teaching norms and how to get along), TRANSMISSION OF CULTURE and shared values, SOCIAL CONTROL (conformity to rules and authority), and SOCIAL PLACEMENT or SORTING - identifying and channeling talent into roles via testing and credentials. LATENT functions are the unintended by-products: schools provide childcare, build social networks, create courtship opportunities, and keep young people out of the full-time labor market for a while. Key vocabulary trap to fix now: MANIFEST = intended and openly stated; LATENT = unintended, hidden by-product. (We met manifest/latent back in Week 1 with Merton - here is where they pay off.) Stated fairly, this is a real and important case: mass schooling does coordinate a complex society.</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the conflict account: schooling does not just reduce inequality - it can REPRODUCE it. Three concepts, all factual. (1) The HIDDEN CURRICULUM: the implicit lessons - punctuality, obedience to authority, competition, queuing, accepting evaluation - that prepare students for their place in a hierarchical society (and may prepare different students for different places). (2) TRACKING: sorting students into 'ability' groups (advanced vs. remedial); conflict theorists argue tracks can become SELF-FULFILLING PROPHECIES and often line up with class and race, so they entrench rather than measure ability. (3) CREDENTIALISM (Randall Collins, factual): the rising requirement of ever-higher degrees for jobs whose tasks have not changed - which advantages those who can afford more schooling and can function as a gatekeeping device more than a skills measure. The conflict question, as always: who benefits from the current arrangement? We present this as a serious, evidence-based critique - not as the only truth.</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mechanism conflict theorists point to for HOW schools reproduce class is Pierre Bourdieu's idea of CULTURAL CAPITAL (factual). Cultural capital = the knowledge, tastes, vocabulary, manners, and cultural know-how that a society's dominant class possesses and that schools quietly reward. A child raised among books, museums, 'educated' speech, and the unwritten rules of how to talk to teachers arrives already fluent in what the school values, and is read as 'bright' or 'gifted.' A child without that capital - just as able - can be misread. Because advantaged families transmit cultural capital across generations, and schools reward it as if it were pure merit, the system tends to reproduce the existing class structure while LOOKING like a neutral meritocracy (callback to Week 7). Add the CORRESPONDENCE PRINCIPLE (Samuel Bowles and Herbert Gintis, factual): the social relations of school - punctuality, hierarchy, external rewards, little control over your work - CORRESPOND to and prepare students for the social relations of the workplace. Land it evenhandedly: cultural capital is a powerful documented pattern; it does not mean schooling never helps anyone move up - mobility is real too (the empirical referee is the data).</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Run the Week-1 three-perspective move on ONE phenomenon - going to school - so students see all three lenses at once. FUNCTIONALIST (the glue): school socializes, transmits culture, and sorts talent into needed roles; it helps the social system run (manifest and latent functions). CONFLICT (the power): school reproduces inequality through the hidden curriculum, tracking, credentialism, and cultural capital; ask who benefits. INTERACTIONIST (the meaning and the labels): zoom into the classroom - a TEACHER'S EXPECTATIONS and the LABELS 'gifted' or 'remedial' can become a SELF-FULFILLING PROPHECY (Merton's idea), shaping what actually happens to a student day to day. As always: these are complementary lenses, not rivals - the functionalist sees the function, the conflict theorist sees the power, the interactionist sees the meaning. The honest summary on equality: schooling clearly DOES open real opportunity for many AND clearly DOES reproduce advantage - both are documented; the debate is about the mix, and you weigh it with mobility and attainment data.</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Pivot to the second institution: RELIGION. First, the sociologist's stance - this is crucial and we state it out loud. Sociology studies religion as a SOCIAL phenomenon: what religion DOES in society, how it is organized, how it changes. It does NOT judge whether any faith is true or false - that is not sociology's question, and the course takes no position on the truth of any religion. We study belief and practice the way we study any institution: with evidence, evenhandedly, and with respect. Durkheim's working definition is a useful anchor: religion is a unified system of beliefs and practices relative to SACRED things - things set apart and treated with reverence - that unites believers into a moral community. Next slides: the three great theorists, named factually, with their real ideas and (for Marx) his real, correctly-attributed words.</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Emile Durkheim (1858-1917), the functionalist on religion (factual). His central distinction: the SACRED versus the PROFANE. The PROFANE is the ordinary, everyday world. The SACRED is whatever a community sets apart, treats with reverence, and surrounds with ritual. The classic example: a rock is just a rock (profane), but carve it into a gravestone and it becomes sacred. Nothing is sacred in itself - a society MAKES it sacred. Durkheim's big claim: religion's deepest function is SOCIAL COHESION. When people gather and worship the sacred, they are - sociologically - celebrating and reaffirming the power of their own SOCIETY and its shared values; ritual binds the group together, provides social control, and gives meaning in life's crises. Memory hook: 'Durkheim: religion is the glue - the sacred set apart from the profane.' Note this is the functionalist reading of religion, parallel to the functionalist reading of education.</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Max Weber (1864-1920; say 'VAY-ber'), factual. Where Durkheim saw religion as a force for STABILITY, Weber saw it as a possible engine of CHANGE. In 'The Protestant Ethic and the Spirit of Capitalism' (1905), Weber argued that a certain strand of Protestantism - which prized disciplined hard work, frugality, and worldly success as signs of a life well-lived - helped cultivate the cultural habits (the 'spirit') that fueled the rise of modern CAPITALISM. His larger point for us: IDEAS and VALUES, not just economics, shape society and history (this is Weber the interpretivist, asking about the MEANING social action holds for people - his verstehen, from Week 1). State it carefully and factually: Weber claimed an AFFINITY between Protestant values and capitalism's development; he did not claim religion 'caused' capitalism single-handedly, and the thesis remains debated by scholars. We present it as his influential, contested argument - never as settled fact. The modern phrase 'work ethic' descends from this.</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INTRODUCTION TO SOCIOLOGY · SOC 1 · WEEK 13</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Education</a:t>
            </a:r>
          </a:p>
          <a:p>
            <a:pPr algn="ctr"/>
            <a:r>
              <a:rPr sz="8000" b="1">
                <a:solidFill>
                  <a:srgbClr val="FFFFFF"/>
                </a:solidFill>
                <a:latin typeface="Arial"/>
              </a:rPr>
              <a:t>&amp; Religion</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Two institutions: do they integrate us, or sort us?</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Silver Oak University (fictional sample) · Prof. Adeyemi · Fall 2026</a:t>
            </a:r>
          </a:p>
        </p:txBody>
      </p:sp>
      <p:sp>
        <p:nvSpPr>
          <p:cNvPr id="6" name="TextBox 5"/>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THEORIST 3 · MARX</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'Opium of</a:t>
            </a:r>
          </a:p>
          <a:p>
            <a:pPr algn="ctr"/>
            <a:r>
              <a:rPr sz="6000" b="1">
                <a:solidFill>
                  <a:srgbClr val="FFFFFF"/>
                </a:solidFill>
                <a:latin typeface="Arial"/>
              </a:rPr>
              <a:t>the people'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Religion can soothe pain — and preserve inequality</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HOW RELIGION IS ORGANIZED</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Church · sect</a:t>
            </a:r>
          </a:p>
          <a:p>
            <a:pPr algn="ctr"/>
            <a:r>
              <a:rPr sz="6000" b="1">
                <a:solidFill>
                  <a:srgbClr val="FFFFFF"/>
                </a:solidFill>
                <a:latin typeface="Arial"/>
              </a:rPr>
              <a:t>· denomination</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From mainstream bodies to high-tension breakaways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READ THE DATA — VERIFIED AT THE SOURCE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29%</a:t>
            </a:r>
          </a:p>
          <a:p>
            <a:pPr algn="ctr"/>
            <a:r>
              <a:rPr sz="8000" b="1">
                <a:solidFill>
                  <a:srgbClr val="FFFFFF"/>
                </a:solidFill>
                <a:latin typeface="Arial"/>
              </a:rPr>
              <a:t>'nones'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U.S. religiously unaffiliated — Pew, 2023-24 RLS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SECULARIZATION &amp; CIVIL RELIGION</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Is religion</a:t>
            </a:r>
          </a:p>
          <a:p>
            <a:pPr algn="ctr"/>
            <a:r>
              <a:rPr sz="6000" b="1">
                <a:solidFill>
                  <a:srgbClr val="FFFFFF"/>
                </a:solidFill>
                <a:latin typeface="Arial"/>
              </a:rPr>
              <a:t>fading?</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A debated thesis — plus 'civil religion'</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SOCIOLOGY IS A SCIENCE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Describe ≠ cause</a:t>
            </a:r>
          </a:p>
          <a:p>
            <a:pPr algn="ctr"/>
            <a:r>
              <a:rPr sz="6000" b="1">
                <a:solidFill>
                  <a:srgbClr val="FFFFFF"/>
                </a:solidFill>
                <a:latin typeface="Arial"/>
              </a:rPr>
              <a:t>Quote it right</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Verify every figure, study, term, and quotation</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TECHNOLOGY &amp; THE AI-CRITIQUE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The tool drafts.</a:t>
            </a:r>
          </a:p>
          <a:p>
            <a:pPr algn="ctr"/>
            <a:r>
              <a:rPr sz="6000" b="1">
                <a:solidFill>
                  <a:srgbClr val="FFFFFF"/>
                </a:solidFill>
                <a:latin typeface="Arial"/>
              </a:rPr>
              <a:t>You verify.</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Chatbots misattribute quotes and invent percentages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THIS WEEK'S WORK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Audit the</a:t>
            </a:r>
          </a:p>
          <a:p>
            <a:pPr algn="ctr"/>
            <a:r>
              <a:rPr sz="4600" b="1">
                <a:solidFill>
                  <a:srgbClr val="FFFFFF"/>
                </a:solidFill>
                <a:latin typeface="Arial"/>
              </a:rPr>
              <a:t>hidden curriculum</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Tutorial 13 · Quiz 13 · Discussion 13 · Assignment 13 · Workshop 13</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Next week: Economy, Work &amp; Politics — the institutions continue</a:t>
            </a:r>
          </a:p>
        </p:txBody>
      </p:sp>
      <p:sp>
        <p:nvSpPr>
          <p:cNvPr id="6" name="TextBox 5"/>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HOOK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What did school</a:t>
            </a:r>
          </a:p>
          <a:p>
            <a:pPr algn="ctr"/>
            <a:r>
              <a:rPr sz="6000" b="1">
                <a:solidFill>
                  <a:srgbClr val="FFFFFF"/>
                </a:solidFill>
                <a:latin typeface="Arial"/>
              </a:rPr>
              <a:t>really teach?</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Beyond reading and math - line up, be on time, defer</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WHAT EDUCATION DOES — FUNCTIONALIST</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Schools do</a:t>
            </a:r>
          </a:p>
          <a:p>
            <a:pPr algn="ctr"/>
            <a:r>
              <a:rPr sz="6000" b="1">
                <a:solidFill>
                  <a:srgbClr val="FFFFFF"/>
                </a:solidFill>
                <a:latin typeface="Arial"/>
              </a:rPr>
              <a:t>jobs for society</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Socialize · transmit culture · sort · integrate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WHAT EDUCATION DOES — CONFLICT</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Or does school</a:t>
            </a:r>
          </a:p>
          <a:p>
            <a:pPr algn="ctr"/>
            <a:r>
              <a:rPr sz="6000" b="1">
                <a:solidFill>
                  <a:srgbClr val="FFFFFF"/>
                </a:solidFill>
                <a:latin typeface="Arial"/>
              </a:rPr>
              <a:t>sort us?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Hidden curriculum · tracking · credentialism</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SOCIAL REPRODUCTION</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Bourdieu:</a:t>
            </a:r>
          </a:p>
          <a:p>
            <a:pPr algn="ctr"/>
            <a:r>
              <a:rPr sz="6000" b="1">
                <a:solidFill>
                  <a:srgbClr val="FFFFFF"/>
                </a:solidFill>
                <a:latin typeface="Arial"/>
              </a:rPr>
              <a:t>cultural capital</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Schools reward what advantaged homes already give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THREE LENSES ON EDUCATION</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Glue · power</a:t>
            </a:r>
          </a:p>
          <a:p>
            <a:pPr algn="ctr"/>
            <a:r>
              <a:rPr sz="6000" b="1">
                <a:solidFill>
                  <a:srgbClr val="FFFFFF"/>
                </a:solidFill>
                <a:latin typeface="Arial"/>
              </a:rPr>
              <a:t>· labels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Functionalist, conflict, interactionist reads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SWITCHING INSTITUTIONS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Now: the</a:t>
            </a:r>
          </a:p>
          <a:p>
            <a:pPr algn="ctr"/>
            <a:r>
              <a:rPr sz="8000" b="1">
                <a:solidFill>
                  <a:srgbClr val="FFFFFF"/>
                </a:solidFill>
                <a:latin typeface="Arial"/>
              </a:rPr>
              <a:t>sacred</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The sociology of religion - studying belief, not judging it</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THEORIST 1 · DURKHEIM</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Sacred vs.</a:t>
            </a:r>
          </a:p>
          <a:p>
            <a:pPr algn="ctr"/>
            <a:r>
              <a:rPr sz="8000" b="1">
                <a:solidFill>
                  <a:srgbClr val="FFFFFF"/>
                </a:solidFill>
                <a:latin typeface="Arial"/>
              </a:rPr>
              <a:t>profane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Religion as the glue that binds a community</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THEORIST 2 · WEBER</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The Protestant</a:t>
            </a:r>
          </a:p>
          <a:p>
            <a:pPr algn="ctr"/>
            <a:r>
              <a:rPr sz="6000" b="1">
                <a:solidFill>
                  <a:srgbClr val="FFFFFF"/>
                </a:solidFill>
                <a:latin typeface="Arial"/>
              </a:rPr>
              <a:t>ethic</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Ideas can drive social change - even economies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