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14 of Introduction to Sociology. This week we study two of the master institutions: the ECONOMY (how a society produces and distributes goods, services, and work) and the POLITY (how it organizes power). These are the institutions that shape your paycheck, your job, your benefits, and who gets to make the rules. The week's two big questions on the board: (1) Is the gig economy good for workers - or just less secure work with a friendlier name? and (2) WHO REALLY HOLDS POWER in a society - is it spread around, or concentrated at the top? By Friday you'll present capitalism and socialism fairly, describe the changing nature of work and the gig economy, explain Marx's alienation, name Weber's THREE types of authority, contrast the pluralist and power-elite models of power, and read a real BLS labor statistic correctly. This is the third of our three institution weeks (Week 12 family, Week 13 education &amp; religion, Week 14 economy &amp; politics), all under Objective 7. EVENHANDEDNESS NOTE for the whole week: capitalism and socialism are presented as analytic ideal types, fairly - this is sociology, not advocacy; and the pluralist and power-elite models are both given their strongest case.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Types of political systems - the forms the state can take. DEMOCRACY: political power ultimately rests with the citizens, who exercise it by voting and through accountable, removable officials and protected rights. AUTHORITARIANISM: power is concentrated in rulers who are not accountable to the people and who restrict political participation; TOTALITARIANism is the extreme case, where the state tries to control nearly all of social life. MONARCHY: rule by a royal family (largely traditional authority); modern constitutional monarchies blend a ceremonial monarch with democratic government. Most real systems are mixtures and matters of degree, not pure boxes. POLITICAL PARTICIPATION and VOTING are how citizens exercise power in a democracy - and sociologists study who participates and who doesn't (participation varies by age, income, and education - a documented pattern, with competing explanations we present fairly). This sets up the week's other big question: even in a democracy where everyone can vote, WHO ACTUALLY HOLDS POWER?</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week's signature debate, both models given their strongest case. THE PLURALIST MODEL: power is DISPERSED among many competing interest groups - business, labor, environmentalists, churches, ethnic and regional groups, professional associations. No single group dominates; they bargain, form shifting coalitions, and check one another, so policy is a moving compromise. On this view, democracy basically works: power is spread around. THE POWER-ELITE MODEL (C. Wright Mills, 1956, factual - the same Mills who gave us the sociological imagination in Week 1): power is CONCENTRATED in a small, INTERLOCKED elite at the top of three institutions - the CORPORATE economy, the executive POLITICAL branch, and the MILITARY. These leaders share backgrounds and move among the three spheres, and they make the most consequential decisions; ordinary citizens and even Congress mostly react. A third, related view - the CONFLICT / RULING-CLASS view (Marxian) - ties power to economic OWNERSHIP: the class that owns the means of production tends to dominate the state too. Present all fairly: pluralists point to real competition and policy reversals; power-elite/conflict theorists point to who actually sits in the top rooms and whose interests win when it counts. The honest takeaway: the evidence is genuinely contested - which is why this is a real debate, not a settled question.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read-the-data move you'll do in the Workshop, with a real BLS number verified LIVE at the source. THE FIGURE: the U.S. union MEMBERSHIP RATE - the percent of wage and salary workers who were members of unions - was 10.0% in 2025 (14.7 million members), DOWN from 20.1% in 1983, the first year of comparable data (Source: U.S. Bureau of Labor Statistics, 'Union Members - 2025,' news release USDL-26-0229, released Feb 18, 2026; data from the Current Population Survey). So the rate has roughly HALVED over about four decades - a long-run DECLINE. Now ask the four questions of ANY statistic. (1) WHAT IS MEASURED? The share of WAGE AND SALARY WORKERS who are union members - NOT the share of the whole population, and not the same as workers 'represented by' a union (a slightly larger group). (2) OVER WHAT POPULATION &amp; PERIOD? U.S. wage and salary workers; annual figures for 2025 vs. 1983. IMPORTANT CAVEAT, stated honestly: BLS notes the 2025 estimates use 11-month averages excluding October (the October 2025 CPS wasn't collected due to a federal government shutdown), so 2025 is 'not strictly comparable' with other years - a real lesson in reading the fine print. (3) WHAT DOES IT SHOW - AND NOT? It shows a steep, multi-decade decline in the membership RATE; it does NOT by itself tell us WHY it fell (sector shift to services, law and policy, employer practices, and changing worker attitudes are all candidate explanations). (4) CORRELATION OR CAUSATION? The number describes a trend; it proves no cause. Inequality rose over the same decades, but that co-movement does NOT prove unions' decline caused rising inequality - that's a correlation in time, and many things changed at once. Cure the misconceptions: '10% of Americans are in unions' (no - 10% of WAGE AND SALARY WORKERS); 'the decline proves unions hurt the economy / helped it' (a trend is not a verdict).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economy/work through the three Week-1 perspectives - the move I want you doing by Friday. Take the phenomenon: WORK / a job. FUNCTIONALIST (the glue, macro): the economy and work do necessary FUNCTIONS for society - they produce goods and services, coordinate who does what, and slot people into needed roles; institutions like the workplace help the whole system run. Ask 'what function does this serve?' CONFLICT (the power, macro): work and the economy are also arenas of INEQUALITY and control - owners profit from workers' labor (Marx), pay and risk are distributed unequally, and arrangements like 'independent contractor' status can shift risk onto the least powerful. Ask 'who benefits, who loses, where's the power?' This is also where Mills's power elite lives - who controls the corporate and political heights. INTERACTIONIST (the meaning, micro): work is also about MEANING and identity - what a job means to a person, how 'a good job' or 'just a gig' is defined, how status and dignity get negotiated day to day, how people perform a work identity. Ask 'what does this mean to the people involved?' As always: complementary lenses, not rivals - the functionalist sees the coordination, the conflict theorist sees the power, the interactionist sees the meaning. Together they read 'the gig economy' far better than any one alone.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evidence discipline for this week. First: keep your TERMS exact - union MEMBERS vs. workers REPRESENTED by a union; the membership RATE (a percent of wage and salary workers) vs. a raw count of members; capitalism vs. socialism as ideal types, not slogans; power vs. authority; the three authority types kept distinct. Second, the load-bearing rule: a statistic DESCRIBES a pattern; it does NOT, by itself, prove a CAUSE. The union rate fell AND inequality rose over the same decades - a correlation in time - but co-movement is not causation; the economy changed in many ways at once (sector shift, globalization, automation, policy), and untangling cause takes careful research (Week 2), not a glance at two trend lines. Third, mind the FINE PRINT: the BLS itself flagged that 2025 figures aren't strictly comparable to other years because of a missing month of data - real data literacy means reading the footnotes. The workflow: take any economic claim, find the number at the SOURCE with its YEAR and definition, then ask whether someone is sliding from a descriptive trend to a causal story.</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workflow and AI-critique (previews the weekly Workshop). Paste a prompt asking a chatbot something like: 'What is the current U.S. union membership rate, how has it changed since the 1980s, and did the decline of unions cause rising inequality?' Then CHECK its work. Did it INVENT or MISDATE a statistic? Chatbots fabricate exact percentages and cite the wrong year constantly - never repeat a figure you haven't seen at the source (here, BLS). Confirm the rate and year on the BLS Union Members release. Did it slide from CORRELATION to CAUSATION - assert that falling unionization 'caused' rising inequality from the co-trend alone? Catch it: that's a correlation in time, not proof of cause. Did it take a POLITICAL SIDE - present capitalism vs. socialism, or the union question, as if one answer were obviously correct - rather than laying out the competing arguments fairly? Flag that too; our job is evenhanded analysis. Did it OVERGENERALIZE - 'gig workers are all exploited' or 'all unions are corrupt'? The data describe patterns and trade-offs, not group character. The habit all term: the tool drafts, you judge - and you verify every number at the source.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the economy and the polity are the institutions that set your paycheck, your job security, and who makes the rules - and the Week-1 sociological imagination applies in full (your 'gig' is one case of a society-wide shift in how work is organized; your one vote sits inside a structure of power). The week's graded work: Lecture Tutorial 14 (AI tutor, share-link), Quiz 14, Discussion 14 (Who Really Holds Power? - pluralist vs. power-elite, presented fairly), Assignment 14 (Work, Power &amp; the Evidence - apply a perspective and read labor data), and Workshop 14 ('Read the Labor Data' - read the real BLS union-membership figure, then catch an AI's reasoning slips). Tease next week, our last instructional week: Week 15 - POPULATION, URBANIZATION &amp; SOCIAL CHANGE/MOVEMENTS (Objective 8): demography and the demographic transition, cities, and how societies change - including the social movements that try to change the very power arrangements we studied today. Then Week 16 is the final.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a rideshare or delivery driver sets her own hours, works from her phone, answers to an app instead of a boss - and has no health insurance, no paid sick days, no unemployment cushion, and no guaranteed minimum from the company. Have the room vote: is that a good deal for the worker? Then push both ways. The flexibility is real and many workers value it. The insecurity is also real - she is classified as an independent contractor, so the protections that come with being an 'employee' don't apply. We just walked into the week's central tension: the CHANGING NATURE OF WORK. The same arrangement can look like freedom (you're your own boss) OR precarity (you carry all the risk). Sociology's job is not to pick the slogan - it's to ask, fairly, who gains what and who bears which risks, and to read the actual labor data rather than the marketing.</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Start with the economy as a social INSTITUTION: the organized way a society produces, distributes, and consumes goods and services. Economists and sociologists split it into SECTORS. PRIMARY sector = extracting raw materials from nature (farming, fishing, mining, forestry). SECONDARY sector = manufacturing - turning raw materials into goods (factories, construction). TERTIARY sector = services - doing things for people rather than making things (retail, health care, education, finance, tech, hospitality). The big historical story: societies move from primary (agricultural) to secondary (industrial) to tertiary (post-industrial / service) as they develop. The modern U.S. is overwhelmingly a SERVICE economy - most workers are in the tertiary sector. This sector shift is the backdrop for everything else this week, including the union-membership data we'll read: as employment moved from heavily-unionized factories toward services, the labor landscape changed. We'll verify the actual numbers at the source rather than assert them from memory.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big comparison, presented FAIRLY as two analytic ideal types - not as a contest the lecturer decides. CAPITALISM: the means of production (factories, land, capital) are mostly PRIVATELY owned; goods and labor are allocated through MARKETS and the pursuit of profit; prices and competition coordinate the economy. Its defenders point to incentives, innovation, growth, and consumer choice; its critics point to inequality and instability. SOCIALISM: the means of production are mostly COLLECTIVELY or STATE owned; allocation leans on central PLANNING and an explicit goal of meeting needs and reducing inequality. Its defenders point to security and equality; its critics point to inefficiency and concentrated state power. KEY HONESTY: pure versions of either barely exist. Almost every real economy is a MIXED economy - private markets PLUS public programs (roads, schools, Social Security, regulation). The U.S. is a market economy with a public sector; the Nordic countries are market economies with large welfare states. The sociological point is not 'which is best' - it's to define each accurately, see the trade-offs each makes (efficiency vs. equality, freedom vs. security), and avoid the caricatures ('capitalism = greed', 'socialism = tyranny') that shut down thinking.</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arc of work over time. PRE-INDUSTRIAL: most people farmed (primary sector). INDUSTRIAL: the factory and the long-term, full-time job for a single employer - the 'standard employment relationship' with steady hours, a boss, and often benefits and a pension. POST-INDUSTRIAL / SERVICE: knowledge and service work overtake manufacturing; the economy runs on information and people-facing work. AUTOMATION runs through the whole arc: machines, and now algorithms and AI, replace some tasks, displace some workers, and create others - it reshapes work rather than simply destroying it, and who wins or loses from it is a sociological question, not a foregone conclusion. The newest turn is the GIG ECONOMY - we take that next. Memory hook for the arc: farm to factory to service to gig.</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GIG ECONOMY: work organized as short-term tasks or 'gigs' - rides, deliveries, freelance projects - often arranged through digital PLATFORMS or apps. The defining legal-and-social feature: gig workers are usually classified as INDEPENDENT CONTRACTORS, not EMPLOYEES. That classification is load-bearing, because in the U.S. most worker protections (minimum wage, overtime, unemployment insurance, employer health coverage, the right to unionize) attach to 'employees,' not 'contractors.' So the gig bargain, stated fairly both ways: workers often gain FLEXIBILITY and autonomy (choose your hours, be your own boss); they often lose SECURITY and benefits and bear more of the risk themselves (no guaranteed pay, no safety net, costs and slow periods fall on them). Present it evenhandedly: it is neither pure liberation nor pure exploitation. The honest summary is a TRADE-OFF whose value depends on the worker's situation - and on whether platforms and policy treat gig workers as contractors or as employees, which is a live legal and political fight.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Karl Marx on work, named FACTUALLY (a social theorist and analytic framework, not a political endorsement - same posture as Week 1). Marx argued that under industrial capitalism, workers experience ALIENATION: a deep disconnection from their own labor. The classic four faces: alienated from (1) the PRODUCT - you don't own or control what you make; (2) the PROCESS / act of work - you do narrow, repetitive tasks you don't direct; (3) other WORKERS - work becomes competitive and isolating rather than cooperative; and (4) your own human potential (your 'species-being') - work that should be fulfilling becomes just a means to a paycheck. The assembly line is the textbook image: a worker tightens one bolt thousands of times on a product he'll never finish or own, feeling no connection to the work or its purpose - that is alienation, not just boredom. Connect it forward: when people debate whether the gig economy is 'empowering' or 'alienating,' Marx's concept is the analytic tool for the second half of that sentence. DON'T confuse alienation (the structural condition) with simply disliking your boss - it's about the worker's relationship to the labor itself.</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Pivot from economy to POLITY - the institution that organizes power. Max Weber (say 'VAY-ber'), named factually. First, the crucial pair. POWER = the ability to achieve your will even against the resistance of others (Weber's definition). AUTHORITY = power that people regard as LEGITIMATE - power they accept as rightful, so they obey willingly rather than only out of fear. The difference matters: a mugger has power but not authority; a judge has authority. The STATE, in Weber's famous formulation, is the institution that successfully claims a MONOPOLY ON THE LEGITIMATE use of physical force within a territory - that's what makes it the state rather than just one armed group among many. Next slide: Weber's THREE types of legitimate authority - this is the week's signature factual content, and a classic exam item, so we'll keep them razor-sharp.</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Weber's THREE TYPES OF LEGITIMATE AUTHORITY - memorize all three with a clean example each (named factually). (1) TRADITIONAL authority: legitimacy rests on long-standing custom - 'it has always been this way.' Example: a king or queen who inherits the throne; people obey because power has always passed down by birth. (2) CHARISMATIC authority: legitimacy rests on the extraordinary personal qualities people believe a leader has - magnetism, vision, perceived greatness. Example: the founder of a movement whose followers obey because of who the leader IS, not an office or a tradition. Charismatic authority is unstable - it can fade or die with the leader, which is why movements try to 'routinize' it into tradition or law. (3) RATIONAL-LEGAL authority: legitimacy rests on a system of WRITTEN RULES and LAWS attached to OFFICES, not persons. Example: an elected president or a tax official - you obey the OFFICE under the law, and whoever holds it has those powers only while in it. Modern bureaucratic states run mainly on rational-legal authority (tie back to Week 5's bureaucracy). Memory hook: TRADITION (always been so) - CHARISMA (the person) - LAW/OFFICE (the rules). The classic mix-up to avoid: an elected official is rational-legal (the office), NOT charismatic, even if they happen to be charismatic too.</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INTRODUCTION TO SOCIOLOGY · SOC 1 · WEEK 14</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Economy, Work</a:t>
            </a:r>
          </a:p>
          <a:p>
            <a:pPr algn="ctr"/>
            <a:r>
              <a:rPr sz="6000" b="1">
                <a:solidFill>
                  <a:srgbClr val="FFFFFF"/>
                </a:solidFill>
                <a:latin typeface="Arial"/>
              </a:rPr>
              <a:t>&amp; Politics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Capitalism &amp; socialism, the gig economy, authority &amp; power</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Adeyemi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STATE &amp; POLITICAL SYSTEMS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Who gets to</a:t>
            </a:r>
          </a:p>
          <a:p>
            <a:pPr algn="ctr"/>
            <a:r>
              <a:rPr sz="6000" b="1">
                <a:solidFill>
                  <a:srgbClr val="FFFFFF"/>
                </a:solidFill>
                <a:latin typeface="Arial"/>
              </a:rPr>
              <a:t>make the rules?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Democracy · authoritarianism · monarchy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WHO HOLDS POWER? · TWO MODELS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Pluralist vs.</a:t>
            </a:r>
          </a:p>
          <a:p>
            <a:pPr algn="ctr"/>
            <a:r>
              <a:rPr sz="6000" b="1">
                <a:solidFill>
                  <a:srgbClr val="FFFFFF"/>
                </a:solidFill>
                <a:latin typeface="Arial"/>
              </a:rPr>
              <a:t>power-elite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Power spread among many - or held by a few at the top</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READ THE DATA — VERIFIED AT THE SOURCE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10.0%</a:t>
            </a:r>
          </a:p>
          <a:p>
            <a:pPr algn="ctr"/>
            <a:r>
              <a:rPr sz="6000" b="1">
                <a:solidFill>
                  <a:srgbClr val="FFFFFF"/>
                </a:solidFill>
                <a:latin typeface="Arial"/>
              </a:rPr>
              <a:t>(20.1% in 1983)</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U.S. union membership rate, 2025 vs. 1983 (BLS)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THINK LIKE A SOCIOLOGIST · THREE LENSES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Glue · power</a:t>
            </a:r>
          </a:p>
          <a:p>
            <a:pPr algn="ctr"/>
            <a:r>
              <a:rPr sz="6000" b="1">
                <a:solidFill>
                  <a:srgbClr val="FFFFFF"/>
                </a:solidFill>
                <a:latin typeface="Arial"/>
              </a:rPr>
              <a:t>· meaning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Three perspectives on work and the economy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SOCIOLOGY IS A SCIENCE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Read the rate.</a:t>
            </a:r>
          </a:p>
          <a:p>
            <a:pPr algn="ctr"/>
            <a:r>
              <a:rPr sz="4600" b="1">
                <a:solidFill>
                  <a:srgbClr val="FFFFFF"/>
                </a:solidFill>
                <a:latin typeface="Arial"/>
              </a:rPr>
              <a:t>Don't read in a cause.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 trend describes; it does not prove why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TECHNOLOGY &amp; THE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verify.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Chatbots fabricate labor stats and pick a political side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Read the work,</a:t>
            </a:r>
          </a:p>
          <a:p>
            <a:pPr algn="ctr"/>
            <a:r>
              <a:rPr sz="6000" b="1">
                <a:solidFill>
                  <a:srgbClr val="FFFFFF"/>
                </a:solidFill>
                <a:latin typeface="Arial"/>
              </a:rPr>
              <a:t>read the power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14 · Quiz 14 · Discussion 14 · Assignment 14 · Workshop 14</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population, urbanization &amp; social movements (Objective 8)</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Flexible job</a:t>
            </a:r>
          </a:p>
          <a:p>
            <a:pPr algn="ctr"/>
            <a:r>
              <a:rPr sz="4600" b="1">
                <a:solidFill>
                  <a:srgbClr val="FFFFFF"/>
                </a:solidFill>
                <a:latin typeface="Arial"/>
              </a:rPr>
              <a:t>or no safety net?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 driver picks her own hours - and has no benefits. Good deal?</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ECONOMY AS AN INSTITUTION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Three sectors</a:t>
            </a:r>
          </a:p>
          <a:p>
            <a:pPr algn="ctr"/>
            <a:r>
              <a:rPr sz="6000" b="1">
                <a:solidFill>
                  <a:srgbClr val="FFFFFF"/>
                </a:solidFill>
                <a:latin typeface="Arial"/>
              </a:rPr>
              <a:t>of the economy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Primary (raw) · secondary (make) · tertiary (service)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PRESENTED FAIRLY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Capitalism</a:t>
            </a:r>
          </a:p>
          <a:p>
            <a:pPr algn="ctr"/>
            <a:r>
              <a:rPr sz="6000" b="1">
                <a:solidFill>
                  <a:srgbClr val="FFFFFF"/>
                </a:solidFill>
                <a:latin typeface="Arial"/>
              </a:rPr>
              <a:t>vs. socialism</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Two ideal types - and the mixed economies in between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CHANGING NATURE OF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Industrial to</a:t>
            </a:r>
          </a:p>
          <a:p>
            <a:pPr algn="ctr"/>
            <a:r>
              <a:rPr sz="6000" b="1">
                <a:solidFill>
                  <a:srgbClr val="FFFFFF"/>
                </a:solidFill>
                <a:latin typeface="Arial"/>
              </a:rPr>
              <a:t>post-industrial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Farm to factory to service to gig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GIG ECONOMY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Gigs, apps,</a:t>
            </a:r>
          </a:p>
          <a:p>
            <a:pPr algn="ctr"/>
            <a:r>
              <a:rPr sz="6000" b="1">
                <a:solidFill>
                  <a:srgbClr val="FFFFFF"/>
                </a:solidFill>
                <a:latin typeface="Arial"/>
              </a:rPr>
              <a:t>contractors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More flexibility - and less security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MARX · ALIENATION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Alienation:</a:t>
            </a:r>
          </a:p>
          <a:p>
            <a:pPr algn="ctr"/>
            <a:r>
              <a:rPr sz="6000" b="1">
                <a:solidFill>
                  <a:srgbClr val="FFFFFF"/>
                </a:solidFill>
                <a:latin typeface="Arial"/>
              </a:rPr>
              <a:t>work feels empty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Disconnected from the product, the act, others, yourself</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WEBER · POWER &amp; AUTHORITY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Power vs.</a:t>
            </a:r>
          </a:p>
          <a:p>
            <a:pPr algn="ctr"/>
            <a:r>
              <a:rPr sz="8000" b="1">
                <a:solidFill>
                  <a:srgbClr val="FFFFFF"/>
                </a:solidFill>
                <a:latin typeface="Arial"/>
              </a:rPr>
              <a:t>authority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Power = your will despite resistance · authority = legitimate power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WEBER · THE THREE TYPES (FACTUAL)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Tradition ·</a:t>
            </a:r>
          </a:p>
          <a:p>
            <a:pPr algn="ctr"/>
            <a:r>
              <a:rPr sz="6000" b="1">
                <a:solidFill>
                  <a:srgbClr val="FFFFFF"/>
                </a:solidFill>
                <a:latin typeface="Arial"/>
              </a:rPr>
              <a:t>charisma · law</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Traditional · charismatic · rational-legal authority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