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15, our last full topic week. All term we studied society as if it sat still: its culture, groups, institutions, inequalities. This week we study society in motion, in three ways: how many of us there are (population), where we live (cities), and how a society changes, including the engine that often drives change, the social movement. The big question on the board: What makes a whole society change, and do social movements drive change or merely ride it? By Friday you'll read a population statistic like a demographer, trace a society from rural to urban, classify a real movement, and match the theories that explain why movements happen, keeping correlation and causation strictly apart.</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Session 1 was about change that happens TO a society: its numbers and cities drifting over decades. Now: change people MAKE on purpose. Societies change from many directions: technology (the printing press, the smartphone), conflict and inequality, ideas and culture, demography (a youth bulge, an aging society), and the environment. The most studied vehicle for deliberate change is the SOCIAL MOVEMENT. But first, a sharp distinction the quiz tests.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Make this sharp. COLLECTIVE BEHAVIOR is relatively spontaneous, short-lived, unstructured group action: a crowd, a panic, a fad, a viral moment, a riot. It can matter socially, but it's not organized for the long haul. A SOCIAL MOVEMENT is an organized, sustained, intentional effort by a group to promote or resist social change; it has organization, goals, and staying power. Memory hook: 'A flash mob is collective behavior; a years-long campaign is a movement.' Calling a riot, a fad, or a viral moment a 'social movement' is the classic error here.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Sociologist David Aberle sorted movements on two axes: WHO they target (specific individuals vs. society as a whole) and HOW MUCH change they seek (partial vs. total). ALTERNATIVE: change one behavior in some individuals (partial, individuals). REDEMPTIVE: change the whole person, a complete personal conversion (total, individuals). REFORMATIVE: change part of society for everyone, like reforming one specific law (partial, society). REVOLUTIONARY: change the entire social order for everyone (total, society). Use the two axes, not memorized examples: 'individuals vs. society' crossed with 'some change vs. total change.' On the quiz, 'partial change for all of society' equals reformative.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Why do movements arise when and where they do? Five theories, each naming a key ingredient (all factual; match each to its core claim). RELATIVE DEPRIVATION: people mobilize from a FELT GAP between what they have and what they believe they deserve, not from raw misery. RESOURCE MOBILIZATION: grievances are everywhere; what makes a movement succeed is RESOURCES, money, members, organization, leadership, media. POLITICAL PROCESS / political opportunity: movements rise when the POLITICAL ENVIRONMENT OPENS (divided elites, new allies, expanded rights). NEW SOCIAL MOVEMENTS: modern movements organize around IDENTITY, values, and quality of life (environmental, peace, LGBTQ+), often globally. FRAMING: a movement must NAME the problem, assign blame, and propose a solution so people see it as both unjust and changeable; this is the interactionist contribution. Key cure: grievances alone don't make a movement; it takes organization and a political opening.</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SOCIAL CHANGE itself through all three perspectives one last time. FUNCTIONALIST: change is gradual ADAPTATION toward a new equilibrium; institutions adjust to keep the system working (a society absorbs a new technology, then re-stabilizes). Ask: what restores balance? CONFLICT: change is driven by INEQUALITY and STRUGGLE; movements are how the less powerful contest the powerful, and conflict is the ENGINE of change, not a malfunction. Ask: who's pushing, who's resisting, over what? INTERACTIONIST: change runs on MEANING; how movements FRAME grievances and how participants build a shared identity that makes collective action feel possible. Ask: how is the cause being defined? Land it: the functionalist sees a system re-balancing, the conflict theorist sees a struggle, the interactionist sees a story being framed. A real movement has all three. This is a light contrast slide on purpose; the rest of the deck stays deep blue.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Technology workflow: analyze a movement on demand. Pick a movement you've heard of; ask the two questions: what TYPE is it (Aberle: individuals vs. society, partial vs. total)? Which THEORY best explains why it arose (deprivation, resources, political opening, identity, framing)? Then the hard one: did it DRIVE the change or RIDE a wave already rising? AI-critique moment (previews the Workshop): paste a prompt asking a chatbot to summarize the demographic-transition stages, give the current world fertility rate and urban share, and name the sociologist behind 'urbanism as a way of life,' then explain why fertility fell. CHECK it: did it get the transition stages in the right order (death rates fall before birth rates)? Did it FABRICATE a precise statistic? Our verified anchors: world total fertility rate about 2.3 (2023), down from 4.9 (1950s); over 50 percent urban (crossover 2007). Did it MISATTRIBUTE 'urbanism as a way of life' to someone other than Wirth? In explaining why fertility fell, did it slide from correlation to causation?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we've now watched society in motion, its numbers, its cities, and the movements that push it, using the same toolkit from Week 1: the three perspectives, and reading evidence without confusing correlation for cause. The week's graded work: Lecture Tutorial 15 (AI tutor, share-link), Quiz 15, Discussion 15 ('Drive It or Ride It?'), Assignment 15 ('Read the Movement'), and Workshop 15 ('Reading the World's Numbers'), where you verify the world's falling fertility rate at the source and catch an AI's reasoning slips. Tease next week: Week 16 is the cumulative FINAL. Everything connects: the sociological imagination, methods and data literacy, culture and socialization, structure and deviance, stratification and global inequality, race and gender, the institutions, and this week's change and movements. Bring the whole course.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A real, verified figure (Our World in Data, drawing on the UN; we verify it live in the Workshop): in the 1950s the average woman worldwide had about 5 children (4.9); in 2023 the figure was 2.3. Ask the room to raise hands if they think the world's population is therefore shrinking. Most intuitions say fewer babies per woman equals fewer people. But the global population is still GROWING. How can both be true? That puzzle, population momentum, is where the week starts. Then widen it: this is our last topic, and it's about society in motion: population, cities, and the movements that push change.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Demography is the study of human populations: their size, growth, and structure. A population changes through exactly three doors: FERTILITY (births coming in), MORTALITY (deaths going out), and MIGRATION (people moving in or out). Memory hook: 'Births in, deaths out, people move.' Demographers often summarize fertility with the TOTAL FERTILITY RATE: the average number of children per woman given current age-specific rates. These three drivers are the whole engine of population change, and every population statistic ultimately traces back to them.</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demographic transition is the standard multi-stage MODEL of how birth and death rates change as a society develops. Stage 1: birth AND death rates both high, so population is roughly stable. Stage 2: DEATH rates fall first (better food, sanitation, medicine) while birth rates stay high, so the population BOOMS; this gap is where the fastest growth happens. Stage 3: BIRTH rates fall (as societies urbanize and educate, and children shift from extra hands to costly to raise), so growth slows. Stage 4: birth and death rates both low; population stabilizes, sometimes shrinking. Memory hook: 'Death rates fall first, birth rates fall later, and the gap between them is where the population booms.' This is the single most common stage-order trap on the quiz.</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resolves the Segment 1 puzzle. Even after the fertility rate falls all the way to 'replacement,' a population can keep GROWING for decades. Why? Population MOMENTUM: a large generation of young people is still moving into its childbearing years, so the number of births stays high for a while even though births per woman have dropped. The lesson students miss: falling fertility does NOT mean immediate decline. The world's fertility rate has more than halved since the 1950s, and the global population is still rising, for now.</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Thomas Robert Malthus (1766 to 1834) warned that population grows faster than the food supply, predicting famine, war, and disease as checks. He was PARTLY WRONG: he didn't foresee how technology would raise food production, or how the demographic transition would slow birth rates. We name him as a real, historically important figure whose alarm was influential but whose prediction the data did not bear out, a perfect 'the data corrected the theory' example. Never attribute a fabricated quote to Malthus; use him factually.</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Urbanization is the shift of a population from rural areas into cities. It's recent and dramatic. For nearly all of human history most people lived in small rural communities. Today MORE THAN HALF the world lives in urban areas: more than 4 billion people, with the UN dating the rural-to-urban crossover to 2007, and a projection toward roughly 7 in 10 by 2050 (Our World in Data, verified at the source). By 1800, over 90 percent of the world lived in rural areas. This is one of the largest social shifts there is.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Early-1900s sociologists at the University of Chicago founded urban sociology by studying their own city. ROBERT PARK and ERNEST BURGESS developed the CONCENTRIC-ZONE MODEL: cities grow outward in rings (a central business district, then transitional, working-class, residential, and commuter zones). It's an early model, since complicated by real-world sprawl, but foundational. LOUIS WIRTH wrote 'Urbanism as a Way of Life' (1938), arguing that city life itself, its size, density, and diversity, shapes how people interact: more impersonal, specialized, and tolerant of difference than village life. Spell it WIRTH, not 'Worth.' The classic trap: do NOT credit 'urbanism as a way of life' to Park or Burgess; that's Wirth.</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Population and city data are exactly where confident, wrong causal stories breed, and where chatbots fabricate precise numbers. Re-load the discipline's load-bearing habit one last time before the final, with the four questions you ask of any social statistic: (1) What is measured? (2) Over what population and period? (3) What does it show, and what does it NOT? (4) Correlation or causation? Example: richer countries are far more urban, but that's a CORRELATION. 'Urbanizing makes a country rich' is a much stronger claim, and the research that's tested it finds the causal feedback WEAK (Our World in Data). Same with fertility: education rose and fertility fell, but income, urbanization, child mortality, and contraception all move together; a cross-national correlation is a clue, not a verdict. And: treat any precise figure as unverified until you see it at the source (UN, Census, Our World in Data, World Bank).</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INTRODUCTION TO SOCIOLOGY · SOC 1 · WEEK 15</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Society</a:t>
            </a:r>
          </a:p>
          <a:p>
            <a:pPr algn="ctr"/>
            <a:r>
              <a:rPr sz="8000" b="1">
                <a:solidFill>
                  <a:srgbClr val="FFFFFF"/>
                </a:solidFill>
                <a:latin typeface="Arial"/>
              </a:rPr>
              <a:t>in Motion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Population, urbanization &amp; social change/movements</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Adeyemi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CHANGE PEOPLE MAKE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Change that</a:t>
            </a:r>
          </a:p>
          <a:p>
            <a:pPr algn="ctr"/>
            <a:r>
              <a:rPr sz="4600" b="1">
                <a:solidFill>
                  <a:srgbClr val="FFFFFF"/>
                </a:solidFill>
                <a:latin typeface="Arial"/>
              </a:rPr>
              <a:t>happens on purpose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Sources of change · collective behavior · social movements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 CROWD IS NOT A CAMPAIGN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Behavior</a:t>
            </a:r>
          </a:p>
          <a:p>
            <a:pPr algn="ctr"/>
            <a:r>
              <a:rPr sz="6000" b="1">
                <a:solidFill>
                  <a:srgbClr val="FFFFFF"/>
                </a:solidFill>
                <a:latin typeface="Arial"/>
              </a:rPr>
              <a:t>vs. movement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Spontaneous &amp; short-lived vs. organized &amp; sustained</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ABERLE'S FOUR TYPES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Who changes</a:t>
            </a:r>
          </a:p>
          <a:p>
            <a:pPr algn="ctr"/>
            <a:r>
              <a:rPr sz="6000" b="1">
                <a:solidFill>
                  <a:srgbClr val="FFFFFF"/>
                </a:solidFill>
                <a:latin typeface="Arial"/>
              </a:rPr>
              <a:t>x how much</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Alternative · Redemptive · Reformative · Revolutionary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WHY DO MOVEMENTS ARISE?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Five theories,</a:t>
            </a:r>
          </a:p>
          <a:p>
            <a:pPr algn="ctr"/>
            <a:r>
              <a:rPr sz="6000" b="1">
                <a:solidFill>
                  <a:srgbClr val="FFFFFF"/>
                </a:solidFill>
                <a:latin typeface="Arial"/>
              </a:rPr>
              <a:t>five ingredients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Deprivation · resources · opening · identity · framing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ONE PHENOMENON, THREE LENSES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Why does</a:t>
            </a:r>
          </a:p>
          <a:p>
            <a:pPr algn="ctr"/>
            <a:r>
              <a:rPr sz="6000" b="1">
                <a:solidFill>
                  <a:srgbClr val="1E2761"/>
                </a:solidFill>
                <a:latin typeface="Arial"/>
              </a:rPr>
              <a:t>society change?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Functionalist · Conflict · Interactionist - each reveals something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TECHNOLOGY &amp; THE AI-CRITIQUE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tool drafts.</a:t>
            </a:r>
          </a:p>
          <a:p>
            <a:pPr algn="ctr"/>
            <a:r>
              <a:rPr sz="6000" b="1">
                <a:solidFill>
                  <a:srgbClr val="FFFFFF"/>
                </a:solidFill>
                <a:latin typeface="Arial"/>
              </a:rPr>
              <a:t>You judge.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Chatbots scramble stages, misattribute Wirth, invent population stats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 -&gt; THE FINAL</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Read the world,</a:t>
            </a:r>
          </a:p>
          <a:p>
            <a:pPr algn="ctr"/>
            <a:r>
              <a:rPr sz="4600" b="1">
                <a:solidFill>
                  <a:srgbClr val="FFFFFF"/>
                </a:solidFill>
                <a:latin typeface="Arial"/>
              </a:rPr>
              <a:t>then bring it all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15 · Quiz 15 · Discussion 15 · Assignment 15 · Workshop 15</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the cumulative FINAL - bring the whole course</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5 children,</a:t>
            </a:r>
          </a:p>
          <a:p>
            <a:pPr algn="ctr"/>
            <a:r>
              <a:rPr sz="6000" b="1">
                <a:solidFill>
                  <a:srgbClr val="FFFFFF"/>
                </a:solidFill>
                <a:latin typeface="Arial"/>
              </a:rPr>
              <a:t>then 2.3</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World fertility: 4.9 in the 1950s -&gt; 2.3 in 2023</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DEMOGRAPHY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Births in,</a:t>
            </a:r>
          </a:p>
          <a:p>
            <a:pPr algn="ctr"/>
            <a:r>
              <a:rPr sz="6000" b="1">
                <a:solidFill>
                  <a:srgbClr val="FFFFFF"/>
                </a:solidFill>
                <a:latin typeface="Arial"/>
              </a:rPr>
              <a:t>deaths out,</a:t>
            </a:r>
          </a:p>
          <a:p>
            <a:pPr algn="ctr"/>
            <a:r>
              <a:rPr sz="6000" b="1">
                <a:solidFill>
                  <a:srgbClr val="FFFFFF"/>
                </a:solidFill>
                <a:latin typeface="Arial"/>
              </a:rPr>
              <a:t>people move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study of human populations by the numbers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DEMOGRAPHIC TRANSITION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Death rates</a:t>
            </a:r>
          </a:p>
          <a:p>
            <a:pPr algn="ctr"/>
            <a:r>
              <a:rPr sz="6000" b="1">
                <a:solidFill>
                  <a:srgbClr val="FFFFFF"/>
                </a:solidFill>
                <a:latin typeface="Arial"/>
              </a:rPr>
              <a:t>fall first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High/high -&gt; deaths fall -&gt; births fall -&gt; low/low</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PUZZLE, SOLVED</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Fewer births,</a:t>
            </a:r>
          </a:p>
          <a:p>
            <a:pPr algn="ctr"/>
            <a:r>
              <a:rPr sz="6000" b="1">
                <a:solidFill>
                  <a:srgbClr val="FFFFFF"/>
                </a:solidFill>
                <a:latin typeface="Arial"/>
              </a:rPr>
              <a:t>still growing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Population momentum: a large young generation keeps births high</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MALTHUS, NAMED FACTUALLY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The alarm</a:t>
            </a:r>
          </a:p>
          <a:p>
            <a:pPr algn="ctr"/>
            <a:r>
              <a:rPr sz="4600" b="1">
                <a:solidFill>
                  <a:srgbClr val="FFFFFF"/>
                </a:solidFill>
                <a:latin typeface="Arial"/>
              </a:rPr>
              <a:t>the data corrected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Thomas Malthus (1766-1834): partly right, importantly wrong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WHERE WE LIVE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world</a:t>
            </a:r>
          </a:p>
          <a:p>
            <a:pPr algn="ctr"/>
            <a:r>
              <a:rPr sz="6000" b="1">
                <a:solidFill>
                  <a:srgbClr val="FFFFFF"/>
                </a:solidFill>
                <a:latin typeface="Arial"/>
              </a:rPr>
              <a:t>moved to cities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Over half the world is now urban (the UN dates the crossover to 2007)</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CHICAGO SCHOOL</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Rings, and</a:t>
            </a:r>
          </a:p>
          <a:p>
            <a:pPr algn="ctr"/>
            <a:r>
              <a:rPr sz="6000" b="1">
                <a:solidFill>
                  <a:srgbClr val="FFFFFF"/>
                </a:solidFill>
                <a:latin typeface="Arial"/>
              </a:rPr>
              <a:t>a way of life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Park &amp; Burgess: concentric zones · Wirth: 'urbanism as a way of life'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READ THE DATA HONESTLY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Correlation</a:t>
            </a:r>
          </a:p>
          <a:p>
            <a:pPr algn="ctr"/>
            <a:r>
              <a:rPr sz="6000" b="1">
                <a:solidFill>
                  <a:srgbClr val="FFFFFF"/>
                </a:solidFill>
                <a:latin typeface="Arial"/>
              </a:rPr>
              <a:t>is a clue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Richer countries are more urban - but that's not proven cause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