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16, finals week. This is review only, no new content. The Final is cumulative over the entire course, Weeks 1 through 15, all eight objectives. The week's big question: across the whole course, what is the one honest move each topic asks of us, and where does everyone slip? Today we walk the entire arc once, fast, and find the exact spot in each chapter where points get lost. The midterm covered Objectives 1 through 5 (the imagination and methods through stratification and class); the global-inequality half of Objective 5, plus Objectives 6, 7, and 8, came after the midterm, so the Final leans on the back half while still treating the early objectives as fair game (they are the tools the later ones use). No quiz, no discussion, no assignment, no workshop this week; the Final stands in for all of them, and it pairs with a Study Guide, an Exam-Prep Tutorial, and a Practice Final.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the global-inequality half of Objective 5 (this came after the midterm, so it is fair game on the Final). GLOBAL STRATIFICATION: high-, middle-, and low-income nations (World Bank groups). Measuring development: GNI/GDP per capita, life expectancy, schooling (the HDI components). Two contested explanations. MODERNIZATION THEORY (functionalist-leaning, Rostow's stages) locates the cause of poverty INSIDE poor nations, lacking modern technology, institutions, and values. DEPENDENCY THEORY and WORLD-SYSTEMS THEORY (conflict-leaning) locate it in the GLOBAL STRUCTURE and colonial legacy: WALLERSTEIN divided the world economy into CORE (wealthy, dominant), PERIPHERY (poor, exploited, raw materials and cheap labor), and SEMI-PERIPHERY (in between). Correlation-vs-causation beat: wealth correlates with life expectancy across nations, but that is an association shaped by many factors, not a simple cause. Present both theories fairly. Watch: modernization vs. dependency.</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the race-and-ethnicity half of Objective 6. The documented fact, stated plainly (not both-sidesed): RACE is a SOCIAL CONSTRUCTION, not a biological category, there is more genetic variation WITHIN so-called races than BETWEEN them, and categories have shifted across time and place; yet race is REAL IN ITS CONSEQUENCES. ETHNICITY is shared culture/ancestry, distinct from race. PREJUDICE is a prejudged ATTITUDE; DISCRIMINATION is unequal ACTION; Merton showed all four combinations are possible. Racism operates at the INDIVIDUAL level and the INSTITUTIONAL/SYSTEMIC level (built into policies and structures, can produce unequal outcomes without personal prejudice). W. E. B. DU BOIS gave us the COLOR LINE and DOUBLE CONSCIOUSNESS. Patterns of intergroup relations: pluralism, assimilation, segregation. Present interpretations evenhandedly; report the documented evidence plainly. This is the one light contrast slide; the rest stay deep blue. Watch: prejudice vs. discrimination; individual vs. institutional; race is not biological.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the gender half of Objective 6. SEX is biological; GENDER is the SOCIAL meaning a society attaches to it, a social construction ACCOMPLISHED in everyday interaction, what West and Zimmerman (1987) called DOING GENDER. GENDER SOCIALIZATION teaches the scripts from birth. Perspectives on gender inequality: functionalist (complementary roles, now widely critiqued), conflict/FEMINIST (patriarchy and power), interactionist (doing gender). The GENDER PAY GAP is a DOCUMENTED measured gap; the EXPLANATIONS are debated and should be presented fairly, occupational segregation, hours, time out of the labor force, AND discrimination. The UNCONTROLLED (raw) gap and a CONTROLLED estimate differ in size. Do NOT both-sides the gap's existence; DO present competing explanations fairly. Reading the data: a gap describes a pattern, it does not by itself prove every employer pays women less for the identical job, nor does it vanish into 'free choice.' Watch: sex vs. gender; the pay gap is neither '100% discrimination' nor 'fully explained away.'</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the first part of Objective 7, the institutions. THE FAMILY through three lenses: functionalist (the family socializes children, regulates reproduction, provides emotional and economic support), conflict (the family can REPRODUCE INEQUALITY and historically concentrated power along gender lines), interactionist (meaning and roles in family life). Definitions of family vary across cultures and time; marriage and the household are CHANGING, not simply 'in decline.' EDUCATION: functionalists stress SORTING and integration and transmitting knowledge/values; conflict theorists stress how schooling REPRODUCES INEQUALITY through the HIDDEN CURRICULUM (implicit lessons, punctuality, obedience, competition), TRACKING, CREDENTIALISM (Collins), and SOCIAL REPRODUCTION / CULTURAL CAPITAL (Bourdieu). RELIGION: DURKHEIM (the SACRED vs. the PROFANE; religion as social glue), WEBER (The Protestant Ethic and the Spirit of Capitalism), MARX (religion as 'the opium of the people,' a correctly attributed quote); church/sect/denomination; secularization and the rise of the 'nones' (Pew). Watch: manifest vs. latent functions; functions vs. reproducing inequality.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the second part of Objective 7. ECONOMY: sectors (primary/secondary/tertiary); capitalism vs. socialism and mixed economies (present fairly); the CHANGING NATURE OF WORK from industrial to post-industrial/service to the GIG ECONOMY; automation; Marx's ALIENATION. POLITICS: POWER (Weber) is the ability to achieve goals over resistance; AUTHORITY is legitimate power, and Weber named THREE TYPES, TRADITIONAL (legitimated by custom/heredity, the inherited throne), RATIONAL-LEGAL (legitimated by laws and offices, the elected official), and CHARISMATIC (legitimated by extraordinary personal appeal, the magnetic leader). Models of power: PLURALIST (power dispersed among many competing groups that bargain and check one another) vs. POWER-ELITE (C. Wright MILLS, power concentrated in a small interlocking network atop the corporate, political, and military institutions) vs. ruling-class/conflict. Watch: Weber's three authority types in order; power-elite vs. pluralist.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Objective 8. POPULATION: DEMOGRAPHY studies fertility, mortality, and migration; the DEMOGRAPHIC TRANSITION model describes the shift from high birth rates and high death rates, through a stage of falling death rates but still-high birth rates (rapid growth), to low birth rates and low death rates; MALTHUS warned population would outrun food. URBANIZATION: the Chicago School (Park and Burgess's concentric-zone model; Wirth's 'urbanism as a way of life'). SOCIAL CHANGE and MOVEMENTS: sources/engines of change operate at the societal level, TECHNOLOGY, conflict and movements, ideas, demography, and the environment. COLLECTIVE BEHAVIOR (spontaneous, short-lived crowds, fads, panics) is NOT an organized SOCIAL MOVEMENT (sustained, organized, goal-directed, with leadership and continuity). Theories of movements: RELATIVE DEPRIVATION (felt grievance), RESOURCE MOBILIZATION (access to money, people, organization, and media, since grievances alone are common), political process, new social movements, and FRAMING. Watch: collective behavior vs. an organized movement; relative deprivation vs. resource mobilization; demographic-transition stages.</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Final frame. AUDIT-THE-AI one last time: paste to an approved chatbot a prompt asking it to attribute the three perspectives and a statistic about inequality, then CHECK it, did it misattribute a perspective (conflict theory to Durkheim instead of Marx)? INVENT a statistic or study? Slide from correlation to causation? The tool drafts; you judge. WHAT'S ON IT: cumulative over Weeks 1-15, all eight objectives; 25 items, 100 points, 4 points each; mixed AUTO-GRADABLE types (multiple-choice, matching, multiple-answer, true/false), no arithmetic, no AI permitted. Coverage proportional to teaching time: Obj 1 = 3, Obj 2 = 3, Obj 3 = 3, Obj 4 = 3, Obj 5 = 4, Obj 6 = 4, Obj 7 = 3, Obj 8 = 2. It is 25% of the course grade and replaces this week's quiz, assignment, and workshop; there is no discussion. PREP PLAN, in order: (1) work the STUDY GUIDE, the checklist of every move; (2) run the EXAM-PREP TUTORIAL with an approved chatbot and submit the share link; (3) sit the PRACTICE FINAL timed, then review every miss. Send-off: every item is a move you already made this term, connect biography to structure, refuse to mistake a correlation for a cause, and read any phenomenon through more than one lens. You've built these skills across fifteen weeks. Go show them.</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map, the photograph slide of the week. THE LENS AND THE METHOD: Obj 1 the sociological imagination and the three perspectives; Obj 2 research methods and reading social data. THE BUILDING BLOCKS: Obj 3 culture and socialization; Obj 4 social structure, groups, deviance and control. INEQUALITY: Obj 5 stratification, class and global inequality; Obj 6 race, gender and the axes of inequality. INSTITUTIONS AND CHANGE: Obj 7 the major institutions (family, education, religion, economy, politics); Obj 8 social change and social movements. The whole course is one sentence: see the general in the particular, test the claim against evidence, and read any slice of social life through more than one lens. Two skills run through all of it (our SLOs): apply theory (the three-lens move) and read the data (correlation is not causation).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Objective 1. The sociological imagination (C. Wright Mills, 1959) is the capacity to connect PERSONAL TROUBLES (private, individual) to PUBLIC ISSUES (shared, structural). One person out of work is a trouble; a 10% unemployment rate is an issue. The three LENSES, complementary not rivals: FUNCTIONALISM (macro) asks what function a part serves to keep society stable (roots in Durkheim; Merton's manifest vs. latent functions). CONFLICT (macro) asks who benefits and who loses, where the power is (roots in Marx). SYMBOLIC INTERACTIONISM (micro) asks what things mean to the people involved (Mead, Cooley, Blumer, Goffman). Hook: Function = glue, Conflict = power, Interaction = meaning. And remember the level-of-analysis trap: sociology zooms OUT to groups and structures; psychology zooms IN to the individual. The imagination is a SKILL, not a fourth theory.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Objective 2, the most expensive mistake in social science. A CORRELATION is just an association; CAUSATION is a stronger claim. Two trends can rise together because of a THIRD (confounding) VARIABLE: ice-cream sales and drownings both rise in summer; coffee shops and rents both rise with a neighborhood's affluence. Only an EXPERIMENT, with a manipulated condition and RANDOM ASSIGNMENT, can establish cause; surveys, case studies, and observation describe and find links. Sampling: REPRESENTATIVENESS beats sheer size; a giant SELF-SELECTED (opt-in) sample is biased, while a smaller RANDOM/PROBABILITY sample represents the population. Reliability (consistency) is not validity (accuracy): a measure can be reliable yet measure the wrong thing. The read-the-data move you did every Workshop: what is measured? over what population and period? what does it show, and NOT? correlation or causation? Correlation is a clue, not a verdict.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the culture half of Objective 3. MATERIAL culture is the physical stuff (objects, technology); NONMATERIAL culture is the ideas (values, beliefs, norms, language, symbols). NORMS come in strengths: FOLKWAYS (everyday etiquette, minor when broken), MORES (strong moral norms), and TABOOS (the most strongly prohibited); SANCTIONS (positive/negative, formal/informal) enforce them. ETHNOCENTRISM is judging another culture by your own yardstick; CULTURAL RELATIVISM tries to understand a culture on its own terms. SUBCULTURE (its own ways within the larger culture) vs. COUNTERCULTURE (actively rejects dominant values). Three-lens tie-in: functionalists see culture as shared glue; conflict theorists ask whose values become THE culture; interactionists focus on symbols and meaning. Classic confusions to watch: folkways vs. mores, ethnocentrism vs. relativism, subculture vs. counterculture.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the socialization half of Objective 3. The self is SOCIAL, formed in interaction; nature and nurture work together, not either/or. AGENTS of socialization: family, school, peers, media, religion, workplace. Charles COOLEY's LOOKING-GLASS SELF: we build a self-image from how we IMAGINE others see and judge us. George Herbert MEAD's development of the self runs through stages, IMITATION -&gt; PLAY -&gt; GAME, ending in the GENERALIZED OTHER, the internalized sense of the wider community's expectations; Mead also distinguished the spontaneous 'I' from the socialized 'me.' Erving GOFFMAN's TOTAL INSTITUTIONS (prisons, boot camps) RESOCIALIZE people. The classic mix-up to nail: looking-glass self is COOLEY; generalized other is MEAD. All named factually.</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the structure-and-groups half of Objective 4. STATUS is a position; ASCRIBED status is assigned (birth, involuntary), ACHIEVED status is earned, and a MASTER STATUS overrides the others in shaping identity. A ROLE is the behavior expected of a status; ROLE CONFLICT is tension BETWEEN two different roles (worker vs. parent), while ROLE STRAIN is tension WITHIN a single role. GROUPS: PRIMARY (small, intimate, enduring, valued for themselves) vs. SECONDARY (large, impersonal, task-oriented); in-group/out-group; reference groups. Erving GOFFMAN's DRAMATURGY treats social life like theater: we manage impressions on a FRONT STAGE and relax the performance BACK STAGE. Weber's BUREAUCRACY (hierarchy, written rules, impersonality, technical competence) and Ritzer's McDONALDIZATION (efficiency, calculability, predictability, control) are the organizational ideas. Watch: ascribed vs. achieved, role conflict vs. role strain, primary vs. secondary.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the deviance half of Objective 4, a signature three-perspective topic. Deviance is RELATIVE (varies by time, place, culture) and is not the same as crime. FUNCTIONALIST: DURKHEIM argued deviance is NORMAL and FUNCTIONAL, it clarifies norms, affirms solidarity when the group reacts, and can drive change; MERTON's STRAIN THEORY explains deviance as the gap between cultural GOALS and legitimate MEANS, with five adaptations, conformity, innovation, ritualism, retreatism, rebellion. CONFLICT: who has the power to DEFINE deviance; laws can serve the powerful. INTERACTIONIST: BECKER's LABELING THEORY (deviance is created by the social reaction and the label; primary vs. secondary deviance) and SUTHERLAND's DIFFERENTIAL ASSOCIATION (deviance is learned); HIRSCHI's CONTROL THEORY (weak social bonds). Reading crime data carefully: rates vs. counts, reported crime vs. victimization surveys, and reporting effects can masquerade as real changes (a correlation-vs-causation trap). Watch: deviance is not crime; labeling vs. differential association.</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the stratification half of Objective 5. SYSTEMS: slavery, CASTE (closed, position fixed at birth) vs. CLASS (open, mobility possible). The crucial distinction: INCOME is a FLOW of earnings in a period; WEALTH is a STOCK of accumulated assets minus debts, and wealth is far more unequally distributed than income. Two class models: MARX (two classes, owners vs. workers) vs. WEBER (multidimensional, CLASS, STATUS, PARTY). Two theories of WHY stratification exists: the DAVIS-MOORE THESIS (functionalist, unequal rewards motivate talent into important roles) vs. the CONFLICT view (stratification is exploitation that reproduces advantage). MERITOCRACY can function as a LEGITIMATING IDEOLOGY, making inequality look fair and earned and discouraging questions about structural barriers. Present Davis-Moore vs. conflict EVENHANDEDLY and weigh the mobility data. The big confusion to nail: income vs. wealth.</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INTRODUCTION TO SOCIOLOGY · SOC 1 · WEEK 16</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Final Review</a:t>
            </a:r>
          </a:p>
          <a:p>
            <a:pPr algn="ctr"/>
            <a:r>
              <a:rPr sz="6000" b="1">
                <a:solidFill>
                  <a:srgbClr val="FFFFFF"/>
                </a:solidFill>
                <a:latin typeface="Arial"/>
              </a:rPr>
              <a:t>The whole course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Cumulative: Objectives 1-8, one last time</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Adeyemi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OBJECTIVE 5 · GLOBAL INEQUALITY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Why are some</a:t>
            </a:r>
          </a:p>
          <a:p>
            <a:pPr algn="ctr"/>
            <a:r>
              <a:rPr sz="6000" b="1">
                <a:solidFill>
                  <a:srgbClr val="FFFFFF"/>
                </a:solidFill>
                <a:latin typeface="Arial"/>
              </a:rPr>
              <a:t>nations poor?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Modernization vs. dependency / world-systems (Wallerstein)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OBJECTIVE 6 · RACE &amp; ETHNICITY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Race is socially</a:t>
            </a:r>
          </a:p>
          <a:p>
            <a:pPr algn="ctr"/>
            <a:r>
              <a:rPr sz="6000" b="1">
                <a:solidFill>
                  <a:srgbClr val="1E2761"/>
                </a:solidFill>
                <a:latin typeface="Arial"/>
              </a:rPr>
              <a:t>constructed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Prejudice (attitude) vs. discrimination (action); Du Bois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OBJECTIVE 6 · SEX &amp; GENDER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Sex vs.</a:t>
            </a:r>
          </a:p>
          <a:p>
            <a:pPr algn="ctr"/>
            <a:r>
              <a:rPr sz="8000" b="1">
                <a:solidFill>
                  <a:srgbClr val="FFFFFF"/>
                </a:solidFill>
                <a:latin typeface="Arial"/>
              </a:rPr>
              <a:t>gender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'Doing gender' (West &amp; Zimmerman, 1987); reading the pay gap</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OBJECTIVE 7 · INSTITUTIONS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Family, school</a:t>
            </a:r>
          </a:p>
          <a:p>
            <a:pPr algn="ctr"/>
            <a:r>
              <a:rPr sz="6000" b="1">
                <a:solidFill>
                  <a:srgbClr val="FFFFFF"/>
                </a:solidFill>
                <a:latin typeface="Arial"/>
              </a:rPr>
              <a:t>&amp; belief</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Functions vs. reproducing inequality; the hidden curriculum</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OBJECTIVE 7 · ECONOMY &amp; POLITICS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Power &amp;</a:t>
            </a:r>
          </a:p>
          <a:p>
            <a:pPr algn="ctr"/>
            <a:r>
              <a:rPr sz="8000" b="1">
                <a:solidFill>
                  <a:srgbClr val="FFFFFF"/>
                </a:solidFill>
                <a:latin typeface="Arial"/>
              </a:rPr>
              <a:t>authority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Weber's three authority types; pluralist vs. power-elite (Mills)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OBJECTIVE 8 · CHANGE &amp; MOVEMENTS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How societies</a:t>
            </a:r>
          </a:p>
          <a:p>
            <a:pPr algn="ctr"/>
            <a:r>
              <a:rPr sz="6000" b="1">
                <a:solidFill>
                  <a:srgbClr val="FFFFFF"/>
                </a:solidFill>
                <a:latin typeface="Arial"/>
              </a:rPr>
              <a:t>change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Demographic transition; collective behavior vs. movements; theories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FINAL &amp; HOW TO PREPARE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Eight moves,</a:t>
            </a:r>
          </a:p>
          <a:p>
            <a:pPr algn="ctr"/>
            <a:r>
              <a:rPr sz="4600" b="1">
                <a:solidFill>
                  <a:srgbClr val="FFFFFF"/>
                </a:solidFill>
                <a:latin typeface="Arial"/>
              </a:rPr>
              <a:t>not a thousand facts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Study Guide -&gt; Exam-Prep Tutorial -&gt; Practice Final</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Final: 25 items, 100 points, cumulative (Obj 1-8); 25% of the grade</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MAP OF THE WHOLE COURSE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One story,</a:t>
            </a:r>
          </a:p>
          <a:p>
            <a:pPr algn="ctr"/>
            <a:r>
              <a:rPr sz="6000" b="1">
                <a:solidFill>
                  <a:srgbClr val="FFFFFF"/>
                </a:solidFill>
                <a:latin typeface="Arial"/>
              </a:rPr>
              <a:t>eight objectives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Imagination &amp; method -&gt; structure &amp; inequality -&gt; institutions &amp; change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OBJECTIVE 1 · THE CORE SKILL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Troubles</a:t>
            </a:r>
          </a:p>
          <a:p>
            <a:pPr algn="ctr"/>
            <a:r>
              <a:rPr sz="8000" b="1">
                <a:solidFill>
                  <a:srgbClr val="FFFFFF"/>
                </a:solidFill>
                <a:latin typeface="Arial"/>
              </a:rPr>
              <a:t>&lt;-&gt; Issues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sociological imagination + three lenses (Mills, 1959)</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OBJECTIVE 2 · READ THE DATA</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Correlation</a:t>
            </a:r>
          </a:p>
          <a:p>
            <a:pPr algn="ctr"/>
            <a:r>
              <a:rPr sz="6000" b="1">
                <a:solidFill>
                  <a:srgbClr val="FFFFFF"/>
                </a:solidFill>
                <a:latin typeface="Arial"/>
              </a:rPr>
              <a:t>is not causation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Third variables, experiments, and representative samples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OBJECTIVE 3 · CULTURE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Values, norms</a:t>
            </a:r>
          </a:p>
          <a:p>
            <a:pPr algn="ctr"/>
            <a:r>
              <a:rPr sz="6000" b="1">
                <a:solidFill>
                  <a:srgbClr val="FFFFFF"/>
                </a:solidFill>
                <a:latin typeface="Arial"/>
              </a:rPr>
              <a:t>&amp; meaning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Material vs. nonmaterial; folkways/mores; ethnocentrism vs. relativism</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OBJECTIVE 3 · SOCIALIZATION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The social</a:t>
            </a:r>
          </a:p>
          <a:p>
            <a:pPr algn="ctr"/>
            <a:r>
              <a:rPr sz="8000" b="1">
                <a:solidFill>
                  <a:srgbClr val="FFFFFF"/>
                </a:solidFill>
                <a:latin typeface="Arial"/>
              </a:rPr>
              <a:t>self</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Cooley's looking-glass self; Mead's generalized other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OBJECTIVE 4 · STRUCTURE &amp; GROUPS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Status, role</a:t>
            </a:r>
          </a:p>
          <a:p>
            <a:pPr algn="ctr"/>
            <a:r>
              <a:rPr sz="6000" b="1">
                <a:solidFill>
                  <a:srgbClr val="FFFFFF"/>
                </a:solidFill>
                <a:latin typeface="Arial"/>
              </a:rPr>
              <a:t>&amp; the stage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Ascribed vs. achieved; role conflict vs. strain; Goffman's dramaturgy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OBJECTIVE 4 · DEVIANCE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Who defines</a:t>
            </a:r>
          </a:p>
          <a:p>
            <a:pPr algn="ctr"/>
            <a:r>
              <a:rPr sz="6000" b="1">
                <a:solidFill>
                  <a:srgbClr val="FFFFFF"/>
                </a:solidFill>
                <a:latin typeface="Arial"/>
              </a:rPr>
              <a:t>deviance?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Durkheim (functional) · Merton's strain · Becker's labeling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OBJECTIVE 5 · STRATIFICATION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Income vs.</a:t>
            </a:r>
          </a:p>
          <a:p>
            <a:pPr algn="ctr"/>
            <a:r>
              <a:rPr sz="8000" b="1">
                <a:solidFill>
                  <a:srgbClr val="FFFFFF"/>
                </a:solidFill>
                <a:latin typeface="Arial"/>
              </a:rPr>
              <a:t>wealth</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Caste vs. class; Davis-Moore vs. conflict; meritocracy as ideology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