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Introduction to Statistics — Week 1: Statistics, Data and Study Design.
Ground rules before content. Grading: the grade lives in the weekly work — tutorials, assignments, discussions, data labs, and quizzes carry it, and the midterm and final are low-stakes checkpoints at five percent each. Steady weekly work is the whole game; there is no end-of-term rescue. AI: expected on the tutorials, practice, discussions, assignments, and labs — not allowed on quizzes or the two exams. Nothing to buy: each week has a course chapter plus free links.
DO: introduce yourself, how to reach you, and where the Start Here page lives. Then promise them: by the end of this week, you can interrogate any statistic you meet.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the hook twice, because this is the pair exams love: stratified samples WITHIN every group; cluster takes WHOLE groups.
Run the library scenario, one goal, four designs. A library system wants the average weekly visits of its 60,000 cardholders. Survey people walking into the main branch — convenience, and doubly biased, you sampled at the library. Email a random 500 from the full database — simple random sample. Random-sample within each branch's cardholders — stratified, buys representation. Randomly pick two of the five branches and survey every visitor there — cluster, buys cheapness, risks those two branches not representing all five.
DO: quick fingers-vote on each design as you reveal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methods wear the costume of data without the substance. CONVENIENCE: whoever's easy — your friends, the front row, the people already walking in. Cheap, and almost always biased. VOLUNTARY RESPONSE — the opt-in poll, tap-to-vote, mail-it-back: the furious and the delighted over-reply while the indifferent middle stays silent.
Connect it to their lives: every star rating they've ever trusted is a voluntary-response sample. Who rates the coffee shop — the person with an ordinary experience, or the one who waited twenty minutes? That's this week's discussion, The 4.8-Star Problem.
Tease the next slide: "So can two million responses rescue a biased method? History already answered."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the story. 1936: the Literary Digest mails ten million presidential ballots and gets 2.4 million back — the biggest poll ever attempted — and predicts Landon over Roosevelt. Roosevelt wins in a landslide.
What went wrong? The mailing list came from car registrations and telephone directories — in the Depression, that skewed wealthy: undercoverage. And only the motivated mailed ballots back: nonresponse. Meanwhile George Gallup asked a few THOUSAND well-chosen people and called it correctly.
Name the four biases while the story is warm: undercoverage, nonresponse, response, voluntary response — error baked into the METHOD, immune to sample size. Callback: this is why "bigger is better" died on the misconception slide. One line to keep: 2.4 million badly-chosen lost to a few thousand well-chosen.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last design question decides what a study can ever conclude. An OBSERVATIONAL study watches and records — nobody's behavior is changed. An EXPERIMENT deliberately imposes a treatment — ideally by random assignment — and compares.
The payoff line, said plainly: only a randomized experiment can support a cause-and-effect claim. Observational data can show a LINK — never the arrow.
Quick contrast from the reading: a grocery chain mining loyalty-card records — observational, comparing groups doesn't make it an experiment, IMPOSING a treatment does. An app randomly turning a feature on for half its new users — that's an experiment. DO: ask which one the class's favorite "studies show" headline probably was.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line that should survive the term: correlation is a handshake, not a push. Two things moving together is an association; it takes a randomized experiment to show a shove.
Work the example: "people who use a fitness tracker take more daily steps." Nobody assigned trackers — people bought their own. Who buys one? Largely people who already exercise. "Already active" is the CONFOUNDING variable — it drives the tracker purchase AND the step count, so the data can't separate them.
DO: run the mini-debate. A meal-kit company finds subscribers cook at home more often — should it advertise "our kits make you cook more"? Two minutes a side; surface the confounder; then ask what experiment would settle it: randomly assign free kits.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Live demo — spreadsheet open, projector on. List in column A, say a hundred names. In B2 type equals RAND open-close parens, fill down: a random number beside every person. Select both columns, Data, Sort range, sort by column B. The top ten rows are a genuine simple random sample. Re-sort and the sample reshuffles — that's the randomness working. Works identically in Google Sheets and Excel.
Then the AI-critique moment — the habit this course grades: paste into a chatbot, "classify these by level of measurement: a bus route number, a hotel star rating, temperature in °C, monthly rent." Check it against NOIR. Chatbots routinely call the route number ratio — it's nominal — and stumble on °C — interval. The tool drafts; you judge. That's the tutorial and the lab this week.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Land the week. Everything reduces to three questions you can now aim at any statistic: who was measured — population versus sample; how were they picked — the sampling method and its biases; what was actually recorded — the variables and their levels.
Walk the checklist with time estimates: the chapter first if they haven't read it, the tutorial and the data lab are the big two, the quiz is closed to AI, and the discussion post is due two days before the week ends so classmates can reply. Everything else lands at the end of the week.
Tease next week honestly: same data, first pictures — histograms, shapes, outliers, and the misleading graphs segment, which is everyone's favorite.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open cold. "In the last 24 hours, did you rate anything — a driver, a video, a product? Did an app count anything about you?" Wait. Every hand should be up.
Those taps and counts are data in somebody's spreadsheet, and someone is using numbers exactly like theirs to claim things about millions of people they never met. This course is the other side of that trade.
Write the promise on the board: by the end of this week you can look at any statistic in the wild and ask the three questions that decide trust — who was measured, how were they picked, what was actually recorded. Memory hook for the whole term: statistics isn't about the math — it's about trusting a number that describes people you didn't count.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words, one split. The POPULATION is everyone — or everything — the question is about. The SAMPLE is the part we actually measured. We sample because measuring everyone is usually impossible, slow, or expensive; the rare full measurement is a CENSUS.
Kill the size myth early: population is a ROLE, not a size — it can be 28 students in one section or every order at one coffee shop. And the same data can play either role depending on the question.
DO: ask the room for one population-and-sample pair from their own life (their playlist history, their commute times). Two or three quick answers, then move — the next slide names the numbers.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split, now for the numbers. A PARAMETER describes the population — the true value we want and never quite see. A STATISTIC is the matching number computed from the sample — the value we actually have.
The hook that survives the whole course: Population starts with P, so does Parameter. Sample starts with S, so does Statistic. The letters line up.
Notation comes after the idea: the population proportion is written p; the sample proportion is p-hat. Say it out loud: the hat means MEASURED, not TRUE. Then tease: "let's watch one real number earn both names" — next slide is a worked example, every step shown.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it slowly. A transit agency wants the satisfaction rate of all 24,000 weekday riders — that's the population. It randomly surveys 800 riders from the fare-card registry — the sample. 592 say yes.
DO: write the division on the board: 592 divided by 800 equals 0.74 — 74 percent. That number is a statistic; it came from the sample. The satisfaction rate among all 24,000 is the parameter — we will never see it directly. 74% is our best estimate of it.
Land the course thesis: the statistic is what we HAVE, the parameter is what we WANT, and the whole rest of the term is the bridge between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students photograph — the week's map, complete in one place.
Walk down the rows. NOMINAL: pure names — a major, a blood type, a bus route number written in digits. ORDINAL: real order, unmeasurable gaps — five stars beats four, by no measurable amount. INTERVAL: equal gaps but an arbitrary zero — zero degrees Celsius is the freezing mark, not "no temperature." RATIO: equal gaps plus a true zero, so ratios finally mean something — four miles really is twice two.
Then hand them the one-question test, in order: does zero mean none? ratio. Equal gaps, arbitrary zero? interval. Ordered labels? ordinal. Just names? nominal. Say NOIR twice — it's the French word for black, and it sticks.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the misconception that fools almost everyone: "if it's a number, it's quantitative." No. Route 40 isn't twice route 20; averaging two zip codes locates nothing; driver ID 88 isn't better than 12. Numbers that LABEL are nominal, whatever they look like.
The test is never "is it written in digits?" — it's "does arithmetic mean anything?"
DO: run the delivery-app drill from the outline. Six order fields — driver ID, star rating, drop-off temperature, distance, tip, zone — classify each out loud with the class, and make them justify the two traps: the ID (nominal) and the temperature (interval, no true zero). That drill is exactly what the quiz asks.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them the algorithm, because it settles every argument. Start at the top: does zero mean NONE of the thing? Zero dollars of rent really is no rent — ratio. Zero degrees Celsius is not "no temperature" — so temperature is interval. The calendar year? Year zero is an arbitrary marker, not the beginning of time — interval again. Ordered labels with fuzzy gaps — star ratings, shirt sizes — ordinal. Pure names — nominal.
DO: think-pair-share, fingers vote, one point each: bus route number, hotel star rating, temperature in °C, monthly rent, blood type, the year a phone model was released. Answers: nominal, ordinal, interval, ratio, nominal, interval. Debrief the two that split the room — the route number and the year.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Session two opens here. Recap in one line: a statistic is only as good as the sample behind it — so how do you pick a sample you can trust?
The gold standard is the SIMPLE RANDOM SAMPLE: every individual has an equal chance, and every possible group of that size is equally likely — names in a hat. Every other method is judged against it.
Name the other three probability methods now, one line each: STRATIFIED — split into meaningful groups first, then sample within each. CLUSTER — randomly grab whole groups and measure everyone inside. SYSTEMATIC — every k-th from an ordered list after a random start. All four use genuine chance; that's what earns the word random. The next slide tackles the pair everyone confuses.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AVY">
    <p:bg>
      <p:bgPr>
        <a:solidFill>
          <a:srgbClr val="0E2A47"/>
        </a:solidFill>
      </p:bgPr>
    </p:bg>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lstStyle>
            <a:lvl1pPr algn="ctr" indent="0" marL="0">
              <a:buNone/>
              <a:defRPr lang="en-US" sz="5400" b="1" dirty="0">
                <a:solidFill>
                  <a:srgbClr val="FFFFFF"/>
                </a:solidFill>
                <a:latin typeface="Calibri" pitchFamily="34" charset="0"/>
                <a:ea typeface="Calibri" pitchFamily="34" charset="-122"/>
                <a:cs typeface="Calibri" pitchFamily="34" charset="-120"/>
              </a:defRPr>
            </a:lvl1pPr>
          </a:lstStyle>
          <a:p>
            <a:pPr algn="ctr" indent="0" marL="0">
              <a:buNone/>
            </a:pPr>
            <a:endParaRPr lang="en-US" sz="54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IGHT">
    <p:bg>
      <p:bgPr>
        <a:solidFill>
          <a:srgbClr val="FFFFFF"/>
        </a:solidFill>
      </p:bgPr>
    </p:bg>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lstStyle>
            <a:lvl1pPr algn="ctr" indent="0" marL="0">
              <a:buNone/>
              <a:defRPr lang="en-US" sz="3200" b="1" dirty="0">
                <a:solidFill>
                  <a:srgbClr val="0E2A47"/>
                </a:solidFill>
                <a:latin typeface="Calibri" pitchFamily="34" charset="0"/>
                <a:ea typeface="Calibri" pitchFamily="34" charset="-122"/>
                <a:cs typeface="Calibri" pitchFamily="34" charset="-120"/>
              </a:defRPr>
            </a:lvl1pPr>
          </a:lstStyle>
          <a:p>
            <a:pPr algn="ctr" indent="0" marL="0">
              <a:buNone/>
            </a:pPr>
            <a:endParaRPr lang="en-US" sz="3200" dirty="0"/>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6000" b="1" dirty="0">
                <a:solidFill>
                  <a:srgbClr val="FFFFFF"/>
                </a:solidFill>
                <a:latin typeface="Calibri" pitchFamily="34" charset="0"/>
                <a:ea typeface="Calibri" pitchFamily="34" charset="-122"/>
                <a:cs typeface="Calibri" pitchFamily="34" charset="-120"/>
              </a:rPr>
              <a:t>Statistics, Data</a:t>
            </a:r>
            <a:endParaRPr lang="en-US" sz="5400" dirty="0"/>
          </a:p>
          <a:p>
            <a:pPr algn="ctr" indent="0" marL="0">
              <a:buNone/>
            </a:pPr>
            <a:r>
              <a:rPr lang="en-US" sz="6000" b="1" dirty="0">
                <a:solidFill>
                  <a:srgbClr val="FFFFFF"/>
                </a:solidFill>
                <a:latin typeface="Calibri" pitchFamily="34" charset="0"/>
                <a:ea typeface="Calibri" pitchFamily="34" charset="-122"/>
                <a:cs typeface="Calibri" pitchFamily="34" charset="-120"/>
              </a:rPr>
              <a:t>&amp; Study Design</a:t>
            </a:r>
            <a:endParaRPr lang="en-US" sz="5400" dirty="0"/>
          </a:p>
        </p:txBody>
      </p:sp>
      <p:sp>
        <p:nvSpPr>
          <p:cNvPr id="3" name="Text 1"/>
          <p:cNvSpPr/>
          <p:nvPr/>
        </p:nvSpPr>
        <p:spPr>
          <a:xfrm>
            <a:off x="731520" y="155448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INTRODUCTION TO STATISTICS  ·  WEEK 1</a:t>
            </a:r>
            <a:endParaRPr lang="en-US" sz="1500" dirty="0"/>
          </a:p>
        </p:txBody>
      </p:sp>
      <p:sp>
        <p:nvSpPr>
          <p:cNvPr id="4" name="Text 2"/>
          <p:cNvSpPr/>
          <p:nvPr/>
        </p:nvSpPr>
        <p:spPr>
          <a:xfrm>
            <a:off x="914400" y="4526280"/>
            <a:ext cx="10360152" cy="822960"/>
          </a:xfrm>
          <a:prstGeom prst="rect">
            <a:avLst/>
          </a:prstGeom>
          <a:noFill/>
          <a:ln/>
        </p:spPr>
        <p:txBody>
          <a:bodyPr wrap="square" rtlCol="0" anchor="ctr"/>
          <a:lstStyle/>
          <a:p>
            <a:pPr algn="ctr" indent="0" marL="0">
              <a:buNone/>
            </a:pPr>
            <a:r>
              <a:rPr lang="en-US" sz="2200" dirty="0">
                <a:solidFill>
                  <a:srgbClr val="8FB8D9"/>
                </a:solidFill>
                <a:latin typeface="Calibri" pitchFamily="34" charset="0"/>
                <a:ea typeface="Calibri" pitchFamily="34" charset="-122"/>
                <a:cs typeface="Calibri" pitchFamily="34" charset="-120"/>
              </a:rPr>
              <a:t>Where do data come from — and when can the numbers be trusted?</a:t>
            </a:r>
            <a:endParaRPr lang="en-US" sz="2200" dirty="0"/>
          </a:p>
        </p:txBody>
      </p:sp>
      <p:sp>
        <p:nvSpPr>
          <p:cNvPr id="5" name="Text 3"/>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200" b="1" dirty="0">
                <a:solidFill>
                  <a:srgbClr val="FFFFFF"/>
                </a:solidFill>
                <a:latin typeface="Calibri" pitchFamily="34" charset="0"/>
                <a:ea typeface="Calibri" pitchFamily="34" charset="-122"/>
                <a:cs typeface="Calibri" pitchFamily="34" charset="-120"/>
              </a:rPr>
              <a:t>STRATIFIED   </a:t>
            </a:r>
            <a:pPr algn="ctr" indent="0" marL="0">
              <a:buNone/>
            </a:pPr>
            <a:r>
              <a:rPr lang="en-US" sz="2800" b="1" dirty="0">
                <a:solidFill>
                  <a:srgbClr val="5AC8E0"/>
                </a:solidFill>
                <a:latin typeface="Calibri" pitchFamily="34" charset="0"/>
                <a:ea typeface="Calibri" pitchFamily="34" charset="-122"/>
                <a:cs typeface="Calibri" pitchFamily="34" charset="-120"/>
              </a:rPr>
              <a:t>vs</a:t>
            </a:r>
            <a:pPr algn="ctr" indent="0" marL="0">
              <a:buNone/>
            </a:pPr>
            <a:r>
              <a:rPr lang="en-US" sz="5200" b="1" dirty="0">
                <a:solidFill>
                  <a:srgbClr val="FFFFFF"/>
                </a:solidFill>
                <a:latin typeface="Calibri" pitchFamily="34" charset="0"/>
                <a:ea typeface="Calibri" pitchFamily="34" charset="-122"/>
                <a:cs typeface="Calibri" pitchFamily="34" charset="-120"/>
              </a:rPr>
              <a:t>   CLUSTER</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CLASSIC MIX-UP</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random-sample within every group            randomly take whole groups</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10</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Convenience </a:t>
            </a:r>
            <a:pPr algn="ctr" indent="0" marL="0">
              <a:buNone/>
            </a:pPr>
            <a:r>
              <a:rPr lang="en-US" sz="3000" b="1" dirty="0">
                <a:solidFill>
                  <a:srgbClr val="5AC8E0"/>
                </a:solidFill>
                <a:latin typeface="Calibri" pitchFamily="34" charset="0"/>
                <a:ea typeface="Calibri" pitchFamily="34" charset="-122"/>
                <a:cs typeface="Calibri" pitchFamily="34" charset="-120"/>
              </a:rPr>
              <a:t>&amp;</a:t>
            </a:r>
            <a:pPr algn="ctr" indent="0" marL="0">
              <a:buNone/>
            </a:pPr>
            <a:r>
              <a:rPr lang="en-US" sz="4400" b="1" dirty="0">
                <a:solidFill>
                  <a:srgbClr val="FFFFFF"/>
                </a:solidFill>
                <a:latin typeface="Calibri" pitchFamily="34" charset="0"/>
                <a:ea typeface="Calibri" pitchFamily="34" charset="-122"/>
                <a:cs typeface="Calibri" pitchFamily="34" charset="-120"/>
              </a:rPr>
              <a:t> Opt-in</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SAMPLES TO DISTRUST ON SIGHT</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whoever's easiest to reach            whoever decides to show up</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11</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1000" b="1" dirty="0">
                <a:solidFill>
                  <a:srgbClr val="FFFFFF"/>
                </a:solidFill>
                <a:latin typeface="Calibri" pitchFamily="34" charset="0"/>
                <a:ea typeface="Calibri" pitchFamily="34" charset="-122"/>
                <a:cs typeface="Calibri" pitchFamily="34" charset="-120"/>
              </a:rPr>
              <a:t>2,400,000</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MOST FAMOUS POLLING FAILURE IN HISTORY</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2400" dirty="0">
                <a:solidFill>
                  <a:srgbClr val="F2F6FA"/>
                </a:solidFill>
                <a:latin typeface="Calibri" pitchFamily="34" charset="0"/>
                <a:ea typeface="Calibri" pitchFamily="34" charset="-122"/>
                <a:cs typeface="Calibri" pitchFamily="34" charset="-120"/>
              </a:rPr>
              <a:t>ballots returned — and the wrong winner confidently called.</a:t>
            </a:r>
            <a:endParaRPr lang="en-US" sz="24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2200" b="1" dirty="0">
                <a:solidFill>
                  <a:srgbClr val="5AC8E0"/>
                </a:solidFill>
                <a:latin typeface="Calibri" pitchFamily="34" charset="0"/>
                <a:ea typeface="Calibri" pitchFamily="34" charset="-122"/>
                <a:cs typeface="Calibri" pitchFamily="34" charset="-120"/>
              </a:rPr>
              <a:t>Method beats size.</a:t>
            </a:r>
            <a:endParaRPr lang="en-US" sz="22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12</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000" b="1" dirty="0">
                <a:solidFill>
                  <a:srgbClr val="FFFFFF"/>
                </a:solidFill>
                <a:latin typeface="Calibri" pitchFamily="34" charset="0"/>
                <a:ea typeface="Calibri" pitchFamily="34" charset="-122"/>
                <a:cs typeface="Calibri" pitchFamily="34" charset="-120"/>
              </a:rPr>
              <a:t>OBSERVE   </a:t>
            </a:r>
            <a:pPr algn="ctr" indent="0" marL="0">
              <a:buNone/>
            </a:pPr>
            <a:r>
              <a:rPr lang="en-US" sz="2800" b="1" dirty="0">
                <a:solidFill>
                  <a:srgbClr val="5AC8E0"/>
                </a:solidFill>
                <a:latin typeface="Calibri" pitchFamily="34" charset="0"/>
                <a:ea typeface="Calibri" pitchFamily="34" charset="-122"/>
                <a:cs typeface="Calibri" pitchFamily="34" charset="-120"/>
              </a:rPr>
              <a:t>vs</a:t>
            </a:r>
            <a:pPr algn="ctr" indent="0" marL="0">
              <a:buNone/>
            </a:pPr>
            <a:r>
              <a:rPr lang="en-US" sz="5000" b="1" dirty="0">
                <a:solidFill>
                  <a:srgbClr val="FFFFFF"/>
                </a:solidFill>
                <a:latin typeface="Calibri" pitchFamily="34" charset="0"/>
                <a:ea typeface="Calibri" pitchFamily="34" charset="-122"/>
                <a:cs typeface="Calibri" pitchFamily="34" charset="-120"/>
              </a:rPr>
              <a:t>   EXPERIMENT</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WATCHING VS. DOING</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800" dirty="0">
                <a:solidFill>
                  <a:srgbClr val="8FB8D9"/>
                </a:solidFill>
                <a:latin typeface="Calibri" pitchFamily="34" charset="0"/>
                <a:ea typeface="Calibri" pitchFamily="34" charset="-122"/>
                <a:cs typeface="Calibri" pitchFamily="34" charset="-120"/>
              </a:rPr>
              <a:t>watch and record what people already do            impose a treatment — at random — and compare</a:t>
            </a:r>
            <a:endParaRPr lang="en-US" sz="18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13</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800" b="1" dirty="0">
                <a:solidFill>
                  <a:srgbClr val="FFFFFF"/>
                </a:solidFill>
                <a:latin typeface="Calibri" pitchFamily="34" charset="0"/>
                <a:ea typeface="Calibri" pitchFamily="34" charset="-122"/>
                <a:cs typeface="Calibri" pitchFamily="34" charset="-120"/>
              </a:rPr>
              <a:t>A handshake, not a push</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CORRELATION  ≠  CAUSATION</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linked is not caused — hunt the third variable</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14</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8800" b="1" dirty="0">
                <a:solidFill>
                  <a:srgbClr val="FFFFFF"/>
                </a:solidFill>
                <a:latin typeface="Courier New" pitchFamily="34" charset="0"/>
                <a:ea typeface="Courier New" pitchFamily="34" charset="-122"/>
                <a:cs typeface="Courier New" pitchFamily="34" charset="-120"/>
              </a:rPr>
              <a:t>=RAND()</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YOUR TOOLS  ·  A REAL RANDOM SAMPLE IN 30 SECONDS</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900" dirty="0">
                <a:solidFill>
                  <a:srgbClr val="F2F6FA"/>
                </a:solidFill>
                <a:latin typeface="Calibri" pitchFamily="34" charset="0"/>
                <a:ea typeface="Calibri" pitchFamily="34" charset="-122"/>
                <a:cs typeface="Calibri" pitchFamily="34" charset="-120"/>
              </a:rPr>
              <a:t>names in column A  →  =RAND() beside each in column B  →  sort by B  →  take the top rows</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15</a:t>
            </a:r>
            <a:endParaRPr 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ph type="title"/>
          </p:nvPr>
        </p:nvSpPr>
        <p:spPr>
          <a:xfrm>
            <a:off x="548640" y="1097280"/>
            <a:ext cx="11091672" cy="1005840"/>
          </a:xfrm>
          <a:prstGeom prst="rect">
            <a:avLst/>
          </a:prstGeom>
          <a:noFill/>
          <a:ln/>
        </p:spPr>
        <p:txBody>
          <a:bodyPr wrap="square" rtlCol="0" anchor="ctr"/>
          <a:lstStyle/>
          <a:p>
            <a:pPr algn="ctr" indent="0" marL="0">
              <a:buNone/>
            </a:pPr>
            <a:r>
              <a:rPr lang="en-US" sz="4600" b="1" dirty="0">
                <a:solidFill>
                  <a:srgbClr val="FFFFFF"/>
                </a:solidFill>
                <a:latin typeface="Calibri" pitchFamily="34" charset="0"/>
                <a:ea typeface="Calibri" pitchFamily="34" charset="-122"/>
                <a:cs typeface="Calibri" pitchFamily="34" charset="-120"/>
              </a:rPr>
              <a:t>Who · How · What</a:t>
            </a:r>
            <a:endParaRPr lang="en-US" sz="5400" dirty="0"/>
          </a:p>
        </p:txBody>
      </p:sp>
      <p:sp>
        <p:nvSpPr>
          <p:cNvPr id="3" name="Text 1"/>
          <p:cNvSpPr/>
          <p:nvPr/>
        </p:nvSpPr>
        <p:spPr>
          <a:xfrm>
            <a:off x="731520" y="777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BEFORE NEXT CLASS  ·  WEEK 1 WRAP</a:t>
            </a:r>
            <a:endParaRPr lang="en-US" sz="1500" dirty="0"/>
          </a:p>
        </p:txBody>
      </p:sp>
      <p:sp>
        <p:nvSpPr>
          <p:cNvPr id="4" name="Text 2"/>
          <p:cNvSpPr/>
          <p:nvPr/>
        </p:nvSpPr>
        <p:spPr>
          <a:xfrm>
            <a:off x="914400" y="2286000"/>
            <a:ext cx="10360152" cy="548640"/>
          </a:xfrm>
          <a:prstGeom prst="rect">
            <a:avLst/>
          </a:prstGeom>
          <a:noFill/>
          <a:ln/>
        </p:spPr>
        <p:txBody>
          <a:bodyPr wrap="square" rtlCol="0" anchor="ctr"/>
          <a:lstStyle/>
          <a:p>
            <a:pPr algn="ctr" indent="0" marL="0">
              <a:buNone/>
            </a:pPr>
            <a:r>
              <a:rPr lang="en-US" sz="1800" dirty="0">
                <a:solidFill>
                  <a:srgbClr val="8FB8D9"/>
                </a:solidFill>
                <a:latin typeface="Calibri" pitchFamily="34" charset="0"/>
                <a:ea typeface="Calibri" pitchFamily="34" charset="-122"/>
                <a:cs typeface="Calibri" pitchFamily="34" charset="-120"/>
              </a:rPr>
              <a:t>Who was measured?   How were they picked?   What was actually recorded?</a:t>
            </a:r>
            <a:endParaRPr lang="en-US" sz="1800" dirty="0"/>
          </a:p>
        </p:txBody>
      </p:sp>
      <p:sp>
        <p:nvSpPr>
          <p:cNvPr id="5" name="Text 3"/>
          <p:cNvSpPr/>
          <p:nvPr/>
        </p:nvSpPr>
        <p:spPr>
          <a:xfrm>
            <a:off x="1463040" y="2926080"/>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TUTORIAL 1</a:t>
            </a:r>
            <a:endParaRPr lang="en-US" sz="1800" dirty="0"/>
          </a:p>
        </p:txBody>
      </p:sp>
      <p:sp>
        <p:nvSpPr>
          <p:cNvPr id="6" name="Text 4"/>
          <p:cNvSpPr/>
          <p:nvPr/>
        </p:nvSpPr>
        <p:spPr>
          <a:xfrm>
            <a:off x="4846320" y="2926080"/>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AI tutor — submit the share link + summary  (~60–90 min)</a:t>
            </a:r>
            <a:endParaRPr lang="en-US" sz="1500" dirty="0"/>
          </a:p>
        </p:txBody>
      </p:sp>
      <p:sp>
        <p:nvSpPr>
          <p:cNvPr id="7" name="Text 5"/>
          <p:cNvSpPr/>
          <p:nvPr/>
        </p:nvSpPr>
        <p:spPr>
          <a:xfrm>
            <a:off x="1463040" y="3493008"/>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DATA LAB 1</a:t>
            </a:r>
            <a:endParaRPr lang="en-US" sz="1800" dirty="0"/>
          </a:p>
        </p:txBody>
      </p:sp>
      <p:sp>
        <p:nvSpPr>
          <p:cNvPr id="8" name="Text 6"/>
          <p:cNvSpPr/>
          <p:nvPr/>
        </p:nvSpPr>
        <p:spPr>
          <a:xfrm>
            <a:off x="4846320" y="3493008"/>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real penguin research data in your spreadsheet  (~60–90 min)</a:t>
            </a:r>
            <a:endParaRPr lang="en-US" sz="1500" dirty="0"/>
          </a:p>
        </p:txBody>
      </p:sp>
      <p:sp>
        <p:nvSpPr>
          <p:cNvPr id="9" name="Text 7"/>
          <p:cNvSpPr/>
          <p:nvPr/>
        </p:nvSpPr>
        <p:spPr>
          <a:xfrm>
            <a:off x="1463040" y="4059936"/>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QUIZ 1</a:t>
            </a:r>
            <a:endParaRPr lang="en-US" sz="1800" dirty="0"/>
          </a:p>
        </p:txBody>
      </p:sp>
      <p:sp>
        <p:nvSpPr>
          <p:cNvPr id="10" name="Text 8"/>
          <p:cNvSpPr/>
          <p:nvPr/>
        </p:nvSpPr>
        <p:spPr>
          <a:xfrm>
            <a:off x="4846320" y="4059936"/>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end of week · closed to AI  (~20 min)</a:t>
            </a:r>
            <a:endParaRPr lang="en-US" sz="1500" dirty="0"/>
          </a:p>
        </p:txBody>
      </p:sp>
      <p:sp>
        <p:nvSpPr>
          <p:cNvPr id="11" name="Text 9"/>
          <p:cNvSpPr/>
          <p:nvPr/>
        </p:nvSpPr>
        <p:spPr>
          <a:xfrm>
            <a:off x="1463040" y="4626864"/>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DISCUSSION 1</a:t>
            </a:r>
            <a:endParaRPr lang="en-US" sz="1800" dirty="0"/>
          </a:p>
        </p:txBody>
      </p:sp>
      <p:sp>
        <p:nvSpPr>
          <p:cNvPr id="12" name="Text 10"/>
          <p:cNvSpPr/>
          <p:nvPr/>
        </p:nvSpPr>
        <p:spPr>
          <a:xfrm>
            <a:off x="4846320" y="4626864"/>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the 4.8-star problem — post two days before week's end</a:t>
            </a:r>
            <a:endParaRPr lang="en-US" sz="1500" dirty="0"/>
          </a:p>
        </p:txBody>
      </p:sp>
      <p:sp>
        <p:nvSpPr>
          <p:cNvPr id="13" name="Text 11"/>
          <p:cNvSpPr/>
          <p:nvPr/>
        </p:nvSpPr>
        <p:spPr>
          <a:xfrm>
            <a:off x="1463040" y="5193792"/>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ASSIGNMENT 1</a:t>
            </a:r>
            <a:endParaRPr lang="en-US" sz="1800" dirty="0"/>
          </a:p>
        </p:txBody>
      </p:sp>
      <p:sp>
        <p:nvSpPr>
          <p:cNvPr id="14" name="Text 12"/>
          <p:cNvSpPr/>
          <p:nvPr/>
        </p:nvSpPr>
        <p:spPr>
          <a:xfrm>
            <a:off x="4846320" y="5193792"/>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AI-coached problems — submit report + share link  (~30–40 min)</a:t>
            </a:r>
            <a:endParaRPr lang="en-US" sz="1500" dirty="0"/>
          </a:p>
        </p:txBody>
      </p:sp>
      <p:sp>
        <p:nvSpPr>
          <p:cNvPr id="15" name="Text 13"/>
          <p:cNvSpPr/>
          <p:nvPr/>
        </p:nvSpPr>
        <p:spPr>
          <a:xfrm>
            <a:off x="914400" y="5897880"/>
            <a:ext cx="10360152" cy="548640"/>
          </a:xfrm>
          <a:prstGeom prst="rect">
            <a:avLst/>
          </a:prstGeom>
          <a:noFill/>
          <a:ln/>
        </p:spPr>
        <p:txBody>
          <a:bodyPr wrap="square" rtlCol="0" anchor="ctr"/>
          <a:lstStyle/>
          <a:p>
            <a:pPr algn="ctr" indent="0" marL="0">
              <a:buNone/>
            </a:pPr>
            <a:r>
              <a:rPr lang="en-US" sz="1700" dirty="0">
                <a:solidFill>
                  <a:srgbClr val="8FB8D9"/>
                </a:solidFill>
                <a:latin typeface="Calibri" pitchFamily="34" charset="0"/>
                <a:ea typeface="Calibri" pitchFamily="34" charset="-122"/>
                <a:cs typeface="Calibri" pitchFamily="34" charset="-120"/>
              </a:rPr>
              <a:t>Next week: turning piles of numbers into pictures — and the graphs that lie.</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16</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000" b="1" dirty="0">
                <a:solidFill>
                  <a:srgbClr val="FFFFFF"/>
                </a:solidFill>
                <a:latin typeface="Calibri" pitchFamily="34" charset="0"/>
                <a:ea typeface="Calibri" pitchFamily="34" charset="-122"/>
                <a:cs typeface="Calibri" pitchFamily="34" charset="-120"/>
              </a:rPr>
              <a:t>When can a number speak for</a:t>
            </a:r>
            <a:endParaRPr lang="en-US" sz="5400" dirty="0"/>
          </a:p>
          <a:p>
            <a:pPr algn="ctr" indent="0" marL="0">
              <a:buNone/>
            </a:pPr>
            <a:r>
              <a:rPr lang="en-US" sz="4000" b="1" dirty="0">
                <a:solidFill>
                  <a:srgbClr val="5AC8E0"/>
                </a:solidFill>
                <a:latin typeface="Calibri" pitchFamily="34" charset="0"/>
                <a:ea typeface="Calibri" pitchFamily="34" charset="-122"/>
                <a:cs typeface="Calibri" pitchFamily="34" charset="-120"/>
              </a:rPr>
              <a:t>people we never counted?</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WEEK'S BIG QUESTION</a:t>
            </a:r>
            <a:endParaRPr lang="en-US" sz="1500" dirty="0"/>
          </a:p>
        </p:txBody>
      </p:sp>
      <p:sp>
        <p:nvSpPr>
          <p:cNvPr id="4" name="Text 2"/>
          <p:cNvSpPr/>
          <p:nvPr/>
        </p:nvSpPr>
        <p:spPr>
          <a:xfrm>
            <a:off x="914400" y="457200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Who was measured?   ·   How were they picked?   ·   What was actually recorded?</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2</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600" b="1" dirty="0">
                <a:solidFill>
                  <a:srgbClr val="FFFFFF"/>
                </a:solidFill>
                <a:latin typeface="Calibri" pitchFamily="34" charset="0"/>
                <a:ea typeface="Calibri" pitchFamily="34" charset="-122"/>
                <a:cs typeface="Calibri" pitchFamily="34" charset="-120"/>
              </a:rPr>
              <a:t>POPULATION   </a:t>
            </a:r>
            <a:pPr algn="ctr" indent="0" marL="0">
              <a:buNone/>
            </a:pPr>
            <a:r>
              <a:rPr lang="en-US" sz="2800" b="1" dirty="0">
                <a:solidFill>
                  <a:srgbClr val="5AC8E0"/>
                </a:solidFill>
                <a:latin typeface="Calibri" pitchFamily="34" charset="0"/>
                <a:ea typeface="Calibri" pitchFamily="34" charset="-122"/>
                <a:cs typeface="Calibri" pitchFamily="34" charset="-120"/>
              </a:rPr>
              <a:t>vs</a:t>
            </a:r>
            <a:pPr algn="ctr" indent="0" marL="0">
              <a:buNone/>
            </a:pPr>
            <a:r>
              <a:rPr lang="en-US" sz="5600" b="1" dirty="0">
                <a:solidFill>
                  <a:srgbClr val="FFFFFF"/>
                </a:solidFill>
                <a:latin typeface="Calibri" pitchFamily="34" charset="0"/>
                <a:ea typeface="Calibri" pitchFamily="34" charset="-122"/>
                <a:cs typeface="Calibri" pitchFamily="34" charset="-120"/>
              </a:rPr>
              <a:t>   SAMPLE</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WHO ARE WE TALKING ABOUT?</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everyone we want to know about            the part we actually measured</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3</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600" b="1" dirty="0">
                <a:solidFill>
                  <a:srgbClr val="FFFFFF"/>
                </a:solidFill>
                <a:latin typeface="Calibri" pitchFamily="34" charset="0"/>
                <a:ea typeface="Calibri" pitchFamily="34" charset="-122"/>
                <a:cs typeface="Calibri" pitchFamily="34" charset="-120"/>
              </a:rPr>
              <a:t>PARAMETER   </a:t>
            </a:r>
            <a:pPr algn="ctr" indent="0" marL="0">
              <a:buNone/>
            </a:pPr>
            <a:r>
              <a:rPr lang="en-US" sz="2800" b="1" dirty="0">
                <a:solidFill>
                  <a:srgbClr val="5AC8E0"/>
                </a:solidFill>
                <a:latin typeface="Calibri" pitchFamily="34" charset="0"/>
                <a:ea typeface="Calibri" pitchFamily="34" charset="-122"/>
                <a:cs typeface="Calibri" pitchFamily="34" charset="-120"/>
              </a:rPr>
              <a:t>vs</a:t>
            </a:r>
            <a:pPr algn="ctr" indent="0" marL="0">
              <a:buNone/>
            </a:pPr>
            <a:r>
              <a:rPr lang="en-US" sz="5600" b="1" dirty="0">
                <a:solidFill>
                  <a:srgbClr val="FFFFFF"/>
                </a:solidFill>
                <a:latin typeface="Calibri" pitchFamily="34" charset="0"/>
                <a:ea typeface="Calibri" pitchFamily="34" charset="-122"/>
                <a:cs typeface="Calibri" pitchFamily="34" charset="-120"/>
              </a:rPr>
              <a:t>   STATISTIC</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ONE NUMBER, TWO NAMES</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describes the population — the truth we want            computed from the sample — the value we have</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4</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2000" b="1" dirty="0">
                <a:solidFill>
                  <a:srgbClr val="FFFFFF"/>
                </a:solidFill>
                <a:latin typeface="Calibri" pitchFamily="34" charset="0"/>
                <a:ea typeface="Calibri" pitchFamily="34" charset="-122"/>
                <a:cs typeface="Calibri" pitchFamily="34" charset="-120"/>
              </a:rPr>
              <a:t>74%</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ONE NUMBER, BOTH NAMES — A WORKED EXAMPLE</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400" dirty="0">
                <a:solidFill>
                  <a:srgbClr val="F2F6FA"/>
                </a:solidFill>
                <a:latin typeface="Calibri" pitchFamily="34" charset="0"/>
                <a:ea typeface="Calibri" pitchFamily="34" charset="-122"/>
                <a:cs typeface="Calibri" pitchFamily="34" charset="-120"/>
              </a:rPr>
              <a:t>592 of 800 surveyed transit riders are satisfied — that's a statistic.</a:t>
            </a:r>
            <a:endParaRPr lang="en-US" sz="2400" dirty="0"/>
          </a:p>
        </p:txBody>
      </p:sp>
      <p:sp>
        <p:nvSpPr>
          <p:cNvPr id="5" name="Text 3"/>
          <p:cNvSpPr/>
          <p:nvPr/>
        </p:nvSpPr>
        <p:spPr>
          <a:xfrm>
            <a:off x="914400" y="480060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The truth about all 24,000 riders is the parameter — and nobody ever sees it.</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5</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nchor="ctr"/>
          <a:lstStyle/>
          <a:p>
            <a:pPr algn="ctr" indent="0" marL="0">
              <a:buNone/>
            </a:pPr>
            <a:r>
              <a:rPr lang="en-US" sz="3200" b="1" dirty="0">
                <a:solidFill>
                  <a:srgbClr val="0E2A47"/>
                </a:solidFill>
                <a:latin typeface="Calibri" pitchFamily="34" charset="0"/>
                <a:ea typeface="Calibri" pitchFamily="34" charset="-122"/>
                <a:cs typeface="Calibri" pitchFamily="34" charset="-120"/>
              </a:rPr>
              <a:t>The Four Levels of Measurement</a:t>
            </a:r>
            <a:endParaRPr lang="en-US" sz="3200" dirty="0"/>
          </a:p>
        </p:txBody>
      </p:sp>
      <p:sp>
        <p:nvSpPr>
          <p:cNvPr id="3" name="Text 1"/>
          <p:cNvSpPr/>
          <p:nvPr/>
        </p:nvSpPr>
        <p:spPr>
          <a:xfrm>
            <a:off x="914400" y="160020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NOMINAL</a:t>
            </a:r>
            <a:endParaRPr lang="en-US" sz="2800" dirty="0"/>
          </a:p>
        </p:txBody>
      </p:sp>
      <p:sp>
        <p:nvSpPr>
          <p:cNvPr id="4" name="Text 2"/>
          <p:cNvSpPr/>
          <p:nvPr/>
        </p:nvSpPr>
        <p:spPr>
          <a:xfrm>
            <a:off x="3840480" y="160020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names, no order</a:t>
            </a:r>
            <a:endParaRPr lang="en-US" sz="1800" dirty="0"/>
          </a:p>
        </p:txBody>
      </p:sp>
      <p:sp>
        <p:nvSpPr>
          <p:cNvPr id="5" name="Text 3"/>
          <p:cNvSpPr/>
          <p:nvPr/>
        </p:nvSpPr>
        <p:spPr>
          <a:xfrm>
            <a:off x="7955280" y="160020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major · blood type · bus route number</a:t>
            </a:r>
            <a:endParaRPr lang="en-US" sz="1500" dirty="0"/>
          </a:p>
        </p:txBody>
      </p:sp>
      <p:sp>
        <p:nvSpPr>
          <p:cNvPr id="6" name="Text 4"/>
          <p:cNvSpPr/>
          <p:nvPr/>
        </p:nvSpPr>
        <p:spPr>
          <a:xfrm>
            <a:off x="914400" y="256032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ORDINAL</a:t>
            </a:r>
            <a:endParaRPr lang="en-US" sz="2800" dirty="0"/>
          </a:p>
        </p:txBody>
      </p:sp>
      <p:sp>
        <p:nvSpPr>
          <p:cNvPr id="7" name="Text 5"/>
          <p:cNvSpPr/>
          <p:nvPr/>
        </p:nvSpPr>
        <p:spPr>
          <a:xfrm>
            <a:off x="3840480" y="256032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ordered, gaps not measurable</a:t>
            </a:r>
            <a:endParaRPr lang="en-US" sz="1800" dirty="0"/>
          </a:p>
        </p:txBody>
      </p:sp>
      <p:sp>
        <p:nvSpPr>
          <p:cNvPr id="8" name="Text 6"/>
          <p:cNvSpPr/>
          <p:nvPr/>
        </p:nvSpPr>
        <p:spPr>
          <a:xfrm>
            <a:off x="7955280" y="256032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letter grade · star rating · S / M / L</a:t>
            </a:r>
            <a:endParaRPr lang="en-US" sz="1500" dirty="0"/>
          </a:p>
        </p:txBody>
      </p:sp>
      <p:sp>
        <p:nvSpPr>
          <p:cNvPr id="9" name="Text 7"/>
          <p:cNvSpPr/>
          <p:nvPr/>
        </p:nvSpPr>
        <p:spPr>
          <a:xfrm>
            <a:off x="914400" y="352044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INTERVAL</a:t>
            </a:r>
            <a:endParaRPr lang="en-US" sz="2800" dirty="0"/>
          </a:p>
        </p:txBody>
      </p:sp>
      <p:sp>
        <p:nvSpPr>
          <p:cNvPr id="10" name="Text 8"/>
          <p:cNvSpPr/>
          <p:nvPr/>
        </p:nvSpPr>
        <p:spPr>
          <a:xfrm>
            <a:off x="3840480" y="352044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equal gaps, no true zero</a:t>
            </a:r>
            <a:endParaRPr lang="en-US" sz="1800" dirty="0"/>
          </a:p>
        </p:txBody>
      </p:sp>
      <p:sp>
        <p:nvSpPr>
          <p:cNvPr id="11" name="Text 9"/>
          <p:cNvSpPr/>
          <p:nvPr/>
        </p:nvSpPr>
        <p:spPr>
          <a:xfrm>
            <a:off x="7955280" y="352044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°C and °F · the calendar year</a:t>
            </a:r>
            <a:endParaRPr lang="en-US" sz="1500" dirty="0"/>
          </a:p>
        </p:txBody>
      </p:sp>
      <p:sp>
        <p:nvSpPr>
          <p:cNvPr id="12" name="Text 10"/>
          <p:cNvSpPr/>
          <p:nvPr/>
        </p:nvSpPr>
        <p:spPr>
          <a:xfrm>
            <a:off x="914400" y="448056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RATIO</a:t>
            </a:r>
            <a:endParaRPr lang="en-US" sz="2800" dirty="0"/>
          </a:p>
        </p:txBody>
      </p:sp>
      <p:sp>
        <p:nvSpPr>
          <p:cNvPr id="13" name="Text 11"/>
          <p:cNvSpPr/>
          <p:nvPr/>
        </p:nvSpPr>
        <p:spPr>
          <a:xfrm>
            <a:off x="3840480" y="448056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equal gaps and a true zero</a:t>
            </a:r>
            <a:endParaRPr lang="en-US" sz="1800" dirty="0"/>
          </a:p>
        </p:txBody>
      </p:sp>
      <p:sp>
        <p:nvSpPr>
          <p:cNvPr id="14" name="Text 12"/>
          <p:cNvSpPr/>
          <p:nvPr/>
        </p:nvSpPr>
        <p:spPr>
          <a:xfrm>
            <a:off x="7955280" y="448056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distance · rent · the count of anything</a:t>
            </a:r>
            <a:endParaRPr lang="en-US" sz="1500" dirty="0"/>
          </a:p>
        </p:txBody>
      </p:sp>
      <p:sp>
        <p:nvSpPr>
          <p:cNvPr id="15" name="Text 13"/>
          <p:cNvSpPr/>
          <p:nvPr/>
        </p:nvSpPr>
        <p:spPr>
          <a:xfrm>
            <a:off x="914400" y="5623560"/>
            <a:ext cx="10360152" cy="548640"/>
          </a:xfrm>
          <a:prstGeom prst="rect">
            <a:avLst/>
          </a:prstGeom>
          <a:noFill/>
          <a:ln/>
        </p:spPr>
        <p:txBody>
          <a:bodyPr wrap="square" rtlCol="0" anchor="ctr"/>
          <a:lstStyle/>
          <a:p>
            <a:pPr algn="ctr" indent="0" marL="0">
              <a:buNone/>
            </a:pPr>
            <a:r>
              <a:rPr lang="en-US" sz="1700" b="1" dirty="0">
                <a:solidFill>
                  <a:srgbClr val="0E2A47"/>
                </a:solidFill>
                <a:latin typeface="Calibri" pitchFamily="34" charset="0"/>
                <a:ea typeface="Calibri" pitchFamily="34" charset="-122"/>
                <a:cs typeface="Calibri" pitchFamily="34" charset="-120"/>
              </a:rPr>
              <a:t>N · O · I · R — in order of how much math they permit. The test: does zero mean “none”?</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6</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0000" b="1" dirty="0">
                <a:solidFill>
                  <a:srgbClr val="FFFFFF"/>
                </a:solidFill>
                <a:latin typeface="Calibri" pitchFamily="34" charset="0"/>
                <a:ea typeface="Calibri" pitchFamily="34" charset="-122"/>
                <a:cs typeface="Calibri" pitchFamily="34" charset="-120"/>
              </a:rPr>
              <a:t>ROUTE 40</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TRAP EVERYONE FALLS FOR</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2400" dirty="0">
                <a:solidFill>
                  <a:srgbClr val="F2F6FA"/>
                </a:solidFill>
                <a:latin typeface="Calibri" pitchFamily="34" charset="0"/>
                <a:ea typeface="Calibri" pitchFamily="34" charset="-122"/>
                <a:cs typeface="Calibri" pitchFamily="34" charset="-120"/>
              </a:rPr>
              <a:t>A bus route. A zip code. A driver ID. A jersey.</a:t>
            </a:r>
            <a:endParaRPr lang="en-US" sz="24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A number that labels isn't quantitative — you can't average bus routes.</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7</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800" b="1" dirty="0">
                <a:solidFill>
                  <a:srgbClr val="FFFFFF"/>
                </a:solidFill>
                <a:latin typeface="Calibri" pitchFamily="34" charset="0"/>
                <a:ea typeface="Calibri" pitchFamily="34" charset="-122"/>
                <a:cs typeface="Calibri" pitchFamily="34" charset="-120"/>
              </a:rPr>
              <a:t>Does zero mean “none”?</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ONE-QUESTION TEST</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600" dirty="0">
                <a:solidFill>
                  <a:srgbClr val="8FB8D9"/>
                </a:solidFill>
                <a:latin typeface="Calibri" pitchFamily="34" charset="0"/>
                <a:ea typeface="Calibri" pitchFamily="34" charset="-122"/>
                <a:cs typeface="Calibri" pitchFamily="34" charset="-120"/>
              </a:rPr>
              <a:t>yes → ratio      ·      arbitrary zero → interval      ·      ordered labels → ordinal      ·      just names → nominal</a:t>
            </a:r>
            <a:endParaRPr lang="en-US" sz="16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8</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200" b="1" dirty="0">
                <a:solidFill>
                  <a:srgbClr val="FFFFFF"/>
                </a:solidFill>
                <a:latin typeface="Calibri" pitchFamily="34" charset="0"/>
                <a:ea typeface="Calibri" pitchFamily="34" charset="-122"/>
                <a:cs typeface="Calibri" pitchFamily="34" charset="-120"/>
              </a:rPr>
              <a:t>Names in a hat</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GOLD STANDARD</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the simple random sample — every individual, and every group, equally likely</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9</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1 — Statistics, Data &amp; Study Design</dc:title>
  <dc:subject>Week 1 — Statistics, Data &amp; Study Design</dc:subject>
  <dc:creator>Introduction to Statistics — course deck</dc:creator>
  <cp:lastModifiedBy>Introduction to Statistics — course deck</cp:lastModifiedBy>
  <cp:revision>1</cp:revision>
  <dcterms:created xsi:type="dcterms:W3CDTF">2026-07-29T12:47:53Z</dcterms:created>
  <dcterms:modified xsi:type="dcterms:W3CDTF">2026-07-29T12:47:53Z</dcterms:modified>
</cp:coreProperties>
</file>