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back — Week 2: Summarizing Data with Tables and Graphs. Last week the question was where data come from and whether they deserve trust. This week: the first thing statisticians actually DO with a trustworthy column of data — turn it into a table and a picture anyone can read at a glance. The promise to write on the board: by the end of this week you can take any raw column and produce the right table and the right graph — and you can look at a chart in an ad or a news feed and tell whether it's informing you or playing you. Housekeeping in one breath: same weekly rhythm — tutorial, lab, quiz, discussion, assignment — all due by the end of the week, with the discussion post two days early.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data sit on a number line, the graph has a SHAPE, and shape is information. Sketch each in the air as you go. Symmetric: two mirror halves — same-variety apples in an orchard bin. Skewed right: a long thin tail toward the big values — household incomes. Skewed left: the tail toward the small side — retirement ages, most in the sixties, a trickle of early retirees trailing down. Uniform: flat, like the last digit of phone numbers. Bimodal: two peaks usually means two groups hiding in one column — a restaurant's lunch rush and dinner rush. Then the reading checklist for any distribution: shape, center, spread, surprises. This week we point by eye; next week we compute.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week's stickiest trap gets its own slide. Students see tall bars on the left and say 'skewed left.' Wrong — skew is named for the TAIL, the long thin side, not the peak. DO: put the 5K histogram back up — heights 3, 8, 7, 5, 2 — and have the class physically point the direction the tail runs. Right. So: skewed RIGHT, even though the tall bars crowd the left side of the picture. The memory hook, said twice: the tail tells the tale. And a warning worth planting now: chatbots flip this direction constantly — which is exactly the AI-critique moment waiting in the technology segment. Your eyes plus the tail rule outrank the confident machine.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to the lone dot at fourteen books. An OUTLIER — informally, this week — is a value far from the bulk of the data, usually past a visible gap: nearest neighbor eight, a six-book gap. The reflex to kill: 'it's messing up my graph — delete it.' An outlier is a flag, not a verdict. Investigate: a genuine bookworm is REAL — the value stays in the data and gets reported. A typo for four gets FIXED — and the fix documented. What is never allowed is silent deletion. Tease Week 3: the eye test becomes arithmetic — a fence built from the IQR at one-point-five times its width. For now: see it, question it, report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Compute the lie together. An ad compares two internet providers: 95 megabits per second versus 100. The bar chart starts its axis at 90. DO: work the board — K's bar rises 5 units above the floor; L's rises 10. Ten over five: L's bar is drawn TWICE as tall. The honest arithmetic: 100 over 95 is about 1.05 — five percent faster. One axis choice inflated five percent into one hundred. Redraw from zero and the two bars look nearly identical — that's the honest picture. The rule: a bar's LENGTH is the data, so bar axes start at zero. Zooming belongs to line charts tracking small real changes — loudly labeled. When zooming is honest is exactly Discussion 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all four tricks while the ad is still on the wall. One: the truncated axis you just caught — bars starting above zero, tiny gaps drawn giant. Two: area tricks — pictograms that double a value by doubling BOTH dimensions, so the ink quadruples: two times two. Three: missing labels — no axis numbers, no total, no sample size; a graph you cannot check isn't evidence, it's decoration. Four: cherry-picked buckets — class widths tuned until a dip disappears or a peak appears. In the lab this week students do that to real penguin data on purpose, so they never fall for it again. Callback: Week 1's villain broke the sample; this week's villain breaks the drawing.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 projector on, spreadsheet open. Categories in column B: type =COUNTIF(B2:B41,"pop") — the frequency, no hand-tallying. Quantitative classes: =COUNTIFS with greater-than-or-equal 25 and less-than 30 — that's the 5K class count. Divide each count by the total for the shares, then SUM the share column and confirm it hits 1. Now the picture: select the column, Insert, Chart, choose Histogram; in Customize set the bucket size — try 250, 500, 1000 and watch the shape hold or shatter. Excel: Insert, Statistic Chart, Histogram. Then the AI-critique moment: paste the 3-8-7-5-2 table to a chatbot and ask which way it's skewed. It often answers left — or calls it a bar chart. The class judges it with the tail rule. The tool drafts; you judge.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count it into the right table, draw it with the right picture, and read every graph — yours or anyone's — with honest suspicion. Count, draw, doubt. Then walk the checklist with time estimates: the chapter first if they haven't read it; the tutorial and the data lab are the big two — and this week's lab has them build a deliberately lying axis with real penguin data, then fix it. The quiz is closed to AI. The discussion — when is a zoomed axis honest? — posts two days before the week ends so classmates have time to reply. Tease next week honestly: numbers for what their eyes just saw — mean, median, standard deviation, and the tug-of-war between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put twenty-five raw numbers on the screen — a jumbled list — and ask what anyone can say about them. Let the silence sit ten full seconds; the silence is the lesson. Then flip to the same numbers as a histogram and watch every hand go up: where they cluster, how far they spread, the value sitting off alone. A pile of numbers is unreadable; a picture is instant. Then frame the dark side: pictures are so persuasive that a dishonest one works instantly too. So the week has two jobs — draw honest pictures of your own data, and catch the drawn-to-deceive ones aimed at you. See the shape, spot the story, smell the trick.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words, one division. The FREQUENCY is the count — how many values land in a category or a class. The RELATIVE frequency is that count's share of the whole: count divided by total. Frequency answers 'how many'; relative frequency answers 'what fraction' — and shares are what let you compare a 40-song playlist to a 4,000-song library. Built-in error check, say it now: relative frequencies always sum to 1 — percents to 100 — so a column that totals 1.10 is confessing a double-count. Memory hook: frequency counts it, relative frequency shares it. DO: ask the room what a relative frequency of 0.35 means in words — the next slide shows exactly that number earning its keep.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playlist slowly. Forty songs tallied by genre: pop 14, hip-hop 10, rock 8, country 5, other 3. DO: check the counts on the board — 14 plus 10 plus 8 plus 5 plus 3 is 40. Then the shares: 14 over 40 is 0.35; 10 over 40 is 0.25; then 0.20, 0.125, 0.075. Add the shares: exactly 1.000 — the check passed. Read one line both ways: fourteen songs are pop; thirty-five percent of the playlist is pop. Same fact, two voices — counts for 'how many,' shares for 'how big a slice.' Quantitative data will need one extra move — cutting the number line into classes first — which arrives with the 5K example right after the categorical charts.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playlist, two drawings. A BAR CHART: one separated bar per genre, the bar's length is the count, the count axis starting at zero — always. The gaps between bars mean 'these are separate labels'; sort them any way that helps, tallest first if you like. A PIE CHART: the circle is the whole playlist and each slice is a genre's share — 35, 25, 20, 12.5, 7.5 — totaling one hundred. And that's the pie's fine print: it only works for non-overlapping parts of ONE whole. Club memberships people can hold several of? No whole, no pie. Fifteen skinny slices? Unreadable — use bars. Rule to post: pie equals parts of one whole; anything else, bars.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mix-up that costs quiz points every single year: 'a histogram is just a bar chart.' No. A bar chart draws CATEGORIES — separated bars you may reorder freely, tallest first if you like. A histogram draws a NUMBER LINE — touching bars in fixed order, because each bar owns a stretch of the line and shares its edges with its neighbors. DO: ask the class whether you could sort a histogram's bars tallest-first. Let them feel the answer: that would scramble the number line itself. The giveaway is the gaps. Bars apart: categories. Bars touching: a number line. Say it twice — it decides half of the display-choice questions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workhorse. Twenty-five finishing times from a neighborhood 5K, twenty-one minutes to forty-three. DO: build the table live, counting out loud — classes five minutes wide: twenty to under twenty-five holds three; twenty-five to under thirty holds eight; then seven; then five; then two. Check: three plus eight plus seven plus five plus two is twenty-five. Shares: 0.12, 0.32, 0.28, 0.20, 0.08 — summing to exactly one. Draw the five touching bars and step back: a single peak in the upper twenties, thinning toward the slow side. Twenty-five raw numbers said nothing; the histogram talks. Boundary convention while it's warm: a time of exactly 25 goes in twenty-five-to-under-thirty — left edge in, right edge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more pictures for numbers, both drawable by hand. DOT PLOT: one dot per value stacked on a number line — nothing is lost. DO: build one live. Fifteen people asked how many books they read last year: 2, 3, 3, then three fours, four fives, two sixes, 7, 8 — and one dot alone at 14, past a visible gap. That lone dot is our first outlier sighting; hold the thought for two slides. STEM PLOT: the tens digit is the stem, the ones digits are the leaves — the 5K times give stems 2, 3, and 4 carrying eleven, twelve, and two leaves. Turn it sideways: a histogram that kept its digits. Small data: dots or stems. Big data: histogram.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to photograph — the week's whole toolkit in one place. Walk the rows: bar chart for categories, separated bars comparing counts. Pie chart only for parts of one whole, slices totaling one hundred percent. Histogram for quantitative data — classes on a number line, touching bars, the shape of anything big. Dot plot for small sets where every individual value should stay visible. Stem plot when you want the picture and the raw digits at once. Then hand them the two deciding questions, in order: first — categories, or a number line? Second — parts of one whole, or just counts? Those two questions choose the display every time. DO: pause while the phones come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400" b="1" dirty="0">
                <a:solidFill>
                  <a:srgbClr val="FFFFFF"/>
                </a:solidFill>
                <a:latin typeface="Calibri" pitchFamily="34" charset="0"/>
                <a:ea typeface="Calibri" pitchFamily="34" charset="-122"/>
                <a:cs typeface="Calibri" pitchFamily="34" charset="-120"/>
              </a:rPr>
              <a:t>Summarizing Data</a:t>
            </a:r>
            <a:endParaRPr lang="en-US" sz="5400" dirty="0"/>
          </a:p>
          <a:p>
            <a:pPr algn="ctr" indent="0" marL="0">
              <a:buNone/>
            </a:pPr>
            <a:r>
              <a:rPr lang="en-US" sz="5400" b="1" dirty="0">
                <a:solidFill>
                  <a:srgbClr val="FFFFFF"/>
                </a:solidFill>
                <a:latin typeface="Calibri" pitchFamily="34" charset="0"/>
                <a:ea typeface="Calibri" pitchFamily="34" charset="-122"/>
                <a:cs typeface="Calibri" pitchFamily="34" charset="-120"/>
              </a:rPr>
              <a:t>with Tables &amp; Graphs</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2</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How a pile of numbers becomes a picture — and when the picture lies.</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SHAPE</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WHAT THE PICTURE SAYS</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F2F6FA"/>
                </a:solidFill>
                <a:latin typeface="Calibri" pitchFamily="34" charset="0"/>
                <a:ea typeface="Calibri" pitchFamily="34" charset="-122"/>
                <a:cs typeface="Calibri" pitchFamily="34" charset="-120"/>
              </a:rPr>
              <a:t>symmetric  ·  skewed right  ·  skewed left  ·  uniform  ·  bimodal</a:t>
            </a:r>
            <a:endParaRPr lang="en-US" sz="20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…then center, spread, and surprises.</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The tail tells the tale.</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WHICH WAY IS IT SKEWED?</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skew is named for the long, thin tail — never for the peak</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The dot that sits alone</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OUTLIERS — INVESTIGATE, DON'T DELETE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a real value gets reported  ·  an error gets fixed  ·  nothing gets silently deleted</a:t>
            </a:r>
            <a:endParaRPr lang="en-US" sz="18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5%</a:t>
            </a:r>
            <a:pPr algn="ctr" indent="0" marL="0">
              <a:buNone/>
            </a:pPr>
            <a:r>
              <a:rPr lang="en-US" sz="3400" b="1" dirty="0">
                <a:solidFill>
                  <a:srgbClr val="5AC8E0"/>
                </a:solidFill>
                <a:latin typeface="Calibri" pitchFamily="34" charset="0"/>
                <a:ea typeface="Calibri" pitchFamily="34" charset="-122"/>
                <a:cs typeface="Calibri" pitchFamily="34" charset="-120"/>
              </a:rPr>
              <a:t>  drawn as  </a:t>
            </a:r>
            <a:pPr algn="ctr" indent="0" marL="0">
              <a:buNone/>
            </a:pPr>
            <a:r>
              <a:rPr lang="en-US" sz="11000" b="1" dirty="0">
                <a:solidFill>
                  <a:srgbClr val="FFFFFF"/>
                </a:solidFill>
                <a:latin typeface="Calibri" pitchFamily="34" charset="0"/>
                <a:ea typeface="Calibri" pitchFamily="34" charset="-122"/>
                <a:cs typeface="Calibri" pitchFamily="34" charset="-120"/>
              </a:rPr>
              <a:t>2×</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AXIS THAT LIES</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95 vs 100 Mbps — but the ad's bars start at 90, not at 0.</a:t>
            </a:r>
            <a:endParaRPr lang="en-US" sz="24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5 above the floor vs 10 above the floor: a 5% edge drawn as double.</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Four ways graphs lie</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READ DEFENSIVELY</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the same honest numbers — four dishonest drawings</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TRUNCATED AXIS</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bars start above zero — tiny gaps drawn giant</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AREA TRICKS</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double the value, double both dimensions — 4× the ink</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MISSING LABELS</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no axis numbers, no total — a picture you can't check</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CHERRY-PICKED BUCKETS</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class widths tuned to bury a dip or invent a peak</a:t>
            </a:r>
            <a:endParaRPr lang="en-US" sz="1500" dirty="0"/>
          </a:p>
        </p:txBody>
      </p:sp>
      <p:sp>
        <p:nvSpPr>
          <p:cNvPr id="13" name="Text 11"/>
          <p:cNvSpPr/>
          <p:nvPr/>
        </p:nvSpPr>
        <p:spPr>
          <a:xfrm>
            <a:off x="914400" y="557784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Bars start at zero. If you zoom, label it loudly.</a:t>
            </a:r>
            <a:endParaRPr lang="en-US" sz="1700" dirty="0"/>
          </a:p>
        </p:txBody>
      </p:sp>
      <p:sp>
        <p:nvSpPr>
          <p:cNvPr id="14" name="Text 12"/>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800" b="1" dirty="0">
                <a:solidFill>
                  <a:srgbClr val="FFFFFF"/>
                </a:solidFill>
                <a:latin typeface="Courier New" pitchFamily="34" charset="0"/>
                <a:ea typeface="Courier New" pitchFamily="34" charset="-122"/>
                <a:cs typeface="Courier New" pitchFamily="34" charset="-120"/>
              </a:rPr>
              <a:t>=COUNTIF()</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FROM COLUMN TO PICTURE IN 60 SECONDS</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count the classes  →  divide by the total  →  Insert ▸ Chart ▸ Histogram</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Count · Draw · Doubt</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2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Right table → right picture → honest read. That's the whole week.</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2</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 submit the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2</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penguins in pictures — and one lying axis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2</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2</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zoomed-in axis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2</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problems — submit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numbers for what your eyes just saw — mean, median, and the tug-of-war.</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16</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A pile of numbers,</a:t>
            </a:r>
            <a:endParaRPr lang="en-US" sz="5400" dirty="0"/>
          </a:p>
          <a:p>
            <a:pPr algn="ctr" indent="0" marL="0">
              <a:buNone/>
            </a:pPr>
            <a:r>
              <a:rPr lang="en-US" sz="4000" b="1" dirty="0">
                <a:solidFill>
                  <a:srgbClr val="5AC8E0"/>
                </a:solidFill>
                <a:latin typeface="Calibri" pitchFamily="34" charset="0"/>
                <a:ea typeface="Calibri" pitchFamily="34" charset="-122"/>
                <a:cs typeface="Calibri" pitchFamily="34" charset="-120"/>
              </a:rPr>
              <a:t>or a picture?</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BIG QUESTION</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See the shape   ·   spot the story   ·   smell the trick</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600" b="1" dirty="0">
                <a:solidFill>
                  <a:srgbClr val="FFFFFF"/>
                </a:solidFill>
                <a:latin typeface="Calibri" pitchFamily="34" charset="0"/>
                <a:ea typeface="Calibri" pitchFamily="34" charset="-122"/>
                <a:cs typeface="Calibri" pitchFamily="34" charset="-120"/>
              </a:rPr>
              <a:t>COUNT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600" b="1" dirty="0">
                <a:solidFill>
                  <a:srgbClr val="FFFFFF"/>
                </a:solidFill>
                <a:latin typeface="Calibri" pitchFamily="34" charset="0"/>
                <a:ea typeface="Calibri" pitchFamily="34" charset="-122"/>
                <a:cs typeface="Calibri" pitchFamily="34" charset="-120"/>
              </a:rPr>
              <a:t>   SHARE</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FREQUENCY  ·  RELATIVE FREQUENCY</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how many land in the class            what fraction of the whole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35%</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ONE PLAYLIST, ONE TABLE — A WORKED EXAMPLE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14 of 40 songs are pop — the count becomes a share: 14 ÷ 40 = 0.35.</a:t>
            </a:r>
            <a:endParaRPr lang="en-US" sz="24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All five shares — 0.35 + 0.25 + 0.20 + 0.125 + 0.075 — total exactly 1.</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600" b="1" dirty="0">
                <a:solidFill>
                  <a:srgbClr val="FFFFFF"/>
                </a:solidFill>
                <a:latin typeface="Calibri" pitchFamily="34" charset="0"/>
                <a:ea typeface="Calibri" pitchFamily="34" charset="-122"/>
                <a:cs typeface="Calibri" pitchFamily="34" charset="-120"/>
              </a:rPr>
              <a:t>BARS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600" b="1" dirty="0">
                <a:solidFill>
                  <a:srgbClr val="FFFFFF"/>
                </a:solidFill>
                <a:latin typeface="Calibri" pitchFamily="34" charset="0"/>
                <a:ea typeface="Calibri" pitchFamily="34" charset="-122"/>
                <a:cs typeface="Calibri" pitchFamily="34" charset="-120"/>
              </a:rPr>
              <a:t>   SLICES</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TWO WAYS TO DRAW CATEGORIES</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separated bars compare counts            slices split one whole — always 100%</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200" b="1" dirty="0">
                <a:solidFill>
                  <a:srgbClr val="FFFFFF"/>
                </a:solidFill>
                <a:latin typeface="Calibri" pitchFamily="34" charset="0"/>
                <a:ea typeface="Calibri" pitchFamily="34" charset="-122"/>
                <a:cs typeface="Calibri" pitchFamily="34" charset="-120"/>
              </a:rPr>
              <a:t>APART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200" b="1" dirty="0">
                <a:solidFill>
                  <a:srgbClr val="FFFFFF"/>
                </a:solidFill>
                <a:latin typeface="Calibri" pitchFamily="34" charset="0"/>
                <a:ea typeface="Calibri" pitchFamily="34" charset="-122"/>
                <a:cs typeface="Calibri" pitchFamily="34" charset="-120"/>
              </a:rPr>
              <a:t>   TOUCHING</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BAR CHART OR HISTOGRAM? THE GIVEAWAY</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gaps say "separate labels"            shared edges say "one number line"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800" b="1" dirty="0">
                <a:solidFill>
                  <a:srgbClr val="FFFFFF"/>
                </a:solidFill>
                <a:latin typeface="Calibri" pitchFamily="34" charset="0"/>
                <a:ea typeface="Calibri" pitchFamily="34" charset="-122"/>
                <a:cs typeface="Calibri" pitchFamily="34" charset="-120"/>
              </a:rPr>
              <a:t>3 · 8 · 7 · 5 · 2</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25 FINISH TIMES, FIVE CLASSES — READING A HISTOGRAM</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A neighborhood 5K — times from 21 to 43 minutes, classes five minutes wide.</a:t>
            </a:r>
            <a:endParaRPr lang="en-US" sz="22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One peak in the upper 20s, then a thinning tail toward the slow side.</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600" b="1" dirty="0">
                <a:solidFill>
                  <a:srgbClr val="FFFFFF"/>
                </a:solidFill>
                <a:latin typeface="Calibri" pitchFamily="34" charset="0"/>
                <a:ea typeface="Calibri" pitchFamily="34" charset="-122"/>
                <a:cs typeface="Calibri" pitchFamily="34" charset="-120"/>
              </a:rPr>
              <a:t>DOTS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600" b="1" dirty="0">
                <a:solidFill>
                  <a:srgbClr val="FFFFFF"/>
                </a:solidFill>
                <a:latin typeface="Calibri" pitchFamily="34" charset="0"/>
                <a:ea typeface="Calibri" pitchFamily="34" charset="-122"/>
                <a:cs typeface="Calibri" pitchFamily="34" charset="-120"/>
              </a:rPr>
              <a:t>   STEMS</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TWO MORE PICTURES FOR NUMBERS</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one dot per value — nothing lost            digits draw the bars — values readable</a:t>
            </a:r>
            <a:endParaRPr lang="en-US" sz="18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Week's Graph Gallery</a:t>
            </a:r>
            <a:endParaRPr lang="en-US" sz="3200" dirty="0"/>
          </a:p>
        </p:txBody>
      </p:sp>
      <p:sp>
        <p:nvSpPr>
          <p:cNvPr id="3" name="Text 1"/>
          <p:cNvSpPr/>
          <p:nvPr/>
        </p:nvSpPr>
        <p:spPr>
          <a:xfrm>
            <a:off x="914400" y="1417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BAR CHART</a:t>
            </a:r>
            <a:endParaRPr lang="en-US" sz="2800" dirty="0"/>
          </a:p>
        </p:txBody>
      </p:sp>
      <p:sp>
        <p:nvSpPr>
          <p:cNvPr id="4" name="Text 2"/>
          <p:cNvSpPr/>
          <p:nvPr/>
        </p:nvSpPr>
        <p:spPr>
          <a:xfrm>
            <a:off x="3840480" y="1417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categories · separated bars</a:t>
            </a:r>
            <a:endParaRPr lang="en-US" sz="1800" dirty="0"/>
          </a:p>
        </p:txBody>
      </p:sp>
      <p:sp>
        <p:nvSpPr>
          <p:cNvPr id="5" name="Text 3"/>
          <p:cNvSpPr/>
          <p:nvPr/>
        </p:nvSpPr>
        <p:spPr>
          <a:xfrm>
            <a:off x="7955280" y="1417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compares counts across labels</a:t>
            </a:r>
            <a:endParaRPr lang="en-US" sz="1500" dirty="0"/>
          </a:p>
        </p:txBody>
      </p:sp>
      <p:sp>
        <p:nvSpPr>
          <p:cNvPr id="6" name="Text 4"/>
          <p:cNvSpPr/>
          <p:nvPr/>
        </p:nvSpPr>
        <p:spPr>
          <a:xfrm>
            <a:off x="914400" y="2258568"/>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PIE CHART</a:t>
            </a:r>
            <a:endParaRPr lang="en-US" sz="2800" dirty="0"/>
          </a:p>
        </p:txBody>
      </p:sp>
      <p:sp>
        <p:nvSpPr>
          <p:cNvPr id="7" name="Text 5"/>
          <p:cNvSpPr/>
          <p:nvPr/>
        </p:nvSpPr>
        <p:spPr>
          <a:xfrm>
            <a:off x="3840480" y="2258568"/>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parts of one whole</a:t>
            </a:r>
            <a:endParaRPr lang="en-US" sz="1800" dirty="0"/>
          </a:p>
        </p:txBody>
      </p:sp>
      <p:sp>
        <p:nvSpPr>
          <p:cNvPr id="8" name="Text 6"/>
          <p:cNvSpPr/>
          <p:nvPr/>
        </p:nvSpPr>
        <p:spPr>
          <a:xfrm>
            <a:off x="7955280" y="2258568"/>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slices must total 100%</a:t>
            </a:r>
            <a:endParaRPr lang="en-US" sz="1500" dirty="0"/>
          </a:p>
        </p:txBody>
      </p:sp>
      <p:sp>
        <p:nvSpPr>
          <p:cNvPr id="9" name="Text 7"/>
          <p:cNvSpPr/>
          <p:nvPr/>
        </p:nvSpPr>
        <p:spPr>
          <a:xfrm>
            <a:off x="914400" y="3099816"/>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HISTOGRAM</a:t>
            </a:r>
            <a:endParaRPr lang="en-US" sz="2800" dirty="0"/>
          </a:p>
        </p:txBody>
      </p:sp>
      <p:sp>
        <p:nvSpPr>
          <p:cNvPr id="10" name="Text 8"/>
          <p:cNvSpPr/>
          <p:nvPr/>
        </p:nvSpPr>
        <p:spPr>
          <a:xfrm>
            <a:off x="3840480" y="3099816"/>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classes on a number line</a:t>
            </a:r>
            <a:endParaRPr lang="en-US" sz="1800" dirty="0"/>
          </a:p>
        </p:txBody>
      </p:sp>
      <p:sp>
        <p:nvSpPr>
          <p:cNvPr id="11" name="Text 9"/>
          <p:cNvSpPr/>
          <p:nvPr/>
        </p:nvSpPr>
        <p:spPr>
          <a:xfrm>
            <a:off x="7955280" y="3099816"/>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shape of big quantitative data</a:t>
            </a:r>
            <a:endParaRPr lang="en-US" sz="1500" dirty="0"/>
          </a:p>
        </p:txBody>
      </p:sp>
      <p:sp>
        <p:nvSpPr>
          <p:cNvPr id="12" name="Text 10"/>
          <p:cNvSpPr/>
          <p:nvPr/>
        </p:nvSpPr>
        <p:spPr>
          <a:xfrm>
            <a:off x="914400" y="3941064"/>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DOT PLOT</a:t>
            </a:r>
            <a:endParaRPr lang="en-US" sz="2800" dirty="0"/>
          </a:p>
        </p:txBody>
      </p:sp>
      <p:sp>
        <p:nvSpPr>
          <p:cNvPr id="13" name="Text 11"/>
          <p:cNvSpPr/>
          <p:nvPr/>
        </p:nvSpPr>
        <p:spPr>
          <a:xfrm>
            <a:off x="3840480" y="3941064"/>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one dot per value</a:t>
            </a:r>
            <a:endParaRPr lang="en-US" sz="1800" dirty="0"/>
          </a:p>
        </p:txBody>
      </p:sp>
      <p:sp>
        <p:nvSpPr>
          <p:cNvPr id="14" name="Text 12"/>
          <p:cNvSpPr/>
          <p:nvPr/>
        </p:nvSpPr>
        <p:spPr>
          <a:xfrm>
            <a:off x="7955280" y="3941064"/>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small sets — every value visible</a:t>
            </a:r>
            <a:endParaRPr lang="en-US" sz="1500" dirty="0"/>
          </a:p>
        </p:txBody>
      </p:sp>
      <p:sp>
        <p:nvSpPr>
          <p:cNvPr id="15" name="Text 13"/>
          <p:cNvSpPr/>
          <p:nvPr/>
        </p:nvSpPr>
        <p:spPr>
          <a:xfrm>
            <a:off x="914400" y="4782312"/>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STEM PLOT</a:t>
            </a:r>
            <a:endParaRPr lang="en-US" sz="2800" dirty="0"/>
          </a:p>
        </p:txBody>
      </p:sp>
      <p:sp>
        <p:nvSpPr>
          <p:cNvPr id="16" name="Text 14"/>
          <p:cNvSpPr/>
          <p:nvPr/>
        </p:nvSpPr>
        <p:spPr>
          <a:xfrm>
            <a:off x="3840480" y="4782312"/>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digits as leaves</a:t>
            </a:r>
            <a:endParaRPr lang="en-US" sz="1800" dirty="0"/>
          </a:p>
        </p:txBody>
      </p:sp>
      <p:sp>
        <p:nvSpPr>
          <p:cNvPr id="17" name="Text 15"/>
          <p:cNvSpPr/>
          <p:nvPr/>
        </p:nvSpPr>
        <p:spPr>
          <a:xfrm>
            <a:off x="7955280" y="4782312"/>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keeps the raw values readable</a:t>
            </a:r>
            <a:endParaRPr lang="en-US" sz="1500" dirty="0"/>
          </a:p>
        </p:txBody>
      </p:sp>
      <p:sp>
        <p:nvSpPr>
          <p:cNvPr id="18" name="Text 16"/>
          <p:cNvSpPr/>
          <p:nvPr/>
        </p:nvSpPr>
        <p:spPr>
          <a:xfrm>
            <a:off x="914400" y="580644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Ask first: categories, or a number line? Then: parts of one whole, or just counts?</a:t>
            </a:r>
            <a:endParaRPr lang="en-US" sz="1700" dirty="0"/>
          </a:p>
        </p:txBody>
      </p:sp>
      <p:sp>
        <p:nvSpPr>
          <p:cNvPr id="19" name="Text 17"/>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2 — Summarizing Data with Tables &amp; Graphs</dc:title>
  <dc:subject>Week 2 — Summarizing Data with Tables &amp; Graphs</dc:subject>
  <dc:creator>Introduction to Statistics — course deck</dc:creator>
  <cp:lastModifiedBy>Introduction to Statistics — course deck</cp:lastModifiedBy>
  <cp:revision>1</cp:revision>
  <dcterms:created xsi:type="dcterms:W3CDTF">2026-07-29T13:21:17Z</dcterms:created>
  <dcterms:modified xsi:type="dcterms:W3CDTF">2026-07-29T13:21:17Z</dcterms:modified>
</cp:coreProperties>
</file>