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 to Week 3 — Numerical Summaries: Center and Spread.
Orient them in the arc. Week 1: where trustworthy data come from. Week 2: turning a pile of numbers into a picture and naming its shape. This week we compress the picture into two or three honest numbers — one for center, one for spread — and learn exactly when a quoted "average" deserves suspicion.
Same weekly rhythm: chapter, tutorial, data lab, quiz, discussion, assignment — all due at the end of the week, discussion post two days early. AI expected on tutorials, practice, discussions, assignments, and the lab; not on the quiz.
DO: promise them out loud — by the end of the week, you can catch an average in a lie.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slide students photograph — the whole week on one screen.
Walk the rows. CENTER: mean is the balance point, median the middle person, mode the most common — and only the median resists outliers. SPREAD: range is max minus min, quick but fragile; SD is the typical distance from the mean; variance is SD squared, in squared units. FIVE NUMBERS: min, Q1, median, Q3, max — the boxplot is its picture, IQR is the middle 50 percent's width, fences sit 1.5 IQRs beyond the quartiles. Z-SCORE: value minus mean over SD — how many SDs from home.
Then the pairing rule on the bottom line, twice: mean travels with SD; median travels with IQR.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Quartiles, plainly: the median splits the data in half — do it twice more. Q1 is the median of the lower half, Q3 of the upper half. Min, Q1, median, Q3, max: a five-word biography of any dataset.
DO: work the eight studio rents on the board. Median: average of 1150 and 1250 — 1200. Q1: average of 1000 and 1100 — 1050. Q3: average of 1300 and 1400 — 1350. Five-number summary: 950, 1050, 1200, 1350, 2400.
The boxplot is this summary drawn: box from Q1 to Q3 — the middle 50 percent — line at the MEDIAN, not the mean; whiskers to the last values inside the fences; dots beyond. A lopsided box is skew you can see across groups.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Feelings don't flag outliers — this rule does. IQR for the rents: 1350 minus 1050 is 300. Multiply by 1.5: 450. Fences: 1050 minus 450 is 600; 1350 plus 450 is 1800. Any value outside the fences is FLAGGED. The 2,400-dollar rent is beyond 1800 — formally an outlier.
Two lines to land. First: flagged means investigate, never silently delete — a 9,999-gram penguin is a typo; an 88-minute commute really happened. Second: notice the IQR itself never flinched at the 2400 — IQR is the resistant spread, which is exactly why the fences are built from it.
DO: preview that the data lab runs this rule on real penguin masses — and then sabotages the data on purpose.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z-score turns any value into universal units: how many standard deviations from the mean. z of zero — exactly average. Positive — above; negative — below. Sign is direction, size is rarity — negative isn't bad; for commute times, negative z is the good direction.
DO: work the two-exam comparison. 85 in statistics, class mean 75, SD 5: z = 10 over 5 = 2.0. 80 in chemistry, mean 70, SD 10: z = 10 over 10 = 1.0. Same ten raw points above average — statistics wins, because in a tighter distribution the same gap is rarer. z-scores make different scales comparable.
And the guardrail: z = 2 is NOT "top 2 percent" — it's a distance. Probabilities arrive with the normal model later in the course.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Live demo — spreadsheet open. A dataset in column A, then the whole week in five functions: =AVERAGE, =MEDIAN, =MODE for center; =STDEV for the sample SD — the one this course means — plus =VAR for variance; =QUARTILE with 1 or 3 for the quartiles, subtract for IQR. Identical names in Google Sheets and Excel.
Two footnotes out loud: =STDEVP is the population divisor — using it on sample data is the week's classic tech error. And software interpolates quartiles, so =QUARTILE can differ slightly from our split-the-halves hand method — name your method, don't panic.
Then the AI-critique moment: paste "find the sample SD of 6, 6, 8, 10, 10, show every step" into a chatbot. If it says 1.79, it divided by n. Make it show its divisor. The tool drafts; you judge.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Land the week. Every dataset now gets three questions: where's the center — mean, median, or mode, chosen by shape; how big is the spread — SD with the mean, IQR with the median; and is anything flagged — fences, then investigate, never silently delete.
Walk the checklist with time estimates: chapter first if they haven't read it; the tutorial and the data lab are the big two — the lab reruns everything on real penguins by species, then sabotages the data with a fake extreme value to watch resistance live. Quiz is closed to AI. Discussion post lands two days before the week ends so classmates can reply.
Tease honestly: next week, two variables at once — does studying more track with scoring more? Scatterplots, correlation, and the arrow you can't draw.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DO: open with their own week. "Your maps app says your commute averages 26 minutes. A listing site says apartments near campus average $1,650. A syllabus says the class average was 82. Who checked what those numbers hide?" Wait a beat.
Last week's histogram was honest but bulky — you can't text a histogram. So we compress: one number for CENTER — where is the middle? — and one for SPREAD — how far do values wander? Compression always loses information; the skill of the week is knowing what got lost.
Write the promise on the board: by the end of this week you can pick the right center, the right spread, and spot the exact moment an average stops telling the truth.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centers, taught plainly. The MEAN is the everyday average — add, divide — the balance point, where the data would balance on a seesaw. The MEDIAN is the middle person once the list is SORTED — sorting is not optional. The MODE is the most frequent value — and the only center that works for categories.
DO: work the five commutes on the board: 15, 20, 20, 25, 30. Sum 110, mean 22. Median: third value, 20. Mode: 20. Three defensible centers, two different numbers — hold that gap; next slide it explodes.
Notation after the idea, with the Week 1 callback: sample mean x-bar, population mean mu — samples get Latin letters, populations get Greek.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Tell it as a story. A rideshare driver logs five airport runs: 12, 18, 20, 22, 28 minutes. Mean: sum 100, divided by 5 — 20. Median — 20. Perfect agreement.
Then one day a crash closes the highway and the 28 becomes an 88. DO: recompute live. New sum 160, new mean 32. New median: sort it — 12, 18, 20, 22, 88 — still 20. One bad day moved the mean twelve minutes and moved the median zero.
Let the room sit with that: the mean of 32 describes a commute that basically never happens. Which number would YOU put in the ad? That tension has a name — next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Name the idea while the 88 is still on the board. A measure is RESISTANT if extreme values barely budge it. The median is resistant — it counts positions, not sizes. The mean is not — every value tugs on the balance point, and a far-away value tugs hardest.
This is not a flaw to fix; it's a choice to make. Roughly symmetric data, no wild values: report the mean — it uses every value's actual size. Skewed or outlier-prone: lead with the median.
DO: ask the class which one a rideshare app should display for "typical trip time," and make them defend it. Then plant the rule of thumb: when mean and median disagree, that gap is itself information.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Connect to last week's shapes. In a right-skewed distribution — long tail toward high values: incomes, home prices, rents — the tail's extreme values drag the mean up past the median. Left skew drags it down. The memory hook, said twice: the mean chases the tail.
That's why rent and income reports lead with the MEDIAN — one penthouse shouldn't get to redefine "typical." DO: sketch a right-skewed curve, mark the median at the hump's middle and the mean pulled toward the tail, and ask: where do most actual values sit relative to the mean? Below it — a few extremes finance the difference.
Quick check before moving on: skewed-left, which is bigger — mean or median? (Median.)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Session two opens here. Two grocery stores, five weekly bills each. Store A: 90, 95, 100, 105, 110. Store B: 70, 85, 100, 115, 130. DO: ask for both means before revealing — both are exactly $100. Same center. Wildly different experience: B is a rollercoaster.
Center without spread is half a story. First tool: the RANGE — max minus min. A: 20. B: 60. Quick and intuitive, but it uses only the two end values, so one outlier owns it completely.
We want a spread measure built from EVERY value's distance to the mean. Those distances are called deviations — and they have one annoying property we have to deal with first. Next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week's centerpiece computation — go slowly, all six steps on the board. Five quiz scores: 6, 6, 8, 10, 10. Step 1, mean: sum 40, divide by 5 — 8. Step 2, deviations: −2, −2, 0, 2, 2 — DO: show they sum to zero; that's the balance point doing its job, and it's why we square. Step 3, square: 4, 4, 0, 4, 4. Step 4, add: 16. Step 5, divide by n minus 1, which is 4: variance s-squared equals 4 — units are points SQUARED, which is why nobody says variance out loud. Step 6, square root: s = 2 points.
Then say it in words, every time: a typical score sits about 2 points from the mean of 8. SD is the typical distance from the mean.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divisor deserves its own slide because technology makes it a live trap. Why n minus 1, one line at this level: a sample's deviations are measured from x-bar, which came from the same sample, so they run slightly small — dividing by n − 1 corrects the books. Populations use n, with Greek letters: sigma and sigma-squared.
The practical stakes: =STDEV() divides by n − 1 — that's this course's SD. =STDEVP() divides by n — the population version. On 6, 6, 8, 10, 10 the wrong divisor gives about 1.79 instead of 2. That visible tell returns in the AI-critique moment and in the data lab.
DO: have them say the pair aloud — sample: s, n−1. Population: sigma, 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Y">
    <p:bg>
      <p:bgPr>
        <a:solidFill>
          <a:srgbClr val="0E2A4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ctr" indent="0" marL="0">
              <a:buNone/>
              <a:def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algn="ctr" indent="0" marL="0">
              <a:buNone/>
            </a:pPr>
            <a:endParaRPr lang="en-US" sz="54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GH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502920"/>
            <a:ext cx="11091672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ctr" indent="0" marL="0">
              <a:buNone/>
              <a:defRPr lang="en-US" sz="32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defRPr>
            </a:lvl1pPr>
          </a:lstStyle>
          <a:p>
            <a:pPr algn="ctr" indent="0" marL="0">
              <a:buNone/>
            </a:pPr>
            <a:endParaRPr lang="en-US" sz="32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Numerical Summaries:</a:t>
            </a:r>
            <a:endParaRPr lang="en-US" sz="5400" dirty="0"/>
          </a:p>
          <a:p>
            <a:pPr algn="ctr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Center &amp; Spread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55448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 TO STATISTICS  ·  WEEK 3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5262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one number honestly stand in for a hundred numbers?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502920"/>
            <a:ext cx="1109167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Week 3 Toolbox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14400" y="160020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3840480" y="160020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 = balance · median = middle · mode = most common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955280" y="160020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the median resists outliers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14400" y="256032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SPREAD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3840480" y="256032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range = max − min · SD = typical distance from mean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955280" y="256032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variance = SD² — squared units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14400" y="352044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NUMBERS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3840480" y="352044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 · Q1 · median · Q3 · max  →  the boxplot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955280" y="352044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IQR = Q3 − Q1 · fences at 1.5×IQR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914400" y="4480560"/>
            <a:ext cx="28346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Z-SCORE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3840480" y="448056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B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 = (value − mean) ÷ SD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7955280" y="4480560"/>
            <a:ext cx="3566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A6B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compares values across scales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14400" y="562356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E2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Pairing rule: the mean travels with the SD · the median travels with the IQR.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numbers, one picture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6002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 · Q1 · MEDIAN · Q3 · MAX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319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Eight rents: 950 · 1000 · 1100 · 1150 · 1250 · 1300 · 1400 · 2400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Five-number summary:  950 · 1050 · 1200 · 1350 · 2400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 × IQR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OUTLIER FENCE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319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fences:  Q1 − 1.5·IQR   and   Q3 + 1.5·IQR — beyond them, flagged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rents: IQR 300 → fences 600 and 1800 → the $2,400 listing is out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many SDs from home?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6002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Z-SCORES  ·  RELATIVE STANDING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319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 = (value − mean) ÷ SD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stats: (85 − 75) ÷ 5 = 2.0        chem: (80 − 70) ÷ 10 = 1.0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8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=STDEV()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41732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TOOLS  ·  THE WHOLE WEEK IN FIVE FUNCTIONS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=AVERAGE  ·  =MEDIAN  ·  =MODE  ·  =STDEV  ·  =QUARTILE(range, 1 or 3)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1097280"/>
            <a:ext cx="11091672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Center, spread, verdict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77724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NEXT CLASS  ·  WEEK 3 WRAP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228600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the right center. Pair it with the right spread. Flag with a rule, not a feeling.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463040" y="2926080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TUTORIAL 3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846320" y="2926080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tutor — submit the share link + summary  (~60–90 min)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63040" y="3493008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LAB 3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846320" y="3493008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penguin center &amp; spread by species — plus a sabotage test  (~60–90 min)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463040" y="4059936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QUIZ 3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846320" y="4059936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of week · closed to AI  (~20 min)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463040" y="4626864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 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846320" y="4626864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average that misled you — post two days before week's end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463040" y="5193792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ASSIGNMENT 3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846320" y="5193792"/>
            <a:ext cx="6309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AI-coached problems — submit report + share link  (~30–40 min)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14400" y="5897880"/>
            <a:ext cx="103601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week: two variables at once — scatterplots, correlation, and the arrow you can't draw.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 one number stand in</a:t>
            </a:r>
            <a:endParaRPr lang="en-US" sz="5400" dirty="0"/>
          </a:p>
          <a:p>
            <a:pPr algn="ctr" indent="0" marL="0">
              <a:buNone/>
            </a:pPr>
            <a:r>
              <a:rPr lang="en-US" sz="40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 hundred numbers?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41732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WEEK'S BIG QUESTION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57200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Center: where's the middle?     ·     Spread: how far do values wander?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   </a:t>
            </a:r>
            <a:pPr algn="ctr" indent="0" marL="0">
              <a:buNone/>
            </a:pPr>
            <a:r>
              <a:rPr lang="en-US" sz="28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pPr algn="ctr"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MEDIAN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92024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WHERE'S THE MIDDLE?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42976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balance point — every value tugs            the middle person — sorted first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88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BAD DAY ON THE HIGHWAY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commutes: 12, 18, 20, 22 — and one crash-day 88.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914400" y="480060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mean jumped 20 → 32.  The median stayed exactly 20.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RESISTANT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6002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WORD OF THE WEEK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resistant measure shrugs at outliers — the median is, the mean is not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mean chases the tail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6002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SKEW, REVISITED FROM LAST WEEK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7764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 skew: mean &gt; median      ·      left skew: mean &lt; median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mean, different story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6002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CENTER ISN'T ENOUGH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319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 A: 90 · 95 · 100 · 105 · 110  —  mean $100, range $20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 B: 70 · 85 · 100 · 115 · 130  —  mean $100, range $60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DEVIATION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6002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TYPICAL DISTANCE FROM THE MEAN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319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deviations  →  square  →  add  →  ÷ (n − 1)  →  square root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6, 6, 8, 10, 10   →   s = 2 points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type="title"/>
          </p:nvPr>
        </p:nvSpPr>
        <p:spPr>
          <a:xfrm>
            <a:off x="548640" y="2103120"/>
            <a:ext cx="11091672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− 1</a:t>
            </a:r>
            <a:endParaRPr lang="en-US" sz="5400" dirty="0"/>
          </a:p>
        </p:txBody>
      </p:sp>
      <p:sp>
        <p:nvSpPr>
          <p:cNvPr id="3" name="Text 1"/>
          <p:cNvSpPr/>
          <p:nvPr/>
        </p:nvSpPr>
        <p:spPr>
          <a:xfrm>
            <a:off x="731520" y="1371600"/>
            <a:ext cx="1072591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spc="200" kern="0" dirty="0">
                <a:solidFill>
                  <a:srgbClr val="8FB8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DIVISOR TRAP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914400" y="393192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2F6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samples divide by n − 1 — your spreadsheet's =STDEV() already knows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914400" y="4754880"/>
            <a:ext cx="103601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5AC8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wrong divisor on 6, 6, 8, 10, 10:  ≈ 1.79.  Right answer:  2.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035040" y="5806440"/>
            <a:ext cx="118872" cy="118872"/>
          </a:xfrm>
          <a:prstGeom prst="ellipse">
            <a:avLst/>
          </a:prstGeom>
          <a:solidFill>
            <a:srgbClr val="5AC8E0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E8C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3 — Numerical Summaries: Center &amp; Spread</dc:title>
  <dc:subject>Week 3 — Numerical Summaries: Center &amp; Spread</dc:subject>
  <dc:creator>Introduction to Statistics — course deck</dc:creator>
  <cp:lastModifiedBy>Introduction to Statistics — course deck</cp:lastModifiedBy>
  <cp:revision>1</cp:revision>
  <dcterms:created xsi:type="dcterms:W3CDTF">2026-07-29T13:13:14Z</dcterms:created>
  <dcterms:modified xsi:type="dcterms:W3CDTF">2026-07-29T13:13:14Z</dcterms:modified>
</cp:coreProperties>
</file>