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to Week 4 — Relationships Between Two Variables.
Orient them first. Weeks 1 through 3 were one column of data at a time: where data come from, what the picture looks like, center and spread. This week we put two columns side by side and ask the question behind almost every real claim: when one thing moves, does the other move too?
Same weekly rhythm: the chapter, the tutorial, the practice set, the data lab, the quiz, the discussion, the assignment. AI is expected on the tutorial, practice, discussion, assignment, and lab — not on the quiz. The two exams stay low-stakes checkpoints; the grade lives in this weekly work.
DO: promise them the payoff — by the end of the week, you can measure a link AND resist the urge to call it a cause.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Session two opens here. Recap in one line: scatterplots and r need numbers on both axes. But plenty of pairs are categories on both sides — species and island, ticket type and yes-or-no. You can't put Chinstrap on an axis. So you COUNT instead.
The two-way table: one variable's categories label the rows, the other's label the columns. Each cell holds a joint count. The row and column totals — the MARGINS — each add back to the grand total; that check catches half of all table errors before they start.
DO: draw the empty aquarium table now — visit type by membership purchase — and fill it with the class in the next beat. Tell them the punchline is coming: two kinds of percent live in this table, and telling them apart is the entire skill.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 it with every division out loud. A city aquarium surveys 200 exiting visitors: first visit or return visit, and did they buy a membership? First-timers: 120 total, 30 bought. Returners: 80 total, 40 bought. Check the margins: 120 plus 80 is 200; 70 buyers plus 130 non-buyers is 200.
Marginal distribution of membership: 70 out of 200 — 35 percent bought, out of EVERYONE. Conditional on first-timers: 30 out of 120 — 25 percent. Conditional on returners: 40 out of 80 — 50 percent.
The payoff: 25 versus 50. The conditional distributions DIFFER, so visit type and membership are ASSOCIATED — returners buy at twice the rate. DO: ask what equal conditionals would have meant — no association. Comparing conditionals IS the association check.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kinds of percent live in every two-way table, and the denominator tells you which one you're holding. MARGINAL: read from the margins, out of the grand total — forgetting the other variable entirely, how does this one split up? 70 of 200 visitors bought — 35 percent, out of everyone. CONDITIONAL: inside ONE group, out of THAT group's total — among returning visitors only, 40 of 80 bought: 50 percent.
The classic error, name it before they make it: answering "what percent of returning visitors bought?" with 40 over 200 — the joint percent — or 40 over 70, conditioning on the wrong variable. Find the group FIRST; its total is your denominator.
DO: drill twice. "Among buyers, what fraction were returners?" — 40 over 70. "Among returners, what fraction bought?" — 40 over 80. Same cell, different clubs.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Week 1 gave the slogan — correlation is a handshake, not a push. This week you own the machinery. An observed association, a strong r or a big gap between conditionals, can happen three ways: x really drives y; y really drives x — the arrow can point backward; or a LURKING variable drives both.
Work the examples. Stretches of days with more lemonade-stand permits also log more sunburn cases — strong positive association, and the lurker is hot sunny weather, driving both. Then the backward arrow: people carrying umbrellas are far more likely to get rained on — umbrellas don't cause rain; the forecast causes umbrellas.
DO: give them the move — whenever you see an association, ask out loud, what ELSE could drive both? Only a randomized experiment, Week 1's lesson, ever earns the push.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 demo, spreadsheet open. Cocoa data: temperatures in column A, cups in column B. Select both columns, Insert, Chart — set the type to Scatter if Sheets guesses wrong. Five dots, downhill. Then in an empty cell: equals CORREL, open paren, the temperature range, comma, the cups range, close paren. The room should watch negative 0.94 appear. Then the thirty-second swap test: CORREL with the ranges reversed — same number. Rule demonstrated, not asserted.
Two-way tables: select two categorical columns, Insert, Pivot table — rows one variable, columns the other, values COUNTA. Margins appear free. COUNTIFS works everywhere as the fallback.
Then the AI-critique moment: paste the aquarium table into a chatbot and ask what percent of returning visitors bought. Watch the denominator — chatbots love 40 over 200 or 40 over 70. The tool drafts; you judge. That habit is graded in this week's lab.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Land the week in one breath: describe the cloud — direction, form, strength, stragglers. Measure it with r when both variables are numbers. Compare conditional distributions when both are categories. And whatever you find, doubt the arrow — hunt the third hand before you believe a cause.
Walk the checklist with time estimates: the chapter first if they haven't read it; the tutorial and the data lab are the big two — the penguins are back, with flippers against body mass and a species-by-island table; the quiz is closed to AI; the discussion on screen time and sleep posts two days before the week ends so classmates can reply.
Tease next week honestly: probability. It looks like a detour; it's the engine. Every "how sure can we be?" for the rest of the course runs on what starts next week.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DO: open with the line-up. "Look at the person next to you. If I ordered this room by height, could I roughly predict everyone's shoe size? Not perfectly — but better than guessing?" Wait for the nods.
That instinct is a statistical relationship, and today we learn to measure it. Does a car's age move with its price? Screen time with sleep? The temperature with what a food stand sells?
Write the promise on the board: by the end of this week you can take any claimed link — a plot, an r, a table, a headline — and answer three questions. What does the relationship look like? How strong is it? And does it actually mean one thing causes the other? Tease honestly: the answer to the third is usually no, and knowing why is the week's best skill.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both variables are quantitative, the picture is a scatterplot: ONE DOT PER INDIVIDUAL. Each dot carries that individual's two values — across for one variable, up for the other. A cloud of dots is a room full of people, each holding their own pair of numbers.
DO: sketch it live with the height and shoe-size idea. Put height across, shoe size up, and place three volunteers' dots (rough guesses are fine — it's the anatomy that matters). Then ask: where would a very tall classmate's dot land? Bottom left or top right?
Land the reading habit early: we never just glance at a cloud. Next slides give the roles — which variable takes which axis — and then the four questions we ask of every scatterplot, in order.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plotting, assign the roles. The EXPLANATORY variable is the one we think explains or predicts — it takes the x-axis. The RESPONSE variable is the outcome we care about — it takes the y-axis. Memory hook, say it twice: x explains, y responds.
The test that settles it: which one would you use to predict the other? Forecast temperature to predict cocoa sales — temperature is explanatory. A car's age to predict its price — age is explanatory.
DO: fire three quick pairs at the room and have them shout the explanatory one: hours studied and quiz result; a laptop's age and its resale value; rainfall and umbrella sales. Then concede the honest case: sometimes neither direction is obvious — then either axis works, but say so out loud.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Four questions, always in this order. DIRECTION: uphill or downhill — do the variables rise together (positive), or does one fall as the other rises (negative)? FORM: is the pattern roughly a straight line, a curve, or separate clusters? STRENGTH: do the dots hug the pattern tightly, or spray loosely around it? And then the fourth: OUTLIERS — any straggler far from the crowd?
Memory hook: Direction, Form, Strength — then check for Stragglers.
DO: stress that a scatterplot description is a SENTENCE, not a number: direction plus form plus strength, in context — "a strong, negative, roughly linear relationship between temperature and cocoa sales." Make two students produce a full sentence for a sketched plot before moving on. The next slide turns that sentence into a single number.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the worked example slowly — it anchors the whole week. A hot-cocoa stand, five days. Day's high temperature: 40, 50, 60, 70, 80. Cups sold: 42, 40, 26, 28, 14.
DO: plot the five dots on the board. Direction: downhill — warmer days, fewer cups — negative. Form: roughly a straight line, with a real-data wiggle at 60 versus 70. Strength: tight. Outliers: none.
Then the compression: technology computes the correlation coefficient — CORREL of the two ranges returns r equals negative 0.94. The sign matches the downhill direction we SAW; the size, close to 1, matches the tightness we SAW. Sanity habit for the term: r must agree with your eyes — if it doesn't, suspect a data-entry error, not a miracle.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slide to photograph — the week's map for reading r.
Walk the rows. r is always between negative 1 and positive 1. At plus or minus 1: a perfect straight line, every dot exactly on it — you will essentially never meet one in real data. Point-seven to point-nine-nine in absolute value: strong — dots hugging a line. Point-three to point-seven: moderate — a visible but loose trend. Below point-three: weak to none — a shapeless spray, OR a curve that r simply cannot see.
Then the two-part hook on the bottom line: the SIGN gives the direction of the hill; the SIZE — the distance from zero — gives the strength. Say the warning now and again at the end: r never proves a cause. It's a guide, not a law — always with the plot.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Here's the trap that fools careful people. Sketch a strong, clean arch — a pattern that rises, peaks, and falls. An oven-temperature-versus-cake-quality shape: too cold fails, too hot burns, the middle wins. Tight pattern, obviously related variables.
Now ask the room: what's r? Students expect 0.9. Technology says something like 0.03 — because the uphill half and the downhill half cancel. r speaks exactly one language: straight lines. A near-zero r means no LINEAR association — it does not mean no relationship.
DO: make them say the rule back: plot first, r second. If the plot shows a curve, describe the curve and don't lean on r at all. This exact misread is on the quiz, in the lab's AI-critique, and — reliably — in the wild.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rules of r, rapid-fire. One: r only exists for two QUANTITATIVE variables — there is no r for species or ticket type, even if you code them as numbers; numeric labels are still labels, Week 1's lesson. Two: r has NO units — not degrees, not cups — so converting Fahrenheit to Celsius, or cups to liters, changes nothing. Three: swapping x and y changes nothing — CORREL of temperature with sales equals CORREL of sales with temperature. Four, the exception that keeps analysts honest: r is NOT resistant. One outlier can inflate a weak r or wreck a strong one — the same resistance story as the mean in Week 3.
DO: preview the misread to kill now — r is not a slope, a rate, or a percent. Negative 0.94 does not mean sales drop 94 percent. It measures tightness around a line. Nothing else.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Y">
    <p:bg>
      <p:bgPr>
        <a:solidFill>
          <a:srgbClr val="0E2A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ctr" indent="0" marL="0">
              <a:buNone/>
              <a:def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algn="ctr" indent="0" marL="0">
              <a:buNone/>
            </a:pPr>
            <a:endParaRPr lang="en-US" sz="54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GH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502920"/>
            <a:ext cx="11091672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ctr" indent="0" marL="0">
              <a:buNone/>
              <a:defRPr lang="en-US" sz="32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algn="ctr" indent="0" marL="0">
              <a:buNone/>
            </a:pPr>
            <a:endParaRPr lang="en-US" sz="32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Relationships Between</a:t>
            </a:r>
            <a:endParaRPr lang="en-US" sz="5400" dirty="0"/>
          </a:p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Variables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55448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 TO STATISTICS  ·  WEEK 4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5262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Scatterplots, correlation, two-way tables — and the causation trap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Categories meet categories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TWO-WAY TABLE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both variables are labels, you can't plot — you count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25%   vs   50%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AQUARIUM SURVEY — A WORKED EXAMPLE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First-time visitors buy memberships at 25%; returning visitors, at 50%.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conditionals — that's what an association looks like.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MARGINAL   </a:t>
            </a:r>
            <a:pPr algn="ctr" indent="0" marL="0">
              <a:buNone/>
            </a:pPr>
            <a:r>
              <a:rPr lang="en-US" sz="26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pPr algn="ctr"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CONDITIONAL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9202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DENOMINATOR?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2976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 of everyone — read from the margins            out of one group — that group's total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Hunt the third hand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 IS NOT CAUSATION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 → y?   or   y → x?   or a lurking variable driving both?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8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=CORREL()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TOOLS  ·  r, SCATTER CHARTS &amp; PIVOT TABLES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Insert ▸ Chart ▸ Scatter   ·   =CORREL(x-range, y-range)   ·   Insert ▸ Pivot table for the counts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109728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Look, measure, compare — then doubt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7772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NEXT CLASS  ·  WEEK 4 WRAP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228600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cloud.  Read r.  Compare the conditionals.  Question the arrow.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463040" y="292608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TUTORIAL 4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846320" y="2926080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tutor — submit the share link + summary  (~60–90 min)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63040" y="3493008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LAB 4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846320" y="3493008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penguins again: flipper vs. mass, =CORREL, species × island  (~60–90 min)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463040" y="4059936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4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846320" y="4059936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of week · closed to AI  (~20 min)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63040" y="4626864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4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846320" y="4626864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 time &amp; sleep — post two days before week's end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463040" y="5193792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ASSIGNMENT 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846320" y="5193792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AI-coached problems — submit report + share link  (~30–40 min)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14400" y="589788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week: probability — the engine underneath every “how sure are we?” in this course.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one thing moves,</a:t>
            </a:r>
            <a:endParaRPr lang="en-US" sz="5400" dirty="0"/>
          </a:p>
          <a:p>
            <a:pPr algn="ctr" indent="0" marL="0">
              <a:buNone/>
            </a:pPr>
            <a:r>
              <a:rPr lang="en-US" sz="40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other move too?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WEEK'S BIG QUESTION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5720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the link look like?   ·   How strong is it?   ·   Is it a cause?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columns, one picture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SCATTERPLOT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dot per individual — across for x, up for y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EXPLANATORY   </a:t>
            </a:r>
            <a:pPr algn="ctr" indent="0" marL="0">
              <a:buNone/>
            </a:pPr>
            <a:r>
              <a:rPr lang="en-US" sz="26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RESPONSE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9202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VARIABLE TAKES WHICH AXIS?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2976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predictor — it takes the x-axis            the outcome — it takes the y-axis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Direction · Form · Strength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READ ANY SCATTERPLOT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uphill or downhill? · line or curve? · tight or loose? — then check for stragglers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−0.94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DAYS AT A COCOA STAND — A WORKED EXAMPLE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Colder days, more cups — a tight downhill cloud of five dots.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=CORREL() compresses the whole cloud into one number.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50292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Strong Is r?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14400" y="160020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±1.0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840480" y="160020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perfect straight line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955280" y="160020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dot exactly on it — near-mythical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256032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±0.7 to ±0.99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840480" y="256032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955280" y="256032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dots hugging the line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14400" y="352044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±0.3 to ±0.7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3840480" y="352044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955280" y="352044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visible but loose trend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14400" y="448056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below ±0.3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3840480" y="448056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to none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955280" y="448056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spray — or a curve r can't see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14400" y="562356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= direction. Size = strength. And r never proves a cause.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0.03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TRAP: THE NUMBER THAT MISSES THE ARCH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strong, clean arch — rises, then falls — can score an r near zero.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speaks one language: straight lines. Look at the plot first.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Swap. Rescale. Same r.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RULES OF r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units · swapping x and y changes nothing · °F to °C changes nothing — but one outlier can move everything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4 — Relationships Between Two Variables</dc:title>
  <dc:subject>Week 4 — Relationships Between Two Variables</dc:subject>
  <dc:creator>Introduction to Statistics — course deck</dc:creator>
  <cp:lastModifiedBy>Introduction to Statistics — course deck</cp:lastModifiedBy>
  <cp:revision>1</cp:revision>
  <dcterms:created xsi:type="dcterms:W3CDTF">2026-07-29T13:24:15Z</dcterms:created>
  <dcterms:modified xsi:type="dcterms:W3CDTF">2026-07-29T13:24:15Z</dcterms:modified>
</cp:coreProperties>
</file>