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Welcome to Week 5 — Probability Foundations. Where we've been: four weeks of describing data we already had — study design, graphs, summaries, relationships. Where we're going: the course's second engine. Every inference tool after the midterm runs on probability, and this week builds all of it we'll need. Housekeeping stays the same: the grade lives in the weekly work — tutorial, data lab, quiz, discussion, assignment — with the midterm and final as low-stakes checkpoints; AI is expected on the tutorial, practice, discussion, assignment, and lab, and not allowed on the quiz or the exams.
DO: ask who has ever felt a number was 'due' — a lottery pick, a dice game, a losing streak. Promise them: by the end of the week that feeling has a name, and they'll know exactly when to trust 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New symbol, old move. P of A given B — the vertical bar reads GIVEN — is the probability of A once you know B happened. The recipe: shrink your world to B, then re-count inside it.
Connect backward: in Week 4 you read conditional distributions out of two-way tables — 'among this group, what fraction…' — that was exactly this move, without the symbol. The formula version, P(A and B) divided by P(B), is the same shrinking written as a fraction; show it once, then let the table do the work.
DO: collect everyday 'givens' from the room — the chance a text gets answered GIVEN it's 2 a.m.; the chance a widget is defective GIVEN which machine built it. Next slide: one real table, three different questions.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Walk the factory table cell by cell — it's in the chapter with these exact numbers. Two hundred widgets in one day: Machine A built 120, 6 defective; Machine B built 80, 10 defective.
Question one: P(defective), plant-wide — 16 of 200, 0.08. Question two: P(defective GIVEN Machine B) — new world, B's row only: 10 of B's 80, 0.125. Compare A: 6 of 120 is 0.05 — B fails at two and a half times A's rate. Question three, different question entirely: a defective widget turned up in the reject bin — P(Machine B GIVEN defective)? New world, the defective column: 10 of the 16, 0.625.
DO: before each answer, make the class say the world out loud — 'out of all 200… out of B's 80… out of the 16 defectives.' Then the payoff: 0.125 ≠ 0.08, so defects are NOT independent of machine. Send maintenance to B.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Freeze the two numbers side by side. P(defective GIVEN Machine B) = 0.125 — of B's own output, one widget in eight fails. P(Machine B GIVEN defective) = 0.625 — of the failures, five in eight are B's. Same table, same two events, completely different questions. The only thing that moved was the bar.
This swap is the conditional-probability error that headlines love. 'Most accidents happen close to home' tells you where the driving happens — not that your own street is dangerous. DO: hand the room the habit that prevents the swap forever — say the given-world in words before computing, every single time. Warn them plainly: the tutorial drills this, and the quiz tests 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the slide to photograph — the whole week on one screen. Walk it top to bottom. NOT: the complement, 1 − P(A) — the leftover share of 1. OR for disjoint events: plain adding, legal only when the two can't both happen. OR with overlap: add, then subtract the double-count — the queen-of-hearts lesson. AND for independent events: multiply — legal only when the trials don't talk to each other.
Then the bottom line: GIVEN — shrink your world to B and re-count; that's conditional probability, and the swap trap lives there. Close with the two reflexes that quietly grade every answer this week: does it live between 0 and 1, and does it make sense said out loud in words?
DO: pause long enough for the photos — this is the map for the quiz.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Live demo — spreadsheet on the projector. Column A: roll numbers 1 to 500. Column B: equals RANDBETWEEN, open paren, one comma six — five hundred virtual dice. Column C: =COUNTIF($B$2:B2,6) filled down — sixes so far. Column D: C over A — the running proportion. Chart column D as a line: early chaos, then the settling toward 0.1667. The law of large numbers, live, on their own screens. Warn them: any edit re-rolls all 500 dice — copy and paste-values to freeze a run. Works identically in Google Sheets and Excel.
Then the AI-critique moment: paste your counts into your chatbot — 'is my die unfair? my last 30 rolls had only 2 sixes; is a six due?' Chatbots sometimes flirt with the gambler's fallacy or call ordinary noise 'bias.' The tool drafts, you judge. That's the lab.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Land the week in one breath: NOT, OR, AND, GIVEN — plus the habit of asking whether independence is actually plausible before you multiply.
Then walk the checklist with time estimates. The chapter first if they haven't read it. Tutorial 5: the AI tutor drills all five rules — 60 to 90 minutes, submit the share link and completion summary. Data Lab 5: their own 500 rolls — the law of large numbers on their own screen. Quiz 5 is closed to AI. Discussion 5 — the lucky-streak problem — wants the initial post two days before the week ends so classmates can reply. Assignment 5 is the AI-coached problem set.
Tease next week honestly: probability meets payoffs — random variables, expected value, and what a ticket is really worth.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DO: tell it slowly. Someone at your table rolls three sixes in a row. Show of hands: who feels the fourth roll is another six — ride the hot streak? Who feels a six is finished — it can't come four times? Both intuitions are strong, and both are wrong, and the whole week lives inside that gap.
This is the week the course changes direction: we stop describing data we already have and start computing the chances of data we haven't seen yet. Five moves — NOT, OR, AND, GIVEN, plus the 0-to-1 scale — are the entire toolkit. The promise: by the end of the week, chance claims become things you compute, not things you feel.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definition that anchors everything: the probability of an event is the proportion of times it would occur in a very long run of repetitions. P(six) = 1/6 ≈ 0.1667 means: roll forever, and one-sixth of the rolls show a six. Walk the worked numbers from the outline: after 10 rolls, 3 sixes — 0.300, nearly double the truth, nothing wrong. After 100 rolls, 21 sixes — 0.210. After 1,000 rolls, 172 — 0.172. Each checkpoint closer than the last: that settling is the LAW OF LARGE NUMBERS. What the definition never promises: anything about the next roll.
DO: preview the data lab — every student runs 500 rolls this week and watches this exact convergence happen live in their own spreadsheet.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Before any rule: list what can happen. The SAMPLE SPACE is every possible outcome — one die: one through six. An EVENT is the subset you care about — 'even' is {2, 4, 6}. When outcomes are equally likely, probability is counting: favorable over total.
DO: build the two-dice grid on the board — six times six, 36 equally likely pairs. Sum of seven? Count the ways with the class, pair by pair: (1,6), (2,5), (3,4), (4,3), (5,2), (6,1) — six ways, so 6/36 = 1/6. One card from a standard deck: P(heart) = 13/52 = 0.25 — same recipe. Then the warning: equally likely must be EARNED. A thumbtack lands point-up or point-down, and nobody sane calls that 50/50.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first rule, and the laziest one — in the best way. The COMPLEMENT of A is everything A isn't, so P(not A) = 1 − P(A). The spinner: ten equal sectors, three red. P(red) = 0.3, so P(not red) = 0.7 — done, no counting of seven sectors required.
The deeper habit this slide installs: 'it happens' and 'it doesn't' split 1 between them — which is also the scale check. Every probability lives between 0 and 1; an answer of 1.2 isn't confidence, it's a bug, usually a double-count.
DO: fast choral reps. P(silver) = 0.15 — not silver? P(a widget is defective) = 0.06 — not defective? Keep the pace quick; this rule should feel automatic by the third rep.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trap first. P(heart or face card)? The room adds 13/52 + 12/52 and gets 25/52 — and they should feel why it's wrong before you tell them. DO: ask 'which cards did we just count twice?' The jack, queen, and king of hearts — three cards living in both events at once.
Subtract the overlap: 13 + 12 − 3 = 22, so 22/52 ≈ 0.423. That's the GENERAL ADDITION RULE. When two events can't both happen — disjoint, like drawing a seven and drawing a king — the overlap is zero and plain adding is legal.
Say the hook twice: OR adds — then subtracts the overlap. Quick check before moving on: P(heart or spade)? Disjoint suits — 26/52, one-half.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vocabulary mix-up that costs the most points later, so kill it now. DISJOINT is an overlap fact: the two events can't both happen on one trial — one card can't be both a seven and a king. INDEPENDENT is an information fact: one event happening tells you nothing about the other — spin one doesn't whisper to spin two.
Here's the twist that proves they're different: disjoint events are NEVER independent. If 'seven' and 'king' are disjoint and I tell you the card IS a seven, the chance it's a king just crashed to zero. Knowing one changed the other completely — that's maximal dependence, not independence.
DO: let the room sit with that for ten seconds. Someone will argue. The argument is the lesson.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AND multiplies — when trials don't talk to each other. Same spinner as the complement slide: P(red) = 0.3 on any spin. Two spins, independent: P(red then red) = 0.3 × 0.3 = 0.09 — nine percent.
DO: point at the shrink. 'And' landed BELOW both ingredients, because demanding two things is harder than demanding one. Pair it with the previous lesson — OR grows, AND shrinks — and students can sanity-check the direction of every answer they ever compute.
Then draw the boundary: multiplying plain P(A) × P(B) is legal ONLY under independence. Dice, spinners, shuffled decks — memoryless machines — yes. Weather on consecutive days, a streaky human — no. That boundary is the next slide, and this week's discussion.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most expensive word in gambling. No six in twenty rolls, so a six is 'due' — that's the GAMBLER'S FALLACY, and independence is exactly why it's wrong: the die has no memory. Every roll, P(six) = 1/6, whatever the history.
Tell the story: Monte Carlo, 1913 — black comes up twenty-six times in a row. As the streak grows, bettors pile ever-bigger sums on red, certain the wheel owes them. It doesn't; reportedly millions of francs vanish. Then reconcile the fallacy with the law of large numbers, because students feel a contradiction: the long run repairs proportions by SWAMPING — drowning any surplus in thousands of ordinary rolls — never by compensating.
DO: run the mini-debate. Three rainy days in a row — is a sunny day 'due,' or is another rainy day MORE likely? Surface it: weather has memory; dice don't. Independence is a modeling choice you must justify.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VY">
    <p:bg>
      <p:bgPr>
        <a:solidFill>
          <a:srgbClr val="0E2A4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/>
          </p:nvPr>
        </p:nvSpPr>
        <p:spPr>
          <a:xfrm>
            <a:off x="548640" y="2103120"/>
            <a:ext cx="11091672" cy="18288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ctr" indent="0" marL="0">
              <a:buNone/>
              <a:def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defRPr>
            </a:lvl1pPr>
          </a:lstStyle>
          <a:p>
            <a:pPr algn="ctr" indent="0" marL="0">
              <a:buNone/>
            </a:pPr>
            <a:endParaRPr lang="en-US" sz="540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IGH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/>
          </p:nvPr>
        </p:nvSpPr>
        <p:spPr>
          <a:xfrm>
            <a:off x="548640" y="502920"/>
            <a:ext cx="11091672" cy="82296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ctr" indent="0" marL="0">
              <a:buNone/>
              <a:defRPr lang="en-US" sz="3200" b="1" dirty="0">
                <a:solidFill>
                  <a:srgbClr val="0E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defRPr>
            </a:lvl1pPr>
          </a:lstStyle>
          <a:p>
            <a:pPr algn="ctr" indent="0" marL="0">
              <a:buNone/>
            </a:pPr>
            <a:endParaRPr lang="en-US" sz="320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/>
          </p:nvPr>
        </p:nvSpPr>
        <p:spPr>
          <a:xfrm>
            <a:off x="548640" y="2103120"/>
            <a:ext cx="11091672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6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Probability</a:t>
            </a:r>
            <a:endParaRPr lang="en-US" sz="5400" dirty="0"/>
          </a:p>
          <a:p>
            <a:pPr algn="ctr" indent="0" marL="0">
              <a:buNone/>
            </a:pPr>
            <a:r>
              <a:rPr lang="en-US" sz="6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Foundations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731520" y="1554480"/>
            <a:ext cx="107259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200" kern="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INTRODUCTION TO STATISTICS  ·  WEEK 5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914400" y="452628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does a 1-in-6 chance actually promise — and what does it never promise?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E8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/>
          </p:nvPr>
        </p:nvSpPr>
        <p:spPr>
          <a:xfrm>
            <a:off x="548640" y="2103120"/>
            <a:ext cx="11091672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P(A | B)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731520" y="1463040"/>
            <a:ext cx="107259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200" kern="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BAR MEANS 'GIVEN'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914400" y="411480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Shrink your world to B. Re-count inside it.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6035040" y="5806440"/>
            <a:ext cx="118872" cy="118872"/>
          </a:xfrm>
          <a:prstGeom prst="ellipse">
            <a:avLst/>
          </a:prstGeom>
          <a:solidFill>
            <a:srgbClr val="5AC8E0"/>
          </a:solidFill>
          <a:ln/>
        </p:spPr>
      </p:sp>
      <p:sp>
        <p:nvSpPr>
          <p:cNvPr id="6" name="Text 4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E8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/>
          </p:nvPr>
        </p:nvSpPr>
        <p:spPr>
          <a:xfrm>
            <a:off x="548640" y="960120"/>
            <a:ext cx="11091672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table, three questions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731520" y="502920"/>
            <a:ext cx="107259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200" kern="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FACTORY'S 200-WIDGET DAY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914400" y="2148840"/>
            <a:ext cx="1036015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Machine A: 6 defective of 120 made  ·  Machine B: 10 defective of 80 made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463040" y="2880360"/>
            <a:ext cx="32918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5A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P(defective)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4846320" y="2880360"/>
            <a:ext cx="6309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2F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 of all 200 widgets → 0.08 — the plant-wide rate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1463040" y="3538728"/>
            <a:ext cx="32918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5A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P(defective | B)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4846320" y="3538728"/>
            <a:ext cx="6309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2F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of Machine B's 80 → 0.125 — B's own failure rate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1463040" y="4197096"/>
            <a:ext cx="32918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5A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P(B | defective)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4846320" y="4197096"/>
            <a:ext cx="6309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2F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of the 16 defectives → 0.625 — whodunit, given a reject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914400" y="5577840"/>
            <a:ext cx="1036015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Say each question's world out loud before you divide.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E8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1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/>
          </p:nvPr>
        </p:nvSpPr>
        <p:spPr>
          <a:xfrm>
            <a:off x="548640" y="2103120"/>
            <a:ext cx="11091672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0.125 ≠ 0.625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731520" y="1463040"/>
            <a:ext cx="107259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200" kern="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SWAP THE BAR, CHANGE THE QUESTION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914400" y="397764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F2F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P(defective | Machine B)   vs   P(Machine B | defective)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914400" y="480060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900" dirty="0">
                <a:solidFill>
                  <a:srgbClr val="5A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Say the 'given' world out loud before you compute.</a:t>
            </a:r>
            <a:endParaRPr lang="en-US" sz="1900" dirty="0"/>
          </a:p>
        </p:txBody>
      </p:sp>
      <p:sp>
        <p:nvSpPr>
          <p:cNvPr id="6" name="Shape 4"/>
          <p:cNvSpPr/>
          <p:nvPr/>
        </p:nvSpPr>
        <p:spPr>
          <a:xfrm>
            <a:off x="6035040" y="5806440"/>
            <a:ext cx="118872" cy="118872"/>
          </a:xfrm>
          <a:prstGeom prst="ellipse">
            <a:avLst/>
          </a:prstGeom>
          <a:solidFill>
            <a:srgbClr val="5AC8E0"/>
          </a:solidFill>
          <a:ln/>
        </p:spPr>
      </p:sp>
      <p:sp>
        <p:nvSpPr>
          <p:cNvPr id="7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E8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1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/>
          </p:nvPr>
        </p:nvSpPr>
        <p:spPr>
          <a:xfrm>
            <a:off x="548640" y="502920"/>
            <a:ext cx="1109167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0E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Probability Toolkit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914400" y="1600200"/>
            <a:ext cx="28346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E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3840480" y="1600200"/>
            <a:ext cx="4023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B6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P(not A) = 1 − P(A)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7955280" y="1600200"/>
            <a:ext cx="35661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leftover share of 1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914400" y="2560320"/>
            <a:ext cx="28346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E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 — disjoint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3840480" y="2560320"/>
            <a:ext cx="4023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B6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P(A) + P(B)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7955280" y="2560320"/>
            <a:ext cx="35661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only when both can't happen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914400" y="3520440"/>
            <a:ext cx="28346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E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 — overlap</a:t>
            </a:r>
            <a:endParaRPr lang="en-US" sz="2800" dirty="0"/>
          </a:p>
        </p:txBody>
      </p:sp>
      <p:sp>
        <p:nvSpPr>
          <p:cNvPr id="10" name="Text 8"/>
          <p:cNvSpPr/>
          <p:nvPr/>
        </p:nvSpPr>
        <p:spPr>
          <a:xfrm>
            <a:off x="3840480" y="3520440"/>
            <a:ext cx="4023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B6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P(A) + P(B) − P(A and B)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7955280" y="3520440"/>
            <a:ext cx="35661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subtract the double-count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914400" y="4480560"/>
            <a:ext cx="28346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E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AND — indep.</a:t>
            </a:r>
            <a:endParaRPr lang="en-US" sz="2800" dirty="0"/>
          </a:p>
        </p:txBody>
      </p:sp>
      <p:sp>
        <p:nvSpPr>
          <p:cNvPr id="13" name="Text 11"/>
          <p:cNvSpPr/>
          <p:nvPr/>
        </p:nvSpPr>
        <p:spPr>
          <a:xfrm>
            <a:off x="3840480" y="4480560"/>
            <a:ext cx="4023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B6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P(A) × P(B)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7955280" y="4480560"/>
            <a:ext cx="35661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only when trials don't talk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914400" y="5623560"/>
            <a:ext cx="1036015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E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Conditional: P(A | B) — shrink your world to B and re-count. And every answer lives in 0 to 1.</a:t>
            </a:r>
            <a:endParaRPr lang="en-US" sz="1700" dirty="0"/>
          </a:p>
        </p:txBody>
      </p:sp>
      <p:sp>
        <p:nvSpPr>
          <p:cNvPr id="16" name="Text 14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E8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11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/>
          </p:nvPr>
        </p:nvSpPr>
        <p:spPr>
          <a:xfrm>
            <a:off x="548640" y="2103120"/>
            <a:ext cx="11091672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6000" b="1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=RANDBETWEEN(1,6)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731520" y="1417320"/>
            <a:ext cx="107259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200" kern="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TOOLS  ·  500 ROLLS IN TEN SECONDS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914400" y="397764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F2F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fill 500 rows  →  =COUNTIF counts the sixes  →  the running share settles near 0.1667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6035040" y="5806440"/>
            <a:ext cx="118872" cy="118872"/>
          </a:xfrm>
          <a:prstGeom prst="ellipse">
            <a:avLst/>
          </a:prstGeom>
          <a:solidFill>
            <a:srgbClr val="5AC8E0"/>
          </a:solidFill>
          <a:ln/>
        </p:spPr>
      </p:sp>
      <p:sp>
        <p:nvSpPr>
          <p:cNvPr id="6" name="Text 4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E8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11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/>
          </p:nvPr>
        </p:nvSpPr>
        <p:spPr>
          <a:xfrm>
            <a:off x="548640" y="1097280"/>
            <a:ext cx="11091672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Five rules, one habit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731520" y="777240"/>
            <a:ext cx="107259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200" kern="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BEFORE NEXT CLASS  ·  WEEK 5 WRAP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914400" y="2286000"/>
            <a:ext cx="1036015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· OR · AND · GIVEN — and always ask: is independence plausible here?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463040" y="2926080"/>
            <a:ext cx="3291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5A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TUTORIAL 5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4846320" y="2926080"/>
            <a:ext cx="6309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2F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tutor on the five rules — share link + summary  (~60–90 min)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1463040" y="3493008"/>
            <a:ext cx="3291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5A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LAB 5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4846320" y="3493008"/>
            <a:ext cx="6309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2F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500 virtual die rolls — watch the long run settle  (~60–90 min)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1463040" y="4059936"/>
            <a:ext cx="3291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5A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5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4846320" y="4059936"/>
            <a:ext cx="6309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2F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 of week · closed to AI  (~20 min)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1463040" y="4626864"/>
            <a:ext cx="3291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5A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DISCUSSION 5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4846320" y="4626864"/>
            <a:ext cx="6309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2F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lucky-streak problem — post two days before week's end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1463040" y="5193792"/>
            <a:ext cx="3291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5A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ASSIGNMENT 5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4846320" y="5193792"/>
            <a:ext cx="6309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2F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AI-coached probability problems — report + share link  (~30–40 min)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914400" y="5897880"/>
            <a:ext cx="1036015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 week: probability meets payoffs — random variables and what a ticket is really worth.</a:t>
            </a:r>
            <a:endParaRPr lang="en-US" sz="1700" dirty="0"/>
          </a:p>
        </p:txBody>
      </p:sp>
      <p:sp>
        <p:nvSpPr>
          <p:cNvPr id="16" name="Text 14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E8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/>
          </p:nvPr>
        </p:nvSpPr>
        <p:spPr>
          <a:xfrm>
            <a:off x="548640" y="2103120"/>
            <a:ext cx="11091672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sixes in a row.</a:t>
            </a:r>
            <a:endParaRPr lang="en-US" sz="5400" dirty="0"/>
          </a:p>
          <a:p>
            <a:pPr algn="ctr" indent="0" marL="0">
              <a:buNone/>
            </a:pPr>
            <a:r>
              <a:rPr lang="en-US" sz="4400" b="1" dirty="0">
                <a:solidFill>
                  <a:srgbClr val="5A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happens next?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731520" y="1417320"/>
            <a:ext cx="107259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200" kern="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WEEK'S BIG QUESTION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914400" y="457200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gut has two answers ready. This week: why both are wrong.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6035040" y="5806440"/>
            <a:ext cx="118872" cy="118872"/>
          </a:xfrm>
          <a:prstGeom prst="ellipse">
            <a:avLst/>
          </a:prstGeom>
          <a:solidFill>
            <a:srgbClr val="5AC8E0"/>
          </a:solidFill>
          <a:ln/>
        </p:spPr>
      </p:sp>
      <p:sp>
        <p:nvSpPr>
          <p:cNvPr id="6" name="Text 4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E8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/>
          </p:nvPr>
        </p:nvSpPr>
        <p:spPr>
          <a:xfrm>
            <a:off x="548640" y="2103120"/>
            <a:ext cx="11091672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0.1667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731520" y="1371600"/>
            <a:ext cx="107259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200" kern="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PROBABILITY IS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914400" y="397764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F2F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P(six) = 1/6 — the share of sixes in an endless run of rolls.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914400" y="480060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5A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promise about the long run. Silence about the next roll.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6035040" y="5806440"/>
            <a:ext cx="118872" cy="118872"/>
          </a:xfrm>
          <a:prstGeom prst="ellipse">
            <a:avLst/>
          </a:prstGeom>
          <a:solidFill>
            <a:srgbClr val="5AC8E0"/>
          </a:solidFill>
          <a:ln/>
        </p:spPr>
      </p:sp>
      <p:sp>
        <p:nvSpPr>
          <p:cNvPr id="7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E8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/>
          </p:nvPr>
        </p:nvSpPr>
        <p:spPr>
          <a:xfrm>
            <a:off x="548640" y="2103120"/>
            <a:ext cx="11091672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SAMPLE SPACE   </a:t>
            </a:r>
            <a:pPr algn="ctr" indent="0" marL="0">
              <a:buNone/>
            </a:pPr>
            <a:r>
              <a:rPr lang="en-US" sz="2800" b="1" dirty="0">
                <a:solidFill>
                  <a:srgbClr val="5A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vs</a:t>
            </a:r>
            <a:pPr algn="ctr" indent="0" marL="0">
              <a:buNone/>
            </a:pPr>
            <a:r>
              <a:rPr lang="en-US" sz="4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EVENT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731520" y="1920240"/>
            <a:ext cx="107259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200" kern="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FIRST, LIST WHAT CAN HAPPEN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914400" y="429768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90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possible outcome            the outcomes you care about</a:t>
            </a:r>
            <a:endParaRPr lang="en-US" sz="1900" dirty="0"/>
          </a:p>
        </p:txBody>
      </p:sp>
      <p:sp>
        <p:nvSpPr>
          <p:cNvPr id="5" name="Shape 3"/>
          <p:cNvSpPr/>
          <p:nvPr/>
        </p:nvSpPr>
        <p:spPr>
          <a:xfrm>
            <a:off x="6035040" y="5806440"/>
            <a:ext cx="118872" cy="118872"/>
          </a:xfrm>
          <a:prstGeom prst="ellipse">
            <a:avLst/>
          </a:prstGeom>
          <a:solidFill>
            <a:srgbClr val="5AC8E0"/>
          </a:solidFill>
          <a:ln/>
        </p:spPr>
      </p:sp>
      <p:sp>
        <p:nvSpPr>
          <p:cNvPr id="6" name="Text 4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E8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/>
          </p:nvPr>
        </p:nvSpPr>
        <p:spPr>
          <a:xfrm>
            <a:off x="548640" y="2103120"/>
            <a:ext cx="11091672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1 − 0.3 = 0.7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731520" y="1463040"/>
            <a:ext cx="107259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200" kern="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'NOT' SHORTCUT — THE COMPLEMENT RULE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914400" y="397764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F2F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Ten equal sectors, three red. P(not red)?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914400" y="475488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900" dirty="0">
                <a:solidFill>
                  <a:srgbClr val="5A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happens or it doesn't — the two chances split 1.</a:t>
            </a:r>
            <a:endParaRPr lang="en-US" sz="1900" dirty="0"/>
          </a:p>
        </p:txBody>
      </p:sp>
      <p:sp>
        <p:nvSpPr>
          <p:cNvPr id="6" name="Shape 4"/>
          <p:cNvSpPr/>
          <p:nvPr/>
        </p:nvSpPr>
        <p:spPr>
          <a:xfrm>
            <a:off x="6035040" y="5806440"/>
            <a:ext cx="118872" cy="118872"/>
          </a:xfrm>
          <a:prstGeom prst="ellipse">
            <a:avLst/>
          </a:prstGeom>
          <a:solidFill>
            <a:srgbClr val="5AC8E0"/>
          </a:solidFill>
          <a:ln/>
        </p:spPr>
      </p:sp>
      <p:sp>
        <p:nvSpPr>
          <p:cNvPr id="7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E8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/>
          </p:nvPr>
        </p:nvSpPr>
        <p:spPr>
          <a:xfrm>
            <a:off x="548640" y="2103120"/>
            <a:ext cx="11091672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 / 52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731520" y="1371600"/>
            <a:ext cx="107259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200" kern="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DON'T COUNT THE QUEEN OF HEARTS TWICE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914400" y="397764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F2F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P(heart or face card) = 13/52 + 12/52 − 3/52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914400" y="480060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5A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 adds — then subtracts the overlap.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6035040" y="5806440"/>
            <a:ext cx="118872" cy="118872"/>
          </a:xfrm>
          <a:prstGeom prst="ellipse">
            <a:avLst/>
          </a:prstGeom>
          <a:solidFill>
            <a:srgbClr val="5AC8E0"/>
          </a:solidFill>
          <a:ln/>
        </p:spPr>
      </p:sp>
      <p:sp>
        <p:nvSpPr>
          <p:cNvPr id="7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E8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/>
          </p:nvPr>
        </p:nvSpPr>
        <p:spPr>
          <a:xfrm>
            <a:off x="548640" y="2103120"/>
            <a:ext cx="11091672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DISJOINT   </a:t>
            </a:r>
            <a:pPr algn="ctr" indent="0" marL="0">
              <a:buNone/>
            </a:pPr>
            <a:r>
              <a:rPr lang="en-US" sz="2800" b="1" dirty="0">
                <a:solidFill>
                  <a:srgbClr val="5A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vs</a:t>
            </a:r>
            <a:pPr algn="ctr" indent="0" marL="0">
              <a:buNone/>
            </a:pPr>
            <a:r>
              <a:rPr lang="en-US" sz="4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INDEPENDENT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731520" y="1920240"/>
            <a:ext cx="107259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200" kern="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WORDS THAT ARE NOT SYNONYMS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914400" y="429768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can't both happen            one tells you nothing about the other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6035040" y="5806440"/>
            <a:ext cx="118872" cy="118872"/>
          </a:xfrm>
          <a:prstGeom prst="ellipse">
            <a:avLst/>
          </a:prstGeom>
          <a:solidFill>
            <a:srgbClr val="5AC8E0"/>
          </a:solidFill>
          <a:ln/>
        </p:spPr>
      </p:sp>
      <p:sp>
        <p:nvSpPr>
          <p:cNvPr id="6" name="Text 4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E8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/>
          </p:nvPr>
        </p:nvSpPr>
        <p:spPr>
          <a:xfrm>
            <a:off x="548640" y="2103120"/>
            <a:ext cx="11091672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6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0.3 × 0.3 = 0.09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731520" y="1463040"/>
            <a:ext cx="107259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200" kern="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AND MULTIPLIES — WHEN TRIALS DON'T TALK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914400" y="402336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F2F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 then red, on two independent spins of the same spinner.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6035040" y="5806440"/>
            <a:ext cx="118872" cy="118872"/>
          </a:xfrm>
          <a:prstGeom prst="ellipse">
            <a:avLst/>
          </a:prstGeom>
          <a:solidFill>
            <a:srgbClr val="5AC8E0"/>
          </a:solidFill>
          <a:ln/>
        </p:spPr>
      </p:sp>
      <p:sp>
        <p:nvSpPr>
          <p:cNvPr id="6" name="Text 4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E8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/>
          </p:nvPr>
        </p:nvSpPr>
        <p:spPr>
          <a:xfrm>
            <a:off x="548640" y="2103120"/>
            <a:ext cx="11091672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“DUE”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731520" y="1371600"/>
            <a:ext cx="107259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200" kern="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MOST EXPENSIVE WORD IN GAMBLING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914400" y="393192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F2F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six in 20 rolls — so a six has to be coming… right?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914400" y="475488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5A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die has no memory. Every roll: P(six) = 1/6.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6035040" y="5806440"/>
            <a:ext cx="118872" cy="118872"/>
          </a:xfrm>
          <a:prstGeom prst="ellipse">
            <a:avLst/>
          </a:prstGeom>
          <a:solidFill>
            <a:srgbClr val="5AC8E0"/>
          </a:solidFill>
          <a:ln/>
        </p:spPr>
      </p:sp>
      <p:sp>
        <p:nvSpPr>
          <p:cNvPr id="7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E8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Week 5 — Probability Foundations</dc:title>
  <dc:subject>Week 5 — Probability Foundations</dc:subject>
  <dc:creator>Introduction to Statistics — course deck</dc:creator>
  <cp:lastModifiedBy>Introduction to Statistics — course deck</cp:lastModifiedBy>
  <cp:revision>1</cp:revision>
  <dcterms:created xsi:type="dcterms:W3CDTF">2026-07-29T13:33:36Z</dcterms:created>
  <dcterms:modified xsi:type="dcterms:W3CDTF">2026-07-29T13:33:36Z</dcterms:modified>
</cp:coreProperties>
</file>