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6 — Random Variables.
Orient them in the arc: Weeks 1 through 4, we described data we already had. Week 5, we learned to measure chance itself — the probability of an event. This week the two meet: outcomes that are uncertain AND carry numbers — a payout, a count, a score. We'll learn to say what an uncertain number is worth before it happens.
DO: remind them the rhythm never changes — chapter first, tutorial and data lab are the big two, quiz closed to AI, discussion post two days before the week ends.
The promise: by the end of the week, you can price a claw-machine play, a warranty, and a raffle ticket.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deals can share an average and feel totally different — a steady $2 versus a coin flip between $0 and $4. The missing number is spread. Same idea as Week 3's SD, but weighted by probability.
DO: grind the example on the board, no shortcuts. Households keep 0, 1, 2, or 3 vehicles with probabilities 0.10, 0.30, 0.40, 0.20. Mean: 1.7. Each squared deviation times its probability: 0.289, 0.147, 0.036, 0.338. Sum: 0.81 — that's variance, in vehicles-SQUARED. Square root: 0.9 vehicles.
Name the trap while it's warm: variance is scratch work in absurd units; the SD is the answer you say out loud. A 'suspiciously large SD' is usually a variance still waiting for its square root.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questions rarely stop at X — fees get subtracted, rates get multiplied. For Y = a + bX, two rules carry everything: the mean goes through the same arithmetic, a + b times mu. The SD only feels the multiplier: absolute value of b times sigma. Variance picks up b-squared.
DO: work the kiosk. A phone-repair kiosk does X repairs a day — mean 4, SD 1.5. Each repair brings $60; the mall stall costs $50 a day. Profit Y = 60X − 50. Mean: 60 times 4 minus 50 — $190. SD: 60 times 1.5 — $90. The $50 never appears in the SD: subtracting the same fee every day shifts profit down without making it any more or less variable.
Hook: adding shifts the center; multiplying stretches both. A constant can't stretch anything.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continuous variable can't have a table — between any two values sit infinitely more, so no single value can hold a chunk of probability. The replacement: a DENSITY CURVE, and one trade — probability equals AREA under the curve over an interval. Total area: exactly 1.
DO: draw the friendliest density alive. Glance at a wall clock at a random moment; X = where the second hand points, 0 to 60 seconds. Every position equally likely — a flat rectangle. Base 60, total area 1, so height 1/60. The height is NOT a probability; it's the level that makes the area work.
Compute two areas with the class: first quarter of the face, 15 times 1/60 = 0.25. Between 20 and 50: 30 sixtieths = 0.50. Intuition and area agree.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strangest true fact of the week. What's the probability the second hand points at EXACTLY 30 — 30.000000, forever? A single point is an interval of width zero. No width, no area — no probability. Zero.
And yet landing NEAR 30 is easy — the interval from 29 to 31 has area 2/60. Probability lives in intervals now, never in points.
DO: preempt the objection — 'shouldn't it be 1 in 60?' That's the density's HEIGHT, not a probability; height only becomes probability after multiplying by width. Then the payoff: for continuous X, 'less than' and 'at most' are the same number, because the boundary point carries nothing. Next week's discrete star and Week 8's famous bell both lean on today's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sheet on the projector. Claw machine values 0, 1, 5, 10 in A2:A5; probabilities 0.70, 0.20, 0.08, 0.02 in B2:B5. One cell: =SUMPRODUCT(A2:A5,B2:B5) — pairwise multiply, then add — exactly the E(X) formula. It shows 0.8. Sanity cell beside it: =SUM(B2:B5) must show exactly 1. For spread: helper column =(A2-0.8)^2*B2, fill down, SUM, then SQRT. Identical in Google Sheets and Excel.
Then the AI-critique moment: paste the distribution into a chatbot and ask for the expected value. Two classic stumbles to catch — it averages the four values ignoring the probabilities (getting 4), or it computes 0.80 and calls it 'your most likely winnings.' The tool drafts; you judge. That's Data Lab 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in three questions you can now ask of any uncertain number: what values can it take — and are they counted or measured? With what chances — does the table pass its two rules? And what's typical — the expected value — plus how far off typical tends to be — the SD.
DO: walk the checklist with time estimates. Chapter first if they haven't read it. The tutorial and the data lab are the big two — in the lab they'll build a raffle, compute E(X) and SD by formula, then simulate a thousand draws and watch the average settle. Quiz is closed to AI; the discussion post lands two days before the week ends so classmates can reply.
Tease honestly: next week, one special random variable earns its own name and formula — the binomial.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run the vote cold — play, don't play, or need more information? Count hands for each.
The 'need more information' camp is doing statistics: knowing the possible outcomes isn't enough — you need each outcome's probability, and then a way to boil the whole table down to a worth.
Last week we could only ask 'how likely is a win?' This week's sharper question: what is one play WORTH? Hold the suspense — the machine's exact numbers arrive in two slides, and by mid-lecture the class will compute the answer to the penny. Write the week's promise on the board: any uncertain number — payout, count, score — you can find what's typical and how far off typical tends to be.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a random variable is a numeric outcome of a chance process — a number whose value chance will decide. Before the claw drops, 'the cash value of my prize' is a random variable; after it drops, it's just data.
Notation, lightly: capital X for the variable, small x for a particular value, and P(X = 5) reads 'the probability X turns out to be 5.'
DO: ask the room for random variables from their own day — the number of texts they'll get tonight, minutes until the next bus, points in tonight's game. Take three or four. Then tease the split coming next: some of those you count, some you measure — and the difference decides all the machinery.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DISCRETE: the possible values are separate, countable points — 0, 1, 2, 3. Counts of things: prizes won, claims filed, sell-outs. You can list every possible value.
CONTINUOUS: the values fill an entire interval — between any two possibilities there are infinitely more. Measurements: exact wait times, exact weights. You could never list them.
Memory hook, said twice: discrete you COUNT, continuous you MEASURE — the same instinct as Week 1's variable types. DO: reclassify the examples the class just volunteered — texts tonight (discrete), time to the next bus (continuous). The split matters because discrete variables get a table, and continuous ones will need something stranger — a curve, at the end of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probability distribution of a discrete random variable: the complete table of possible values with the probability of each. Two rows — that's the variable's entire personality. Everything this week computes comes from those rows.
DO: build the claw machine's table on the board, column by column. X = cash value of the prize from one play. Values 0, 1, 5, 10 dollars; probabilities 0.70, 0.20, 0.08, 0.02 — from the arcade's own service data.
Read from it together: P(X = 0) = 0.70, most plays win nothing. P(win something) = P(X ≥ 1) = 0.20 + 0.08 + 0.02 = 0.30 — or Week 5's complement rule, 1 minus 0.70. Same machinery, new packaging.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any computation, the table must pass two legitimacy rules. Rule one: every probability is between 0 and 1. Rule two: the probabilities total EXACTLY 1 — something must happen. Not 0.98, not 1.05 — exactly 1. A near-miss means a missing value or a typo, and every downstream number would be quietly wrong.
DO: run the two-item drill. Probabilities 0.6, 0.3, 0.2 — legitimate? (No — totals 1.1.) Probabilities 0.5, 0.25, 0.25? (Yes.) Fingers up for yes, down for no.
This check is also the week's favorite quiz move in reverse: give all but one probability and ask for the missing one — the total must reach 1, so subtract.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expected value: weight each value by its probability and add. DO: write every term on the board. 0 times 0.70 is 0. 1 times 0.20 is 0.20. 5 times 0.08 is 0.40. 10 times 0.02 is 0.20. Total: 80 cents.
Say it in words — this is the interpretation the quiz grades: over many, many plays, the machine pays out about 80 cents per play, on average. The play costs a dollar, so the average player loses 20 cents a play; a hundred plays costs $100 and returns about $80.
Callback to Week 5's lab: the running proportion wobbled early, then settled at its long-run value. Averages settle exactly the same way — wild short run, dependable long 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misconception that fools almost everyone. The machine's most likely outcome is zero dollars — probability 0.70. Its expected value is 80 cents — a prize it never, ever pays. Both statements are true at once, because E(X) is a weighted AVERAGE, not a prediction for one play.
Averages land between the possible values all the time — '2.3 people per household' has never described an actual household. So when a computed E(X) turns out impossible as a single outcome, nothing is wrong.
Memory hook, said slowly: expected value is what you'd AVERAGE, not what you'd EXPECT. DO: have the class say it back — it's the line that rescues them on the quiz.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week's whole toolkit in one frame.
Walk the rows. E of X: multiply each value by its probability, add — the long-run average, also written mu. Var of X: the squared distances from the mean, probability-weighted — it comes out in squared units, so treat it as scratch work. SD: the square root brings the answer home to real units — dollars, vehicles, spaces. And the transformation row: for Y = a + bX, adding shifts the mean only; multiplying stretches mean AND spread.
DO: point at the bottom line — none of these formulas mean anything until the table passes its two legitimacy rules. Pause here for photos; the tutorial drills every row.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600" b="1" dirty="0">
                <a:solidFill>
                  <a:srgbClr val="FFFFFF"/>
                </a:solidFill>
                <a:latin typeface="Calibri" pitchFamily="34" charset="0"/>
                <a:ea typeface="Calibri" pitchFamily="34" charset="-122"/>
                <a:cs typeface="Calibri" pitchFamily="34" charset="-120"/>
              </a:rPr>
              <a:t>Random Variables</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6</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When chance carries a number — what is that number worth?</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Typically off by 0.9</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VARIANCE &amp; SD OF A RANDOM VARIABLE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vehicles per household:  mean 1.7  ·  Var 0.81 vehicles²  ·  SD 0.9 vehicles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ADD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200" b="1" dirty="0">
                <a:solidFill>
                  <a:srgbClr val="FFFFFF"/>
                </a:solidFill>
                <a:latin typeface="Calibri" pitchFamily="34" charset="0"/>
                <a:ea typeface="Calibri" pitchFamily="34" charset="-122"/>
                <a:cs typeface="Calibri" pitchFamily="34" charset="-120"/>
              </a:rPr>
              <a:t>   MULTIPLY</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LINEAR TRANSFORMATIONS  ·  Y = a + bX</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shifts the center — spread untouched            stretches the center and the spread</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Probability is AREA</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CONTINUOUS RANDOM VARIABLES  ·  THE DENSITY CURVE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no table possible — intervals carry the probability, as area under a curve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ZERO</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 X = ONE EXACT VALUE ),  FOR CONTINUOUS X</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a single point has width 0 — no width, no area, no probability</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which is why P(X ≤ a) = P(X &lt; a) whenever X is continuous</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000" b="1" dirty="0">
                <a:solidFill>
                  <a:srgbClr val="FFFFFF"/>
                </a:solidFill>
                <a:latin typeface="Courier New" pitchFamily="34" charset="0"/>
                <a:ea typeface="Courier New" pitchFamily="34" charset="-122"/>
                <a:cs typeface="Courier New" pitchFamily="34" charset="-120"/>
              </a:rPr>
              <a:t>=SUMPRODUCT()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E(X) IN ONE CELL</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values in A2:A5  ·  probabilities in B2:B5  ·  =SUMPRODUCT(A2:A5,B2:B5) → 0.8</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Value · Chance · Spread</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6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What values can X take?  ·  With what chances?  ·  What's typical — and how far off?</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6</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6</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build &amp; simulate a raffle in your spreadsheet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6</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6</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extended-warranty question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6</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the binomial — the random variable so common it got its own name.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Would you play this game?</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A claw machine: $1 a play. Most plays win nothing. Sometimes $1, sometimes $5 — rarely $10.</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RANDOM VARIABLE</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 NUMBER THAT HASN'T HAPPENED YET</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a numeric outcome of a chance process — with chances attached</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000" b="1" dirty="0">
                <a:solidFill>
                  <a:srgbClr val="FFFFFF"/>
                </a:solidFill>
                <a:latin typeface="Calibri" pitchFamily="34" charset="0"/>
                <a:ea typeface="Calibri" pitchFamily="34" charset="-122"/>
                <a:cs typeface="Calibri" pitchFamily="34" charset="-120"/>
              </a:rPr>
              <a:t>DISCRETE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000" b="1" dirty="0">
                <a:solidFill>
                  <a:srgbClr val="FFFFFF"/>
                </a:solidFill>
                <a:latin typeface="Calibri" pitchFamily="34" charset="0"/>
                <a:ea typeface="Calibri" pitchFamily="34" charset="-122"/>
                <a:cs typeface="Calibri" pitchFamily="34" charset="-120"/>
              </a:rPr>
              <a:t>   CONTINUOUS</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KINDS OF RANDOM NUMBER</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separate, countable values — you count            an entire interval — you measure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VALUES </a:t>
            </a:r>
            <a:pPr algn="ctr" indent="0" marL="0">
              <a:buNone/>
            </a:pPr>
            <a:r>
              <a:rPr lang="en-US" sz="3000" b="1" dirty="0">
                <a:solidFill>
                  <a:srgbClr val="5AC8E0"/>
                </a:solidFill>
                <a:latin typeface="Calibri" pitchFamily="34" charset="0"/>
                <a:ea typeface="Calibri" pitchFamily="34" charset="-122"/>
                <a:cs typeface="Calibri" pitchFamily="34" charset="-120"/>
              </a:rPr>
              <a:t>+</a:t>
            </a:r>
            <a:pPr algn="ctr" indent="0" marL="0">
              <a:buNone/>
            </a:pPr>
            <a:r>
              <a:rPr lang="en-US" sz="5400" b="1" dirty="0">
                <a:solidFill>
                  <a:srgbClr val="FFFFFF"/>
                </a:solidFill>
                <a:latin typeface="Calibri" pitchFamily="34" charset="0"/>
                <a:ea typeface="Calibri" pitchFamily="34" charset="-122"/>
                <a:cs typeface="Calibri" pitchFamily="34" charset="-120"/>
              </a:rPr>
              <a:t> CHANCES</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PROBABILITY DISTRIBUTION</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the whole personality of X, in one small table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0.70 + 0.20 + 0.08 + 0.02 = 1</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IS THE TABLE LEGIT?  TWO RULES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every probability sits between 0 and 1 — and the total is exactly 1</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$0.80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ONE $1 PLAY IS REALLY WORTH</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0(.70) + 1(.20) + 5(.08) + 10(.02)  =  0.80 — the long-run average payout</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the play costs $1.00 — so the arcade keeps 20 cents per play, on average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You'll never win 80 cents</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EXPECTED  ≠  EXPECTED TO HAPPEN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E(X) is what your average approaches — not a promise about any single play</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Random-Variable Toolkit</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E(X)</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Σ x · P(x)</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long-run average — the mean of X</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Var(X)</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Σ (x − μ)² · P(x)</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squared units — the scratch work</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SD(X)</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 Var(X)</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typical distance from the mean</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a + bX</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mean → a + b·μ   ·   SD → |b|·σ</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adding shifts — multiplying stretches</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First, always: a legit table — every P(x) between 0 and 1, and the probabilities total exactly 1.</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6 — Random Variables</dc:title>
  <dc:subject>Week 6 — Random Variables</dc:subject>
  <dc:creator>Introduction to Statistics — course deck</dc:creator>
  <cp:lastModifiedBy>Introduction to Statistics — course deck</cp:lastModifiedBy>
  <cp:revision>1</cp:revision>
  <dcterms:created xsi:type="dcterms:W3CDTF">2026-07-29T13:36:51Z</dcterms:created>
  <dcterms:modified xsi:type="dcterms:W3CDTF">2026-07-29T13:36:51Z</dcterms:modified>
</cp:coreProperties>
</file>