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Week 7 — the binomial distribution, our first famous random variable.
Orientation in one breath: Weeks 5 and 6 built probability rules and random variables by hand, row by row. This week one pattern gets the star treatment — repeat a yes/no trial a fixed number of times and count the wins — because it's everywhere, and because it comes pre-solved: its own formula, its own mean shortcut, its own spreadsheet function.
Ground rules unchanged: the grade lives in the weekly work — tutorial, lab, quiz, discussion, assignment — with the midterm and final as low-stakes checkpoints. AI is expected everywhere except the quiz.
DO: promise them — by the end of the week you can price any streak of wins exactly.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students photograph — the whole week in four rows.
Walk it top to bottom. THE SETTING: pass B·I·N·S — binary outcome, independent trials, number of trials fixed in advance, same p throughout — or the rest of the card doesn't apply. THE FORMULA: C(n,k) times p to the k times (1−p) to the (n−k) — ways, times wins, times losses — for EXACTLY k. THE MEAN: np, what to expect on average — expected, not guaranteed. THE SD: square root of np(1−p), the give-or-take around the mean.
DO: quiz the card immediately — "100 seeds at p = 0.25: expected sprouts?" (25.) "Give or take?" (√18.75, about 4.33.) The card answers both without a single new idea.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two-number summary, worked in full. A packet of 100 prairie wildflower seeds, each germinating with probability 0.25, independently.
Mean: np = 100 × 0.25 = 25 seeds. Variance: np(1−p) = 100 × 0.25 × 0.75 = 18.75. SD: √18.75 ≈ 4.33 seeds.
DO: force the words, not just the digits — "expect about 25 sprouts, give or take about 4." Then make the SD earn its keep with two trays: a tray of 29 sprouts? Within one give-or-take — unremarkable. A tray of 5? Twenty below expectation, more than four SDs — that's not luck, that's a bad batch or a bad greenhouse. The SD is the line between an ordinary run and a real signal. And name the trap: 25 is expected, not guaranteed.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example they feel personally. Guess on all 16 questions of a true/false quiz: n = 16, p = 0.5. Mean: 16 × 0.5 = 8 right. SD: √(16 × 0.5 × 0.5) = √4 = 2.
Pure guessing delivers 8, give or take 2 — so a guesser typically lands between 6 and 10. Getting 14 by luck? Three SDs above expectation — the kind of thing that essentially doesn't happen. Luck is not a study strategy, and now they can PROVE it with two multiplications and a square root.
DO: close the Week 6 loop on the board: for n = 4, p = 0.5, compute E(X) the long way — 0(.0625) + 1(.25) + 2(.375) + 3(.25) + 4(.0625) = 2 — and np = 4 × 0.5 = 2. Same answer. The shortcut is the long way, pre-done.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shape facts, shown rather than derived — sketch or drive a Desmos-class tool live.
First: p = 0.5 is symmetric. The n = 4, p = 0.5 histogram is a perfect little pyramid — 0.0625, 0.25, 0.375, 0.25, 0.0625 — because makes and misses trade places evenly. Second: p far from 0.5 with small n is skewed — the email histogram at p = 0.2 piles up at 0 and 1 and trails right. Third, the cliffhanger: grow n. Even at p = 0.2, by n = 100 the bars form a smooth symmetric mound centered at np = 20.
DO: slide n upward live and let them watch the bell assemble itself. Then the tease, said plainly: next week that silhouette gets a name — the normal distribution — and one smooth curve will stand in for a thousand histograms.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Live demo, spreadsheet on the projector. Type =BINOM.DIST(2, 5, 0.2, FALSE) — 0.2048, the worked example, confirmed by machine. Argument order: k, n, p, cumulative. FALSE means EXACTLY k — one bar. Flip it: =BINOM.DIST(1, 5, 0.2, TRUE) gives 0.73728 — TRUE is CUMULATIVE, at most k, the bars added so far. And "at least one" by machine: =1−BINOM.DIST(0, 5, 0.2, TRUE) → 0.67232, matching the complement by hand. Then fill k = 0–5 down a column and chart it — the whole distribution in 30 seconds. Same function in Sheets and Excel.
Close with the AI-critique moment: have them ask a chatbot the exactly-two question and audit it against 0.2048. Chatbots drop the ways factor or quietly go cumulative. The tool drafts; you judge.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the week. Three abilities now live in their hands: SPOT a binomial setting with B·I·N·S — and refuse the impostors. COMPUTE any exact probability — ways times wins times losses — with the complement express lane for at least one. EXPECT with np, give or take √(np(1−p)) — expected, not guaranteed.
Walk the checklist with time estimates: chapter first if they haven't read it; the tutorial and the data lab are the big two — the lab simulates 200 rounds of a 50-50 shooter and puts theory against reality; the quiz is closed to AI; the discussion post is due two days before the week ends so classmates can reply.
DO: tease honestly — next week the bell those histograms keep reaching for finally gets its name: the normal distribution.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open with the three-question drill. "Email 5 customers, each clicks with a 1-in-5 chance — how likely is exactly two clicks? A 50-50 shooter takes 4 free throws — how often does she make all 4? You guess every true/false question — how many right?" Let them stew, then reveal: these are the SAME problem.
Fixed number of tries. Each try a yes or a no. Count the yeses. Marketing, seeds, shooting, guessing — one skeleton wearing a hundred costumes.
Write the promise on the board: by the end of this week you can spot the skeleton in the wild, compute the exact chance of any count of wins, and say what to expect give or take. Hook line for the term: same skeleton, a hundred costumes.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gatekeeper checklist — nothing is binomial until it passes all four.
B, Binary: every trial has exactly two outcomes — success or failure. Warn them now: "success" is just the thing being counted. A no-show can be a success. I, Independent: trials don't affect each other; one click says nothing about the next. N, Number fixed: n is set before you start — "until the first win" is a different animal. S, Same p: the success probability is identical on every trial.
DO: run the running example — 5 promo emails, each clicked with probability 0.2, independently. Walk all four checks out loud with the class: binary, independent, n equals 5, p equals 0.2. Verdict: X = number of clicks is binomial. Hook: if it fits in the BINS, it's binomial.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impostors, one line each — students lose more points misapplying the model than miscomputing it.
First: "count the emails until the first click." No fixed n — the number of trials is the random thing. That setting has its own name, out of our scope; just recognize it isn't this. Second: "draw 4 names from 15 without replacement, count part-timers." Every draw changes the mix — p shifts, trials aren't independent. The I and the S both fail. Third: "record how long each seed takes to sprout." That's a measurement, not a yes/no count — nothing to count successes of.
DO: after each impostor, ask which BINS letter broke. Naming the broken letter is exactly what the quiz and assignment reward.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stage for the formula by asking for one specific story first. "What's the chance the FIRST two customers click and the LAST three don't?" Independence means multiply: 0.2 times 0.2 times 0.8 times 0.8 times 0.8 — that's 0.2 squared times 0.8 cubed — 0.04 times 0.512 = 0.02048.
Pause on the trap: many students want to stop here and call 0.02048 the answer to "exactly two click." It isn't. It's the chance of one PARTICULAR arrangement — click, click, no, no, no.
DO: ask the room for a different arrangement with two clicks (click, no, click, no, no...). Collect two or three. Every one has probability 0.02048. So the real question becomes: how many arrangements are there? Next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piece everyone forgets. Two clicks among five customers can arrive in C(5,2) ways — say it "5 choose 2" — and that's 10 arrangements. Each has the same probability, 0.02048. Ten equally likely ways: multiply by ten.
This "ways factor" is the difference between 0.02048 and the correct answer — off by a factor of ten if you skip it. On the quiz, the skipped-ways answer is always sitting among the options, waiting.
DO: show where the 10 comes from concretely — list the arrangements as position pairs: clicks in positions 1&amp;2, 1&amp;3, 1&amp;4, 1&amp;5, 2&amp;3, 2&amp;4, 2&amp;5, 3&amp;4, 3&amp;5, 4&amp;5. Count them out loud with the class. Ten. Nobody forgets the factor after counting it once by hand.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Assemble it — the students just built every part. P of exactly k successes equals: C(n,k) — the number of ways to place the k successes among n trials — times p to the k — the successes happening — times (1−p) to the (n−k) — the failures happening.
Say it in words twice: ways, times wins, times losses.
DO: land the running example completely: P(X=2) = C(5,2) × 0.2² × 0.8³ = 10 × 0.04 × 0.512 = 0.2048. About one campaign in five delivers exactly two clicks. Then flag the reading discipline: this formula answers EXACTLY k. "At least" and "at most" are different questions — the next slide gives the shortcut for the most common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the answer sit on screen while you re-walk the whole computation one more time, slowly — this exact example is in the chapter, the tutorial, and the lab's warm-up muscle memory.
Ten ways. Times 0.04 — both clicks happening. Times 0.512 — all three non-clicks happening. Equals 0.2048, about 20 percent.
Then zoom out: run the same formula for every k from 0 to 5 and you get the whole distribution — 0.3277, 0.4096, 0.2048, 0.0512, 0.0064, 0.0003. DO: point at three facts. The bars sum to 1 — Week 6's law. The most likely count is ONE click, not zero. And 5-for-5 is a 3-in-10,000 long shot. The formula didn't just answer a question; it drew the entire landscape.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probability questions like a lawyer. EXACTLY 2 is one bar of the histogram. AT LEAST 2 is a whole tail — bars 2, 3, 4, and 5 added up. Students who blur these two give beautifully computed answers to the wrong question.
Then hand them the express lane for the most common tail of all: at least ONE. Instead of adding five bars, subtract the one bar you don't want: P(at least one) = 1 − P(none).
DO: work it live on the running example. P(no clicks) = 0.8 to the fifth = 0.32768. So P(at least one click) = 1 − 0.32768 = 0.67232 — about 67 percent. One subtraction replaced five formula runs. Hook to repeat until it's a reflex: at least one equals one minus P of none.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AVY">
    <p:bg>
      <p:bgPr>
        <a:solidFill>
          <a:srgbClr val="0E2A47"/>
        </a:solidFill>
      </p:bgPr>
    </p:bg>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lstStyle>
            <a:lvl1pPr algn="ctr" indent="0" marL="0">
              <a:buNone/>
              <a:defRPr lang="en-US" sz="5400" b="1" dirty="0">
                <a:solidFill>
                  <a:srgbClr val="FFFFFF"/>
                </a:solidFill>
                <a:latin typeface="Calibri" pitchFamily="34" charset="0"/>
                <a:ea typeface="Calibri" pitchFamily="34" charset="-122"/>
                <a:cs typeface="Calibri" pitchFamily="34" charset="-120"/>
              </a:defRPr>
            </a:lvl1pPr>
          </a:lstStyle>
          <a:p>
            <a:pPr algn="ctr" indent="0" marL="0">
              <a:buNone/>
            </a:pPr>
            <a:endParaRPr lang="en-US" sz="54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IGHT">
    <p:bg>
      <p:bgPr>
        <a:solidFill>
          <a:srgbClr val="FFFFFF"/>
        </a:solidFill>
      </p:bgPr>
    </p:bg>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lstStyle>
            <a:lvl1pPr algn="ctr" indent="0" marL="0">
              <a:buNone/>
              <a:defRPr lang="en-US" sz="3200" b="1" dirty="0">
                <a:solidFill>
                  <a:srgbClr val="0E2A47"/>
                </a:solidFill>
                <a:latin typeface="Calibri" pitchFamily="34" charset="0"/>
                <a:ea typeface="Calibri" pitchFamily="34" charset="-122"/>
                <a:cs typeface="Calibri" pitchFamily="34" charset="-120"/>
              </a:defRPr>
            </a:lvl1pPr>
          </a:lstStyle>
          <a:p>
            <a:pPr algn="ctr" indent="0" marL="0">
              <a:buNone/>
            </a:pPr>
            <a:endParaRPr lang="en-US" sz="3200"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6000" b="1" dirty="0">
                <a:solidFill>
                  <a:srgbClr val="FFFFFF"/>
                </a:solidFill>
                <a:latin typeface="Calibri" pitchFamily="34" charset="0"/>
                <a:ea typeface="Calibri" pitchFamily="34" charset="-122"/>
                <a:cs typeface="Calibri" pitchFamily="34" charset="-120"/>
              </a:rPr>
              <a:t>The Binomial</a:t>
            </a:r>
            <a:endParaRPr lang="en-US" sz="5400" dirty="0"/>
          </a:p>
          <a:p>
            <a:pPr algn="ctr" indent="0" marL="0">
              <a:buNone/>
            </a:pPr>
            <a:r>
              <a:rPr lang="en-US" sz="6000" b="1" dirty="0">
                <a:solidFill>
                  <a:srgbClr val="FFFFFF"/>
                </a:solidFill>
                <a:latin typeface="Calibri" pitchFamily="34" charset="0"/>
                <a:ea typeface="Calibri" pitchFamily="34" charset="-122"/>
                <a:cs typeface="Calibri" pitchFamily="34" charset="-120"/>
              </a:rPr>
              <a:t>Distribution</a:t>
            </a:r>
            <a:endParaRPr lang="en-US" sz="5400" dirty="0"/>
          </a:p>
        </p:txBody>
      </p:sp>
      <p:sp>
        <p:nvSpPr>
          <p:cNvPr id="3" name="Text 1"/>
          <p:cNvSpPr/>
          <p:nvPr/>
        </p:nvSpPr>
        <p:spPr>
          <a:xfrm>
            <a:off x="731520" y="155448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INTRODUCTION TO STATISTICS  ·  WEEK 7</a:t>
            </a:r>
            <a:endParaRPr lang="en-US" sz="1500" dirty="0"/>
          </a:p>
        </p:txBody>
      </p:sp>
      <p:sp>
        <p:nvSpPr>
          <p:cNvPr id="4" name="Text 2"/>
          <p:cNvSpPr/>
          <p:nvPr/>
        </p:nvSpPr>
        <p:spPr>
          <a:xfrm>
            <a:off x="914400" y="4526280"/>
            <a:ext cx="10360152" cy="822960"/>
          </a:xfrm>
          <a:prstGeom prst="rect">
            <a:avLst/>
          </a:prstGeom>
          <a:noFill/>
          <a:ln/>
        </p:spPr>
        <p:txBody>
          <a:bodyPr wrap="square" rtlCol="0" anchor="ctr"/>
          <a:lstStyle/>
          <a:p>
            <a:pPr algn="ctr" indent="0" marL="0">
              <a:buNone/>
            </a:pPr>
            <a:r>
              <a:rPr lang="en-US" sz="2200" dirty="0">
                <a:solidFill>
                  <a:srgbClr val="8FB8D9"/>
                </a:solidFill>
                <a:latin typeface="Calibri" pitchFamily="34" charset="0"/>
                <a:ea typeface="Calibri" pitchFamily="34" charset="-122"/>
                <a:cs typeface="Calibri" pitchFamily="34" charset="-120"/>
              </a:rPr>
              <a:t>Count the wins in n tries — exactly, and give or take.</a:t>
            </a:r>
            <a:endParaRPr lang="en-US" sz="2200" dirty="0"/>
          </a:p>
        </p:txBody>
      </p:sp>
      <p:sp>
        <p:nvSpPr>
          <p:cNvPr id="5" name="Text 3"/>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nchor="ctr"/>
          <a:lstStyle/>
          <a:p>
            <a:pPr algn="ctr" indent="0" marL="0">
              <a:buNone/>
            </a:pPr>
            <a:r>
              <a:rPr lang="en-US" sz="3200" b="1" dirty="0">
                <a:solidFill>
                  <a:srgbClr val="0E2A47"/>
                </a:solidFill>
                <a:latin typeface="Calibri" pitchFamily="34" charset="0"/>
                <a:ea typeface="Calibri" pitchFamily="34" charset="-122"/>
                <a:cs typeface="Calibri" pitchFamily="34" charset="-120"/>
              </a:rPr>
              <a:t>The Binomial Toolkit</a:t>
            </a:r>
            <a:endParaRPr lang="en-US" sz="3200" dirty="0"/>
          </a:p>
        </p:txBody>
      </p:sp>
      <p:sp>
        <p:nvSpPr>
          <p:cNvPr id="3" name="Text 1"/>
          <p:cNvSpPr/>
          <p:nvPr/>
        </p:nvSpPr>
        <p:spPr>
          <a:xfrm>
            <a:off x="914400" y="160020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SETTING</a:t>
            </a:r>
            <a:endParaRPr lang="en-US" sz="2800" dirty="0"/>
          </a:p>
        </p:txBody>
      </p:sp>
      <p:sp>
        <p:nvSpPr>
          <p:cNvPr id="4" name="Text 2"/>
          <p:cNvSpPr/>
          <p:nvPr/>
        </p:nvSpPr>
        <p:spPr>
          <a:xfrm>
            <a:off x="3840480" y="160020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passes B·I·N·S — binary, independent, n fixed, same p</a:t>
            </a:r>
            <a:endParaRPr lang="en-US" sz="1800" dirty="0"/>
          </a:p>
        </p:txBody>
      </p:sp>
      <p:sp>
        <p:nvSpPr>
          <p:cNvPr id="5" name="Text 3"/>
          <p:cNvSpPr/>
          <p:nvPr/>
        </p:nvSpPr>
        <p:spPr>
          <a:xfrm>
            <a:off x="7955280" y="160020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is it binomial at all?</a:t>
            </a:r>
            <a:endParaRPr lang="en-US" sz="1500" dirty="0"/>
          </a:p>
        </p:txBody>
      </p:sp>
      <p:sp>
        <p:nvSpPr>
          <p:cNvPr id="6" name="Text 4"/>
          <p:cNvSpPr/>
          <p:nvPr/>
        </p:nvSpPr>
        <p:spPr>
          <a:xfrm>
            <a:off x="914400" y="256032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FORMULA</a:t>
            </a:r>
            <a:endParaRPr lang="en-US" sz="2800" dirty="0"/>
          </a:p>
        </p:txBody>
      </p:sp>
      <p:sp>
        <p:nvSpPr>
          <p:cNvPr id="7" name="Text 5"/>
          <p:cNvSpPr/>
          <p:nvPr/>
        </p:nvSpPr>
        <p:spPr>
          <a:xfrm>
            <a:off x="3840480" y="256032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P(X = k) = C(n,k) · p^k · (1−p)^(n−k)</a:t>
            </a:r>
            <a:endParaRPr lang="en-US" sz="1800" dirty="0"/>
          </a:p>
        </p:txBody>
      </p:sp>
      <p:sp>
        <p:nvSpPr>
          <p:cNvPr id="8" name="Text 6"/>
          <p:cNvSpPr/>
          <p:nvPr/>
        </p:nvSpPr>
        <p:spPr>
          <a:xfrm>
            <a:off x="7955280" y="256032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the chance of exactly k</a:t>
            </a:r>
            <a:endParaRPr lang="en-US" sz="1500" dirty="0"/>
          </a:p>
        </p:txBody>
      </p:sp>
      <p:sp>
        <p:nvSpPr>
          <p:cNvPr id="9" name="Text 7"/>
          <p:cNvSpPr/>
          <p:nvPr/>
        </p:nvSpPr>
        <p:spPr>
          <a:xfrm>
            <a:off x="914400" y="352044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MEAN</a:t>
            </a:r>
            <a:endParaRPr lang="en-US" sz="2800" dirty="0"/>
          </a:p>
        </p:txBody>
      </p:sp>
      <p:sp>
        <p:nvSpPr>
          <p:cNvPr id="10" name="Text 8"/>
          <p:cNvSpPr/>
          <p:nvPr/>
        </p:nvSpPr>
        <p:spPr>
          <a:xfrm>
            <a:off x="3840480" y="352044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μ = np</a:t>
            </a:r>
            <a:endParaRPr lang="en-US" sz="1800" dirty="0"/>
          </a:p>
        </p:txBody>
      </p:sp>
      <p:sp>
        <p:nvSpPr>
          <p:cNvPr id="11" name="Text 9"/>
          <p:cNvSpPr/>
          <p:nvPr/>
        </p:nvSpPr>
        <p:spPr>
          <a:xfrm>
            <a:off x="7955280" y="352044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what to expect on average</a:t>
            </a:r>
            <a:endParaRPr lang="en-US" sz="1500" dirty="0"/>
          </a:p>
        </p:txBody>
      </p:sp>
      <p:sp>
        <p:nvSpPr>
          <p:cNvPr id="12" name="Text 10"/>
          <p:cNvSpPr/>
          <p:nvPr/>
        </p:nvSpPr>
        <p:spPr>
          <a:xfrm>
            <a:off x="914400" y="448056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SD</a:t>
            </a:r>
            <a:endParaRPr lang="en-US" sz="2800" dirty="0"/>
          </a:p>
        </p:txBody>
      </p:sp>
      <p:sp>
        <p:nvSpPr>
          <p:cNvPr id="13" name="Text 11"/>
          <p:cNvSpPr/>
          <p:nvPr/>
        </p:nvSpPr>
        <p:spPr>
          <a:xfrm>
            <a:off x="3840480" y="448056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σ = √( np(1−p) )</a:t>
            </a:r>
            <a:endParaRPr lang="en-US" sz="1800" dirty="0"/>
          </a:p>
        </p:txBody>
      </p:sp>
      <p:sp>
        <p:nvSpPr>
          <p:cNvPr id="14" name="Text 12"/>
          <p:cNvSpPr/>
          <p:nvPr/>
        </p:nvSpPr>
        <p:spPr>
          <a:xfrm>
            <a:off x="7955280" y="448056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the give-or-take</a:t>
            </a:r>
            <a:endParaRPr lang="en-US" sz="1500" dirty="0"/>
          </a:p>
        </p:txBody>
      </p:sp>
      <p:sp>
        <p:nvSpPr>
          <p:cNvPr id="15" name="Text 13"/>
          <p:cNvSpPr/>
          <p:nvPr/>
        </p:nvSpPr>
        <p:spPr>
          <a:xfrm>
            <a:off x="914400" y="5623560"/>
            <a:ext cx="10360152" cy="548640"/>
          </a:xfrm>
          <a:prstGeom prst="rect">
            <a:avLst/>
          </a:prstGeom>
          <a:noFill/>
          <a:ln/>
        </p:spPr>
        <p:txBody>
          <a:bodyPr wrap="square" rtlCol="0" anchor="ctr"/>
          <a:lstStyle/>
          <a:p>
            <a:pPr algn="ctr" indent="0" marL="0">
              <a:buNone/>
            </a:pPr>
            <a:r>
              <a:rPr lang="en-US" sz="1700" b="1" dirty="0">
                <a:solidFill>
                  <a:srgbClr val="0E2A47"/>
                </a:solidFill>
                <a:latin typeface="Calibri" pitchFamily="34" charset="0"/>
                <a:ea typeface="Calibri" pitchFamily="34" charset="-122"/>
                <a:cs typeface="Calibri" pitchFamily="34" charset="-120"/>
              </a:rPr>
              <a:t>Photograph this. Check the setting first — no B·I·N·S, no binomial.</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10</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0000" b="1" dirty="0">
                <a:solidFill>
                  <a:srgbClr val="FFFFFF"/>
                </a:solidFill>
                <a:latin typeface="Calibri" pitchFamily="34" charset="0"/>
                <a:ea typeface="Calibri" pitchFamily="34" charset="-122"/>
                <a:cs typeface="Calibri" pitchFamily="34" charset="-120"/>
              </a:rPr>
              <a:t>25 ± 4.33</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WHAT TO EXPECT — AND HOW MUCH WOBBLE</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200" dirty="0">
                <a:solidFill>
                  <a:srgbClr val="F2F6FA"/>
                </a:solidFill>
                <a:latin typeface="Calibri" pitchFamily="34" charset="0"/>
                <a:ea typeface="Calibri" pitchFamily="34" charset="-122"/>
                <a:cs typeface="Calibri" pitchFamily="34" charset="-120"/>
              </a:rPr>
              <a:t>100 seeds at p = 0.25:  mean np = 25,  SD √(np(1−p)) = √18.75</a:t>
            </a:r>
            <a:endParaRPr lang="en-US" sz="22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"Expect about 25 sprouts, give or take about 4."</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11</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1000" b="1" dirty="0">
                <a:solidFill>
                  <a:srgbClr val="FFFFFF"/>
                </a:solidFill>
                <a:latin typeface="Calibri" pitchFamily="34" charset="0"/>
                <a:ea typeface="Calibri" pitchFamily="34" charset="-122"/>
                <a:cs typeface="Calibri" pitchFamily="34" charset="-120"/>
              </a:rPr>
              <a:t>8 ± 2</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GUESSING, MEASURED — AND THE WEEK 6 CALLBACK</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400" dirty="0">
                <a:solidFill>
                  <a:srgbClr val="F2F6FA"/>
                </a:solidFill>
                <a:latin typeface="Calibri" pitchFamily="34" charset="0"/>
                <a:ea typeface="Calibri" pitchFamily="34" charset="-122"/>
                <a:cs typeface="Calibri" pitchFamily="34" charset="-120"/>
              </a:rPr>
              <a:t>Guess all 16 true/false questions: expect 8 right, give or take 2.</a:t>
            </a:r>
            <a:endParaRPr lang="en-US" sz="24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Luck is not a study strategy — np proves it.</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12</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From lopsided to bell</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SHAPE — AND THE BRIDGE TO NEXT WEEK</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800" dirty="0">
                <a:solidFill>
                  <a:srgbClr val="8FB8D9"/>
                </a:solidFill>
                <a:latin typeface="Calibri" pitchFamily="34" charset="0"/>
                <a:ea typeface="Calibri" pitchFamily="34" charset="-122"/>
                <a:cs typeface="Calibri" pitchFamily="34" charset="-120"/>
              </a:rPr>
              <a:t>p = 0.5 → symmetric   ·   p near 0 or 1 → skewed   ·   n grows → the bell emerges</a:t>
            </a:r>
            <a:endParaRPr lang="en-US" sz="18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13</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8000" b="1" dirty="0">
                <a:solidFill>
                  <a:srgbClr val="FFFFFF"/>
                </a:solidFill>
                <a:latin typeface="Courier New" pitchFamily="34" charset="0"/>
                <a:ea typeface="Courier New" pitchFamily="34" charset="-122"/>
                <a:cs typeface="Courier New" pitchFamily="34" charset="-120"/>
              </a:rPr>
              <a:t>=BINOM.DIST()</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YOUR TOOLS  ·  FALSE = ONE BAR, TRUE = THE BARS SO FAR</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900" dirty="0">
                <a:solidFill>
                  <a:srgbClr val="F2F6FA"/>
                </a:solidFill>
                <a:latin typeface="Calibri" pitchFamily="34" charset="0"/>
                <a:ea typeface="Calibri" pitchFamily="34" charset="-122"/>
                <a:cs typeface="Calibri" pitchFamily="34" charset="-120"/>
              </a:rPr>
              <a:t>=BINOM.DIST(k, n, p, FALSE) → exactly k      ·      TRUE → at most k</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14</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ph type="title"/>
          </p:nvPr>
        </p:nvSpPr>
        <p:spPr>
          <a:xfrm>
            <a:off x="548640" y="1097280"/>
            <a:ext cx="11091672" cy="1005840"/>
          </a:xfrm>
          <a:prstGeom prst="rect">
            <a:avLst/>
          </a:prstGeom>
          <a:noFill/>
          <a:ln/>
        </p:spPr>
        <p:txBody>
          <a:bodyPr wrap="square" rtlCol="0" anchor="ctr"/>
          <a:lstStyle/>
          <a:p>
            <a:pPr algn="ctr" indent="0" marL="0">
              <a:buNone/>
            </a:pPr>
            <a:r>
              <a:rPr lang="en-US" sz="3800" b="1" dirty="0">
                <a:solidFill>
                  <a:srgbClr val="FFFFFF"/>
                </a:solidFill>
                <a:latin typeface="Calibri" pitchFamily="34" charset="0"/>
                <a:ea typeface="Calibri" pitchFamily="34" charset="-122"/>
                <a:cs typeface="Calibri" pitchFamily="34" charset="-120"/>
              </a:rPr>
              <a:t>Spot it · Compute it · Expect it</a:t>
            </a:r>
            <a:endParaRPr lang="en-US" sz="5400" dirty="0"/>
          </a:p>
        </p:txBody>
      </p:sp>
      <p:sp>
        <p:nvSpPr>
          <p:cNvPr id="3" name="Text 1"/>
          <p:cNvSpPr/>
          <p:nvPr/>
        </p:nvSpPr>
        <p:spPr>
          <a:xfrm>
            <a:off x="731520" y="777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BEFORE NEXT CLASS  ·  WEEK 7 WRAP</a:t>
            </a:r>
            <a:endParaRPr lang="en-US" sz="1500" dirty="0"/>
          </a:p>
        </p:txBody>
      </p:sp>
      <p:sp>
        <p:nvSpPr>
          <p:cNvPr id="4" name="Text 2"/>
          <p:cNvSpPr/>
          <p:nvPr/>
        </p:nvSpPr>
        <p:spPr>
          <a:xfrm>
            <a:off x="914400" y="2286000"/>
            <a:ext cx="10360152" cy="548640"/>
          </a:xfrm>
          <a:prstGeom prst="rect">
            <a:avLst/>
          </a:prstGeom>
          <a:noFill/>
          <a:ln/>
        </p:spPr>
        <p:txBody>
          <a:bodyPr wrap="square" rtlCol="0" anchor="ctr"/>
          <a:lstStyle/>
          <a:p>
            <a:pPr algn="ctr" indent="0" marL="0">
              <a:buNone/>
            </a:pPr>
            <a:r>
              <a:rPr lang="en-US" sz="1800" dirty="0">
                <a:solidFill>
                  <a:srgbClr val="8FB8D9"/>
                </a:solidFill>
                <a:latin typeface="Calibri" pitchFamily="34" charset="0"/>
                <a:ea typeface="Calibri" pitchFamily="34" charset="-122"/>
                <a:cs typeface="Calibri" pitchFamily="34" charset="-120"/>
              </a:rPr>
              <a:t>Is it binomial?   What's the chance of exactly k?   What do you expect, give or take?</a:t>
            </a:r>
            <a:endParaRPr lang="en-US" sz="1800" dirty="0"/>
          </a:p>
        </p:txBody>
      </p:sp>
      <p:sp>
        <p:nvSpPr>
          <p:cNvPr id="5" name="Text 3"/>
          <p:cNvSpPr/>
          <p:nvPr/>
        </p:nvSpPr>
        <p:spPr>
          <a:xfrm>
            <a:off x="1463040" y="2926080"/>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TUTORIAL 7</a:t>
            </a:r>
            <a:endParaRPr lang="en-US" sz="1800" dirty="0"/>
          </a:p>
        </p:txBody>
      </p:sp>
      <p:sp>
        <p:nvSpPr>
          <p:cNvPr id="6" name="Text 4"/>
          <p:cNvSpPr/>
          <p:nvPr/>
        </p:nvSpPr>
        <p:spPr>
          <a:xfrm>
            <a:off x="4846320" y="2926080"/>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 tutor with the embedded mini-table — share link + summary  (~60–90 min)</a:t>
            </a:r>
            <a:endParaRPr lang="en-US" sz="1500" dirty="0"/>
          </a:p>
        </p:txBody>
      </p:sp>
      <p:sp>
        <p:nvSpPr>
          <p:cNvPr id="7" name="Text 5"/>
          <p:cNvSpPr/>
          <p:nvPr/>
        </p:nvSpPr>
        <p:spPr>
          <a:xfrm>
            <a:off x="1463040" y="3493008"/>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DATA LAB 7</a:t>
            </a:r>
            <a:endParaRPr lang="en-US" sz="1800" dirty="0"/>
          </a:p>
        </p:txBody>
      </p:sp>
      <p:sp>
        <p:nvSpPr>
          <p:cNvPr id="8" name="Text 6"/>
          <p:cNvSpPr/>
          <p:nvPr/>
        </p:nvSpPr>
        <p:spPr>
          <a:xfrm>
            <a:off x="4846320" y="3493008"/>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simulate 200 rounds of four shots — theory vs. reality  (~60–90 min)</a:t>
            </a:r>
            <a:endParaRPr lang="en-US" sz="1500" dirty="0"/>
          </a:p>
        </p:txBody>
      </p:sp>
      <p:sp>
        <p:nvSpPr>
          <p:cNvPr id="9" name="Text 7"/>
          <p:cNvSpPr/>
          <p:nvPr/>
        </p:nvSpPr>
        <p:spPr>
          <a:xfrm>
            <a:off x="1463040" y="4059936"/>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QUIZ 7</a:t>
            </a:r>
            <a:endParaRPr lang="en-US" sz="1800" dirty="0"/>
          </a:p>
        </p:txBody>
      </p:sp>
      <p:sp>
        <p:nvSpPr>
          <p:cNvPr id="10" name="Text 8"/>
          <p:cNvSpPr/>
          <p:nvPr/>
        </p:nvSpPr>
        <p:spPr>
          <a:xfrm>
            <a:off x="4846320" y="4059936"/>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end of week · closed to AI  (~20 min)</a:t>
            </a:r>
            <a:endParaRPr lang="en-US" sz="1500" dirty="0"/>
          </a:p>
        </p:txBody>
      </p:sp>
      <p:sp>
        <p:nvSpPr>
          <p:cNvPr id="11" name="Text 9"/>
          <p:cNvSpPr/>
          <p:nvPr/>
        </p:nvSpPr>
        <p:spPr>
          <a:xfrm>
            <a:off x="1463040" y="4626864"/>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DISCUSSION 7</a:t>
            </a:r>
            <a:endParaRPr lang="en-US" sz="1800" dirty="0"/>
          </a:p>
        </p:txBody>
      </p:sp>
      <p:sp>
        <p:nvSpPr>
          <p:cNvPr id="12" name="Text 10"/>
          <p:cNvSpPr/>
          <p:nvPr/>
        </p:nvSpPr>
        <p:spPr>
          <a:xfrm>
            <a:off x="4846320" y="4626864"/>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the hot-hand question — post two days before week's end</a:t>
            </a:r>
            <a:endParaRPr lang="en-US" sz="1500" dirty="0"/>
          </a:p>
        </p:txBody>
      </p:sp>
      <p:sp>
        <p:nvSpPr>
          <p:cNvPr id="13" name="Text 11"/>
          <p:cNvSpPr/>
          <p:nvPr/>
        </p:nvSpPr>
        <p:spPr>
          <a:xfrm>
            <a:off x="1463040" y="5193792"/>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ASSIGNMENT 7</a:t>
            </a:r>
            <a:endParaRPr lang="en-US" sz="1800" dirty="0"/>
          </a:p>
        </p:txBody>
      </p:sp>
      <p:sp>
        <p:nvSpPr>
          <p:cNvPr id="14" name="Text 12"/>
          <p:cNvSpPr/>
          <p:nvPr/>
        </p:nvSpPr>
        <p:spPr>
          <a:xfrm>
            <a:off x="4846320" y="5193792"/>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AI-coached problems — submit report + share link  (~30–40 min)</a:t>
            </a:r>
            <a:endParaRPr lang="en-US" sz="1500" dirty="0"/>
          </a:p>
        </p:txBody>
      </p:sp>
      <p:sp>
        <p:nvSpPr>
          <p:cNvPr id="15" name="Text 13"/>
          <p:cNvSpPr/>
          <p:nvPr/>
        </p:nvSpPr>
        <p:spPr>
          <a:xfrm>
            <a:off x="914400" y="5897880"/>
            <a:ext cx="10360152" cy="548640"/>
          </a:xfrm>
          <a:prstGeom prst="rect">
            <a:avLst/>
          </a:prstGeom>
          <a:noFill/>
          <a:ln/>
        </p:spPr>
        <p:txBody>
          <a:bodyPr wrap="square" rtlCol="0" anchor="ctr"/>
          <a:lstStyle/>
          <a:p>
            <a:pPr algn="ctr" indent="0" marL="0">
              <a:buNone/>
            </a:pPr>
            <a:r>
              <a:rPr lang="en-US" sz="1700" b="1" dirty="0">
                <a:solidFill>
                  <a:srgbClr val="8FB8D9"/>
                </a:solidFill>
                <a:latin typeface="Calibri" pitchFamily="34" charset="0"/>
                <a:ea typeface="Calibri" pitchFamily="34" charset="-122"/>
                <a:cs typeface="Calibri" pitchFamily="34" charset="-120"/>
              </a:rPr>
              <a:t>Next week: the bell those histograms are reaching for — the normal distribution.</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15</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One pattern,</a:t>
            </a:r>
            <a:endParaRPr lang="en-US" sz="5400" dirty="0"/>
          </a:p>
          <a:p>
            <a:pPr algn="ctr" indent="0" marL="0">
              <a:buNone/>
            </a:pPr>
            <a:r>
              <a:rPr lang="en-US" sz="4400" b="1" dirty="0">
                <a:solidFill>
                  <a:srgbClr val="5AC8E0"/>
                </a:solidFill>
                <a:latin typeface="Calibri" pitchFamily="34" charset="0"/>
                <a:ea typeface="Calibri" pitchFamily="34" charset="-122"/>
                <a:cs typeface="Calibri" pitchFamily="34" charset="-120"/>
              </a:rPr>
              <a:t>a hundred costumes</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WEEK'S BIG QUESTION</a:t>
            </a:r>
            <a:endParaRPr lang="en-US" sz="1500" dirty="0"/>
          </a:p>
        </p:txBody>
      </p:sp>
      <p:sp>
        <p:nvSpPr>
          <p:cNvPr id="4" name="Text 2"/>
          <p:cNvSpPr/>
          <p:nvPr/>
        </p:nvSpPr>
        <p:spPr>
          <a:xfrm>
            <a:off x="914400" y="457200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Fixed tries   ·   yes / no each time   ·   count the wins</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2</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9600" b="1" dirty="0">
                <a:solidFill>
                  <a:srgbClr val="FFFFFF"/>
                </a:solidFill>
                <a:latin typeface="Calibri" pitchFamily="34" charset="0"/>
                <a:ea typeface="Calibri" pitchFamily="34" charset="-122"/>
                <a:cs typeface="Calibri" pitchFamily="34" charset="-120"/>
              </a:rPr>
              <a:t>B · I · N · S</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FOUR-PART CHECKLIST</a:t>
            </a:r>
            <a:endParaRPr lang="en-US" sz="1500" dirty="0"/>
          </a:p>
        </p:txBody>
      </p:sp>
      <p:sp>
        <p:nvSpPr>
          <p:cNvPr id="4" name="Text 2"/>
          <p:cNvSpPr/>
          <p:nvPr/>
        </p:nvSpPr>
        <p:spPr>
          <a:xfrm>
            <a:off x="914400" y="420624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Binary outcome  ·  Independent trials  ·  Number fixed  ·  Same p</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3</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When it's not binomial</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THREE IMPOSTORS TO REFUSE</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800" dirty="0">
                <a:solidFill>
                  <a:srgbClr val="8FB8D9"/>
                </a:solidFill>
                <a:latin typeface="Calibri" pitchFamily="34" charset="0"/>
                <a:ea typeface="Calibri" pitchFamily="34" charset="-122"/>
                <a:cs typeface="Calibri" pitchFamily="34" charset="-120"/>
              </a:rPr>
              <a:t>no fixed n   ·   without replacement (p drifts, trials linked)   ·   measuring, not counting</a:t>
            </a:r>
            <a:endParaRPr lang="en-US" sz="18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4</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000" b="1" dirty="0">
                <a:solidFill>
                  <a:srgbClr val="FFFFFF"/>
                </a:solidFill>
                <a:latin typeface="Calibri" pitchFamily="34" charset="0"/>
                <a:ea typeface="Calibri" pitchFamily="34" charset="-122"/>
                <a:cs typeface="Calibri" pitchFamily="34" charset="-120"/>
              </a:rPr>
              <a:t>One email, five customers</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BUILDING THE FORMULA — STEP 1: ONE STORY</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200" dirty="0">
                <a:solidFill>
                  <a:srgbClr val="F2F6FA"/>
                </a:solidFill>
                <a:latin typeface="Calibri" pitchFamily="34" charset="0"/>
                <a:ea typeface="Calibri" pitchFamily="34" charset="-122"/>
                <a:cs typeface="Calibri" pitchFamily="34" charset="-120"/>
              </a:rPr>
              <a:t>P(first two click, last three don't) = 0.2² × 0.8³ = 0.02048</a:t>
            </a:r>
            <a:endParaRPr lang="en-US" sz="22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…but "exactly two" doesn't care which two.</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5</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1000" b="1" dirty="0">
                <a:solidFill>
                  <a:srgbClr val="FFFFFF"/>
                </a:solidFill>
                <a:latin typeface="Calibri" pitchFamily="34" charset="0"/>
                <a:ea typeface="Calibri" pitchFamily="34" charset="-122"/>
                <a:cs typeface="Calibri" pitchFamily="34" charset="-120"/>
              </a:rPr>
              <a:t>× 10</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STEP 2 — THE PIECE EVERYONE FORGETS</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400" dirty="0">
                <a:solidFill>
                  <a:srgbClr val="F2F6FA"/>
                </a:solidFill>
                <a:latin typeface="Calibri" pitchFamily="34" charset="0"/>
                <a:ea typeface="Calibri" pitchFamily="34" charset="-122"/>
                <a:cs typeface="Calibri" pitchFamily="34" charset="-120"/>
              </a:rPr>
              <a:t>"Exactly two click" can happen C(5,2) = 10 different ways —</a:t>
            </a:r>
            <a:endParaRPr lang="en-US" sz="24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each way equally likely. Count the ways, or be off by ×10.</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6</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000" b="1" dirty="0">
                <a:solidFill>
                  <a:srgbClr val="FFFFFF"/>
                </a:solidFill>
                <a:latin typeface="Calibri" pitchFamily="34" charset="0"/>
                <a:ea typeface="Calibri" pitchFamily="34" charset="-122"/>
                <a:cs typeface="Calibri" pitchFamily="34" charset="-120"/>
              </a:rPr>
              <a:t>The formula, piece by piece</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STEP 3 — ASSEMBLE</a:t>
            </a:r>
            <a:endParaRPr lang="en-US" sz="1500" dirty="0"/>
          </a:p>
        </p:txBody>
      </p:sp>
      <p:sp>
        <p:nvSpPr>
          <p:cNvPr id="4" name="Text 2"/>
          <p:cNvSpPr/>
          <p:nvPr/>
        </p:nvSpPr>
        <p:spPr>
          <a:xfrm>
            <a:off x="914400" y="3840480"/>
            <a:ext cx="10360152" cy="822960"/>
          </a:xfrm>
          <a:prstGeom prst="rect">
            <a:avLst/>
          </a:prstGeom>
          <a:noFill/>
          <a:ln/>
        </p:spPr>
        <p:txBody>
          <a:bodyPr wrap="square" rtlCol="0" anchor="ctr"/>
          <a:lstStyle/>
          <a:p>
            <a:pPr algn="ctr" indent="0" marL="0">
              <a:buNone/>
            </a:pPr>
            <a:r>
              <a:rPr lang="en-US" sz="2600" dirty="0">
                <a:solidFill>
                  <a:srgbClr val="F2F6FA"/>
                </a:solidFill>
                <a:latin typeface="Calibri" pitchFamily="34" charset="0"/>
                <a:ea typeface="Calibri" pitchFamily="34" charset="-122"/>
                <a:cs typeface="Calibri" pitchFamily="34" charset="-120"/>
              </a:rPr>
              <a:t>P(X = k)  =  C(n, k) × p^k × (1 − p)^(n − k)</a:t>
            </a:r>
            <a:endParaRPr lang="en-US" sz="2600" dirty="0"/>
          </a:p>
        </p:txBody>
      </p:sp>
      <p:sp>
        <p:nvSpPr>
          <p:cNvPr id="5" name="Text 3"/>
          <p:cNvSpPr/>
          <p:nvPr/>
        </p:nvSpPr>
        <p:spPr>
          <a:xfrm>
            <a:off x="914400" y="4709160"/>
            <a:ext cx="10360152" cy="822960"/>
          </a:xfrm>
          <a:prstGeom prst="rect">
            <a:avLst/>
          </a:prstGeom>
          <a:noFill/>
          <a:ln/>
        </p:spPr>
        <p:txBody>
          <a:bodyPr wrap="square" rtlCol="0" anchor="ctr"/>
          <a:lstStyle/>
          <a:p>
            <a:pPr algn="ctr" indent="0" marL="0">
              <a:buNone/>
            </a:pPr>
            <a:r>
              <a:rPr lang="en-US" sz="1900" dirty="0">
                <a:solidFill>
                  <a:srgbClr val="5AC8E0"/>
                </a:solidFill>
                <a:latin typeface="Calibri" pitchFamily="34" charset="0"/>
                <a:ea typeface="Calibri" pitchFamily="34" charset="-122"/>
                <a:cs typeface="Calibri" pitchFamily="34" charset="-120"/>
              </a:rPr>
              <a:t>(ways to place the wins) × (the wins happen) × (the losses happen)</a:t>
            </a:r>
            <a:endParaRPr lang="en-US" sz="19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7</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1000" b="1" dirty="0">
                <a:solidFill>
                  <a:srgbClr val="FFFFFF"/>
                </a:solidFill>
                <a:latin typeface="Calibri" pitchFamily="34" charset="0"/>
                <a:ea typeface="Calibri" pitchFamily="34" charset="-122"/>
                <a:cs typeface="Calibri" pitchFamily="34" charset="-120"/>
              </a:rPr>
              <a:t>0.2048</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WORKED EXAMPLE, LANDED</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400" dirty="0">
                <a:solidFill>
                  <a:srgbClr val="F2F6FA"/>
                </a:solidFill>
                <a:latin typeface="Calibri" pitchFamily="34" charset="0"/>
                <a:ea typeface="Calibri" pitchFamily="34" charset="-122"/>
                <a:cs typeface="Calibri" pitchFamily="34" charset="-120"/>
              </a:rPr>
              <a:t>P(exactly 2 of 5 click) = 10 × 0.04 × 0.512 — about 20%.</a:t>
            </a:r>
            <a:endParaRPr lang="en-US" sz="24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Run k = 0…5 and the formula draws the whole distribution.</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8</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200" b="1" dirty="0">
                <a:solidFill>
                  <a:srgbClr val="FFFFFF"/>
                </a:solidFill>
                <a:latin typeface="Calibri" pitchFamily="34" charset="0"/>
                <a:ea typeface="Calibri" pitchFamily="34" charset="-122"/>
                <a:cs typeface="Calibri" pitchFamily="34" charset="-120"/>
              </a:rPr>
              <a:t>EXACTLY   </a:t>
            </a:r>
            <a:pPr algn="ctr" indent="0" marL="0">
              <a:buNone/>
            </a:pPr>
            <a:r>
              <a:rPr lang="en-US" sz="2800" b="1" dirty="0">
                <a:solidFill>
                  <a:srgbClr val="5AC8E0"/>
                </a:solidFill>
                <a:latin typeface="Calibri" pitchFamily="34" charset="0"/>
                <a:ea typeface="Calibri" pitchFamily="34" charset="-122"/>
                <a:cs typeface="Calibri" pitchFamily="34" charset="-120"/>
              </a:rPr>
              <a:t>vs</a:t>
            </a:r>
            <a:pPr algn="ctr" indent="0" marL="0">
              <a:buNone/>
            </a:pPr>
            <a:r>
              <a:rPr lang="en-US" sz="5200" b="1" dirty="0">
                <a:solidFill>
                  <a:srgbClr val="FFFFFF"/>
                </a:solidFill>
                <a:latin typeface="Calibri" pitchFamily="34" charset="0"/>
                <a:ea typeface="Calibri" pitchFamily="34" charset="-122"/>
                <a:cs typeface="Calibri" pitchFamily="34" charset="-120"/>
              </a:rPr>
              <a:t>   AT LEAST</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READ THE QUESTION LIKE A LAWYER</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one bar            a whole tail — and "at least one" = 1 − P(none) = 0.67232</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9</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7 — The Binomial Distribution</dc:title>
  <dc:subject>Week 7 — The Binomial Distribution</dc:subject>
  <dc:creator>Introduction to Statistics — course deck</dc:creator>
  <cp:lastModifiedBy>Introduction to Statistics — course deck</cp:lastModifiedBy>
  <cp:revision>1</cp:revision>
  <dcterms:created xsi:type="dcterms:W3CDTF">2026-07-29T13:20:19Z</dcterms:created>
  <dcterms:modified xsi:type="dcterms:W3CDTF">2026-07-29T13:20:19Z</dcterms:modified>
</cp:coreProperties>
</file>