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8 — the normal distribution, and the week the first half of the course clicks together.
Ground rules refresher, because next week matters: the grade lives in the weekly work — tutorials, assignments, discussions, data labs, quizzes. The midterm next week is a low-stakes checkpoint at five percent, covering Weeks 1 through 8. AI stays allowed on tutorials, practice, discussions, assignments, and labs — not on quizzes or the midterm.
DO: promise them the week plainly: by the end you can take any “how unusual is this value?” question and turn it into an exact percentage — in both directions. Then point at the subtitle and say the memory hook: the normal curve turns a ruler into a percentage.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runs on six friendly z-values — the same table sits in the chapter, the tutorial, and the lab, and needed values are provided with the midterm. Every hand problem this week lands exactly on one of these rows; anything off-table is technology's job, later this session.
DO: teach the reading, not the rows. A z-table reports area to the LEFT — the proportion below. Above is one minus that. Between two values: bigger left area minus smaller left area.
Then drill the recipe with the room: compute z, look left, decide — below, above, or between. And before any lookup: draw the curve, shade the region. The shaded sketch is the answer; the table just prices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Forward went value to percent. Inverse is the industry direction: someone hands you the percent and asks what value sits at the cutoff. Run the table backwards — find the area inside it, read off z, then un-standardize: x equals mu plus z sigma. Start at the mean, walk z SDs.
DO: work the design case. A clothing designer wants sleeves to fit all but the tallest 2.28 percent of women. Tallest 2.28 means left area 0.9772 — that's z = 2 — so the cutoff is 65 plus 2 times 2.5: 70 inches. One more: the 93.32nd percentile — z = 1.5 — 68.75 inches.
Police the language: a percentile is a position, never a score. The 84th percentile did not “get 84 percent.”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week's most important trap. Students learn 68–95–99.7 and start applying it to everything with a mean and an SD. But the rule is a property of the NORMAL curve — not of data in general.
DO: run the counterexample. Household incomes: a long right tail, a few enormous values dragging the mean upward. Ask: does 95 percent of income data sit within two SDs of the mean? Not even close — and a z-based claim like “only 2 percent of households earn above X” becomes confident nonsense.
Say the password line twice: IF bell-shaped, THEN 68–95–99.7. Every calculation this week silently assumed the bell. Next slide: how to check whether it's actually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using the normal model on real data, look for the bell — three quick checks. One: the histogram — a single mound, roughly symmetric, no second bump. Two: the empirical-rule check — compute the mean and SD, then the ACTUAL percent within one and two SDs; close to 68 and 95 is good news. Three: hunt skew and outliers — long tails are the model's natural enemies.
Name the two myths: “it's numeric, so it's normal” — shape is an empirical fact, not a birthright — and “my sample is large, so it's normal” — more skewed data just draws a sharper picture of skew.
DO: tease the lab hard: this week you run all three checks on real Antarctic penguins, and WHICH penguins you pool decides whether the bell appears.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open. Forward: equals NORM dot DIST, then x, mean, SD, TRUE — it returns the area to the LEFT. Type =NORM.DIST(67, 65, 2.5, TRUE): 0.7881. Notice 67 gives z = 0.8 — off our friendly table on purpose. The table teaches the logic; technology handles any z. Inverse: =NORM.INV(0.9, 65, 2.5) — about 68.2 inches, the 90th percentile. Same functions in Google Sheets and Excel. In a Desmos-class tool, type normaldist(65, 2.5) and shade the region live.
Then the AI-critique moment: ask a chatbot, no tools allowed, for the area left of z = 1.25 — check it against the table: 0.8944. Chatbots quoting tables from memory drift by a digit.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review kickoff real airtime — this is the week's second job. Next week is Midterm Week: 50 multiple-choice covering Weeks 1 through 8, closed to AI, and low-stakes — five percent. The weekly work they've already banked is the grade engine; the exam is a temperature reading.
DO: draw the roadmap as one line on the board and tell it as one story: get data honestly, describe it, quantify chance, model it. The normal model they learned THIS week is the bridge — Week 10 uses it to describe sample means.
Send them to the right starting point: the Week 9 module holds the study guide, the practice exam, and the exam-prep tutorial. Start with the study guide's self-diagnosis — not with rereading.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Three abilities walk out the door: the empirical rule for whole-SD questions; z-scores to put any value — from any distribution — on one ruler; and the table-plus-technology recipe for exact percents in both directions, guarded by the is-it-actually-bell-shaped check.
DO: walk the checklist with time estimates. The tutorial and the data lab are the big two. The quiz is closed to AI. The discussion post is due two days before the week ends so classmates can reply. Chapter first if they haven't read it.
Close with the arc: next week the midterm caps the first half — a checkpoint, not a cliff — and then we cross this week's bridge: the same bell curve, describing sample means, powers everything ahead.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put last week's binomial histogram back on screen — 100 attempts, p = 0.25, mean np = 25, SD root of 18.75, about 4.33 — and ask the room what shape kept appearing as n grew. Someone will say a bell. Exactly.
That bell was not a coincidence. Heights bunch symmetrically around a middle value. So do machine fill volumes, battery lifetimes, measurement errors. One smooth curve describes them all, and you only need two numbers to draw it.
Frame the week's stakes: this is the hinge of the course. It caps the descriptive-and-probability half that next week's midterm covers, and it is the engine of every inference tool in the second half.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histogram of a big dataset is bumpy; a density curve is the smooth idealized outline we model it with. Two rules define every density curve: the total area underneath is exactly one — that's 100 percent of the data — and the area between two values is the proportion of data in that interval. Height alone is never a proportion. Area is.
DO: work the rectangle example on the board. A game app picks a bonus timer uniformly between 0 and 4. For total area one, the height must be one-quarter: 0.25. Probability the timer lands below 1? Width times height: 1 times 0.25 — 25 percent. Not every density curve is a bell, and the area rules run everything anyway.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star of the week: the normal distribution — bell-shaped, symmetric, one mound. Say the notation out loud: normal with mean mu and standard deviation sigma.
Two numbers draw the entire curve. Mu positions the center. Sigma — the same SD they computed by hand in Week 3 — sets the spread: small sigma, tall and narrow; big sigma, low and wide. That economy is exactly why the model is everywhere: report two numbers and anyone can reconstruct the whole distribution.
DO: sketch two normals with the same mu and different sigmas, then ask: where's the median? Symmetry answers it — dead center, equal to the mean, half the area on each side.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week's only must-memorize numbers, complete in one place.
Walk the rows with the height model, normal with mean 65 inches and SD 2.5. One SD: 62.5 to 67.5 — about 68 percent of women. Two SDs: 60 to 70 — about 95 percent. Three: 57.5 to 72.5 — virtually everyone, 99.7. And symmetry gives the bonus row: half below the mean, always.
DO: teach the halving trick on the board — outside two SDs lies 5 percent, split evenly, so about 2.5 percent of women are taller than 70 inches. Then read the bottom line twice: the rule's password is the shape. Skewed data flunk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empirical rule only speaks in whole SDs. For everything else, ask the universal question first: how many standard deviations from the mean is my value? That count is the z-score — Week 3 called it relative standing; this week it unlocks the entire curve.
Write the formula and say it in words: value minus mean, divided by SD. z of 2 — two SDs above. z of negative 1.5 — one and a half below. z of 0 — exactly average.
DO: kill two misconceptions right now. Negative z is not bad — it's a direction, and half of all z-scores are negative. And z = 2 never means twice as tall — it means two SD steps. Force the words, not just the digits.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work it on the board, narrating every step. How unusual is a 70-inch woman under the model N(65, 2.5)? Value minus mean: 70 minus 65 is 5. Divide by the SD: 5 over 2.5 — z equals 2.0. Say it in words: two standard deviations above the mean.
The empirical rule already whispers the answer — outside two SDs is 5 percent, so about 2.5 percent taller. The table sharpens it: area left of z = 2 is 0.9772, so 97.72 percent of women are shorter and just 2.28 percent taller.
Land the memory hook: the ruler became a percentage. That's the whole trade this week — and both directions of it are coming.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signature use of z — comparing values that live on different rulers. Who is relatively taller: a 70-inch woman, where women run normal with mean 65 and SD 2.5, or a 74-inch man, where men run normal with mean 70 and SD 4?
DO: compute both aloud. Her z: 70 minus 65 over 2.5 — 2.0. His z: 74 minus 70 over 4 — 1.0. She stands two SDs above her distribution's mean; he stands only one above his. She is relatively taller, even though he has four raw inches on her.
Ask the class where else this trick pays: comparing scores on different exams, athletes across eras, products across categories. Standardizing puts everything on one SD ruler.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does one small table handle every normal problem ever posed? Because standardizing — subtract the mean, divide by the SD — converts any normal model into this one: the standard normal, mean 0, SD 1.
Heights in inches, lifetimes in hours, volumes in milliliters: after standardizing, they are all literally the same curve. A z of 1.5 means the same thing — same position, same area — no matter what units it started in.
DO: connect it back to the last slide. That's why the woman-versus-man comparison was legal: both heights were translated into the shared language first. The table you're about to meet speaks only this language — z in, area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6000" b="1" dirty="0">
                <a:solidFill>
                  <a:srgbClr val="FFFFFF"/>
                </a:solidFill>
                <a:latin typeface="Calibri" pitchFamily="34" charset="0"/>
                <a:ea typeface="Calibri" pitchFamily="34" charset="-122"/>
                <a:cs typeface="Calibri" pitchFamily="34" charset="-120"/>
              </a:rPr>
              <a:t>The Normal</a:t>
            </a:r>
            <a:endParaRPr lang="en-US" sz="5400" dirty="0"/>
          </a:p>
          <a:p>
            <a:pPr algn="ctr" indent="0" marL="0">
              <a:buNone/>
            </a:pPr>
            <a:r>
              <a:rPr lang="en-US" sz="6000" b="1" dirty="0">
                <a:solidFill>
                  <a:srgbClr val="FFFFFF"/>
                </a:solidFill>
                <a:latin typeface="Calibri" pitchFamily="34" charset="0"/>
                <a:ea typeface="Calibri" pitchFamily="34" charset="-122"/>
                <a:cs typeface="Calibri" pitchFamily="34" charset="-120"/>
              </a:rPr>
              <a:t>Distribution</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8</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One curve turns “how far from typical?” into an exact percentage.</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960120"/>
            <a:ext cx="11091672" cy="86868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The friendly six</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AREA TO THE LEFT · YOUR WORKING TABLE ALL WEEK</a:t>
            </a:r>
            <a:endParaRPr lang="en-US" sz="1500" dirty="0"/>
          </a:p>
        </p:txBody>
      </p:sp>
      <p:sp>
        <p:nvSpPr>
          <p:cNvPr id="4" name="Text 2"/>
          <p:cNvSpPr/>
          <p:nvPr/>
        </p:nvSpPr>
        <p:spPr>
          <a:xfrm>
            <a:off x="914400" y="2057400"/>
            <a:ext cx="10360152" cy="457200"/>
          </a:xfrm>
          <a:prstGeom prst="rect">
            <a:avLst/>
          </a:prstGeom>
          <a:noFill/>
          <a:ln/>
        </p:spPr>
        <p:txBody>
          <a:bodyPr wrap="square" rtlCol="0" anchor="ctr"/>
          <a:lstStyle/>
          <a:p>
            <a:pPr algn="ctr" indent="0" marL="0">
              <a:buNone/>
            </a:pPr>
            <a:r>
              <a:rPr lang="en-US" sz="1600" dirty="0">
                <a:solidFill>
                  <a:srgbClr val="8FB8D9"/>
                </a:solidFill>
                <a:latin typeface="Calibri" pitchFamily="34" charset="0"/>
                <a:ea typeface="Calibri" pitchFamily="34" charset="-122"/>
                <a:cs typeface="Calibri" pitchFamily="34" charset="-120"/>
              </a:rPr>
              <a:t>Symmetry covers the negatives: area left of −z  =  area right of +z.</a:t>
            </a:r>
            <a:endParaRPr lang="en-US" sz="1600" dirty="0"/>
          </a:p>
        </p:txBody>
      </p:sp>
      <p:sp>
        <p:nvSpPr>
          <p:cNvPr id="5" name="Text 3"/>
          <p:cNvSpPr/>
          <p:nvPr/>
        </p:nvSpPr>
        <p:spPr>
          <a:xfrm>
            <a:off x="1463040" y="2743200"/>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0.5</a:t>
            </a:r>
            <a:endParaRPr lang="en-US" sz="1800" dirty="0"/>
          </a:p>
        </p:txBody>
      </p:sp>
      <p:sp>
        <p:nvSpPr>
          <p:cNvPr id="6" name="Text 4"/>
          <p:cNvSpPr/>
          <p:nvPr/>
        </p:nvSpPr>
        <p:spPr>
          <a:xfrm>
            <a:off x="4846320" y="2743200"/>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0.6915 below   ·   0.3085 above</a:t>
            </a:r>
            <a:endParaRPr lang="en-US" sz="1500" dirty="0"/>
          </a:p>
        </p:txBody>
      </p:sp>
      <p:sp>
        <p:nvSpPr>
          <p:cNvPr id="7" name="Text 5"/>
          <p:cNvSpPr/>
          <p:nvPr/>
        </p:nvSpPr>
        <p:spPr>
          <a:xfrm>
            <a:off x="1463040" y="3255264"/>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1</a:t>
            </a:r>
            <a:endParaRPr lang="en-US" sz="1800" dirty="0"/>
          </a:p>
        </p:txBody>
      </p:sp>
      <p:sp>
        <p:nvSpPr>
          <p:cNvPr id="8" name="Text 6"/>
          <p:cNvSpPr/>
          <p:nvPr/>
        </p:nvSpPr>
        <p:spPr>
          <a:xfrm>
            <a:off x="4846320" y="3255264"/>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0.8413 below   ·   0.1587 above</a:t>
            </a:r>
            <a:endParaRPr lang="en-US" sz="1500" dirty="0"/>
          </a:p>
        </p:txBody>
      </p:sp>
      <p:sp>
        <p:nvSpPr>
          <p:cNvPr id="9" name="Text 7"/>
          <p:cNvSpPr/>
          <p:nvPr/>
        </p:nvSpPr>
        <p:spPr>
          <a:xfrm>
            <a:off x="1463040" y="3767328"/>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1.25</a:t>
            </a:r>
            <a:endParaRPr lang="en-US" sz="1800" dirty="0"/>
          </a:p>
        </p:txBody>
      </p:sp>
      <p:sp>
        <p:nvSpPr>
          <p:cNvPr id="10" name="Text 8"/>
          <p:cNvSpPr/>
          <p:nvPr/>
        </p:nvSpPr>
        <p:spPr>
          <a:xfrm>
            <a:off x="4846320" y="3767328"/>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0.8944 below   ·   0.1056 above</a:t>
            </a:r>
            <a:endParaRPr lang="en-US" sz="1500" dirty="0"/>
          </a:p>
        </p:txBody>
      </p:sp>
      <p:sp>
        <p:nvSpPr>
          <p:cNvPr id="11" name="Text 9"/>
          <p:cNvSpPr/>
          <p:nvPr/>
        </p:nvSpPr>
        <p:spPr>
          <a:xfrm>
            <a:off x="1463040" y="4279392"/>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1.5</a:t>
            </a:r>
            <a:endParaRPr lang="en-US" sz="1800" dirty="0"/>
          </a:p>
        </p:txBody>
      </p:sp>
      <p:sp>
        <p:nvSpPr>
          <p:cNvPr id="12" name="Text 10"/>
          <p:cNvSpPr/>
          <p:nvPr/>
        </p:nvSpPr>
        <p:spPr>
          <a:xfrm>
            <a:off x="4846320" y="4279392"/>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0.9332 below   ·   0.0668 above</a:t>
            </a:r>
            <a:endParaRPr lang="en-US" sz="1500" dirty="0"/>
          </a:p>
        </p:txBody>
      </p:sp>
      <p:sp>
        <p:nvSpPr>
          <p:cNvPr id="13" name="Text 11"/>
          <p:cNvSpPr/>
          <p:nvPr/>
        </p:nvSpPr>
        <p:spPr>
          <a:xfrm>
            <a:off x="1463040" y="4791456"/>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2</a:t>
            </a:r>
            <a:endParaRPr lang="en-US" sz="1800" dirty="0"/>
          </a:p>
        </p:txBody>
      </p:sp>
      <p:sp>
        <p:nvSpPr>
          <p:cNvPr id="14" name="Text 12"/>
          <p:cNvSpPr/>
          <p:nvPr/>
        </p:nvSpPr>
        <p:spPr>
          <a:xfrm>
            <a:off x="4846320" y="4791456"/>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0.9772 below   ·   0.0228 above</a:t>
            </a:r>
            <a:endParaRPr lang="en-US" sz="1500" dirty="0"/>
          </a:p>
        </p:txBody>
      </p:sp>
      <p:sp>
        <p:nvSpPr>
          <p:cNvPr id="15" name="Text 13"/>
          <p:cNvSpPr/>
          <p:nvPr/>
        </p:nvSpPr>
        <p:spPr>
          <a:xfrm>
            <a:off x="1463040" y="5303520"/>
            <a:ext cx="3291840" cy="493776"/>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z = 2.5</a:t>
            </a:r>
            <a:endParaRPr lang="en-US" sz="1800" dirty="0"/>
          </a:p>
        </p:txBody>
      </p:sp>
      <p:sp>
        <p:nvSpPr>
          <p:cNvPr id="16" name="Text 14"/>
          <p:cNvSpPr/>
          <p:nvPr/>
        </p:nvSpPr>
        <p:spPr>
          <a:xfrm>
            <a:off x="4846320" y="5303520"/>
            <a:ext cx="6309360" cy="493776"/>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0.9938 below   ·   0.0062 above</a:t>
            </a:r>
            <a:endParaRPr lang="en-US" sz="1500" dirty="0"/>
          </a:p>
        </p:txBody>
      </p:sp>
      <p:sp>
        <p:nvSpPr>
          <p:cNvPr id="17" name="Text 1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From percent back to inches</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INVERSE NORMAL · x = μ + z·σ</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Sleeves for all but the tallest 2.28%:  left area 0.9772 → z = 2 → 65 + 2(2.5) = 70 inches.</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IF bell-shaped,</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THEN 68–95–99.7</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FINE PRINT EVERYONE SKIPS</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Skewed data break the rule — and every z-based percentage breaks with it.</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Is the bell actually there?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THREE QUICK CHECKS BEFORE YOU TRUST THE MODEL</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600" dirty="0">
                <a:solidFill>
                  <a:srgbClr val="8FB8D9"/>
                </a:solidFill>
                <a:latin typeface="Calibri" pitchFamily="34" charset="0"/>
                <a:ea typeface="Calibri" pitchFamily="34" charset="-122"/>
                <a:cs typeface="Calibri" pitchFamily="34" charset="-120"/>
              </a:rPr>
              <a:t>① histogram: one symmetric mound      ② actual % within 1 and 2 SDs ≈ 68 and 95      ③ hunt skew and outliers</a:t>
            </a:r>
            <a:endParaRPr lang="en-US" sz="16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7600" b="1" dirty="0">
                <a:solidFill>
                  <a:srgbClr val="FFFFFF"/>
                </a:solidFill>
                <a:latin typeface="Courier New" pitchFamily="34" charset="0"/>
                <a:ea typeface="Courier New" pitchFamily="34" charset="-122"/>
                <a:cs typeface="Courier New" pitchFamily="34" charset="-120"/>
              </a:rPr>
              <a:t>=NORM.DIST()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ANY z, NOT JUST THE FRIENDLY SIX</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700" dirty="0">
                <a:solidFill>
                  <a:srgbClr val="F2F6FA"/>
                </a:solidFill>
                <a:latin typeface="Calibri" pitchFamily="34" charset="0"/>
                <a:ea typeface="Calibri" pitchFamily="34" charset="-122"/>
                <a:cs typeface="Calibri" pitchFamily="34" charset="-120"/>
              </a:rPr>
              <a:t>=NORM.DIST(67, 65, 2.5, TRUE) → 0.7881 below      ·      =NORM.INV(0.9, 65, 2.5) → ≈ 68.2</a:t>
            </a:r>
            <a:endParaRPr lang="en-US" sz="17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51560"/>
            <a:ext cx="11091672" cy="9144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Half a course, one map</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MIDTERM REVIEW KICKOFF · WEEKS 1–8</a:t>
            </a:r>
            <a:endParaRPr lang="en-US" sz="1500" dirty="0"/>
          </a:p>
        </p:txBody>
      </p:sp>
      <p:sp>
        <p:nvSpPr>
          <p:cNvPr id="4" name="Text 2"/>
          <p:cNvSpPr/>
          <p:nvPr/>
        </p:nvSpPr>
        <p:spPr>
          <a:xfrm>
            <a:off x="914400" y="2194560"/>
            <a:ext cx="10360152" cy="548640"/>
          </a:xfrm>
          <a:prstGeom prst="rect">
            <a:avLst/>
          </a:prstGeom>
          <a:noFill/>
          <a:ln/>
        </p:spPr>
        <p:txBody>
          <a:bodyPr wrap="square" rtlCol="0" anchor="ctr"/>
          <a:lstStyle/>
          <a:p>
            <a:pPr algn="ctr" indent="0" marL="0">
              <a:buNone/>
            </a:pPr>
            <a:r>
              <a:rPr lang="en-US" sz="1500" dirty="0">
                <a:solidFill>
                  <a:srgbClr val="8FB8D9"/>
                </a:solidFill>
                <a:latin typeface="Calibri" pitchFamily="34" charset="0"/>
                <a:ea typeface="Calibri" pitchFamily="34" charset="-122"/>
                <a:cs typeface="Calibri" pitchFamily="34" charset="-120"/>
              </a:rPr>
              <a:t>Next week: 50 multiple-choice · closed to AI · a low-stakes checkpoint (5%).</a:t>
            </a:r>
            <a:endParaRPr lang="en-US" sz="15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W1</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where trustworthy data come from — sampling &amp; study design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W2–3</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pictures and summaries — shape, center, spread</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W4</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two variables at once — scatterplots, r, two-way tables</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W5–7</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quantifying chance — probability, random variables, the binomial</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W8</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normal model — the bridge into the second half</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Study guide · practice exam · exam-prep tutorial — the whole bundle lives in the Week 9 module.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Before the midterm lands</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8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The week's five graded items — all due by the end of the week.</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8</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with the friendly z-table —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8</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do the penguins fit the bell?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8</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8</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“Designed for the Middle”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8</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normal problems —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Midterm Week — everything from Weeks 1–8, then the inference half begins.</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16</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The bars were</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becoming a bell</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PICKING UP WHERE WEEK 7 LEFT OFF</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100 free throws at p = 0.25:  mean 25, SD ≈ 4.33 — and that unmistakable shape.</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Area is the whole story</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DENSITY CURVES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total area under the curve = 1      ·      area between two values = proportion of the data</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N(μ, σ)</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NORMAL MODEL · TWO NUMBERS DRAW THE WHOLE CURVE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μ says where the center sits  ·  σ says how spread out it is</a:t>
            </a:r>
            <a:endParaRPr lang="en-US" sz="24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Symmetric — so the mean equals the median, and half the area lies below μ.</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68–95–99.7 Rule</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68%</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within 1 SD of the mean</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heights: 62.5 to 67.5 inches</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95%</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within 2 SDs of the mean</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heights: 60 to 70 inches</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99.7%</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within 3 SDs of the mean</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heights: 57.5 to 72.5 inches</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50%</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below the mean — symmetry</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the mean is also the median</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Model: women’s heights ≈ N(65, 2.5).  IF bell-shaped, THEN 68–95–99.7 — the rule’s password is the shape.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How many SDs from the mean?</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z-SCORE · ONE RULER FOR EVERYTHING</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z = (x − μ) ⁄ σ      ·      negative z just means below the mean</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70 INCHES</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 WORKED EXAMPLE, EVERY STEP SHOWN</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z = (70 − 65) ⁄ 2.5 = 2.0 — two standard deviations above the mean.</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Table: 0.9772 below → only 2.28% of women are taller.</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Two rulers, one question</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COMPARING ACROSS DIFFERENT DISTRIBUTIONS</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a 70″ woman:  z = (70 − 65) ⁄ 2.5 = 2.0          a 74″ man:  z = (74 − 70) ⁄ 4 = 1.0</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N(0, 1)</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STANDARDIZE ONCE, ONE TABLE FOREVER</a:t>
            </a:r>
            <a:endParaRPr lang="en-US" sz="1500" dirty="0"/>
          </a:p>
        </p:txBody>
      </p:sp>
      <p:sp>
        <p:nvSpPr>
          <p:cNvPr id="4" name="Text 2"/>
          <p:cNvSpPr/>
          <p:nvPr/>
        </p:nvSpPr>
        <p:spPr>
          <a:xfrm>
            <a:off x="914400" y="425196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Subtract the mean, divide by the SD — every normal problem becomes the same problem.</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8 — The Normal Distribution + Midterm Review Kickoff</dc:title>
  <dc:subject>Week 8 — The Normal Distribution + Midterm Review Kickoff</dc:subject>
  <dc:creator>Introduction to Statistics — course deck</dc:creator>
  <cp:lastModifiedBy>Introduction to Statistics — course deck</cp:lastModifiedBy>
  <cp:revision>1</cp:revision>
  <dcterms:created xsi:type="dcterms:W3CDTF">2026-07-29T13:23:40Z</dcterms:created>
  <dcterms:modified xsi:type="dcterms:W3CDTF">2026-07-29T13:23:40Z</dcterms:modified>
</cp:coreProperties>
</file>