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9 — Midterm Week. Set the temperature in the first minute: the midterm is fifty questions, two points each, and it is worth five percent of the grade. It is a checkpoint, not a verdict. The grade engine in this course is the weekly work, and eight weeks of it are already banked.
Today is the review session: the whole first half on one map, rapid-fire drills, two integration examples, the misconception clinic, and logistics. Next session is the exam itself.
DO: ask for a show of hands — who has opened the study guide already? Point the rest to the Start Here page: study guide, practice exam, tutorial, exam, debrief — in that order.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recall number: 2.4 million. DO: let someone in the room tell the story back — it is the best story of the half.
1936: the Literary Digest mails ten million presidential ballots, gets 2.4 million back, and confidently calls the wrong winner. Car registrations and telephone directories skewed the list wealthy — undercoverage — and only the motivated mailed back — nonresponse. Gallup asked a few thousand well-chosen people and got it right.
The line to carry into the exam: bias is baked into the method, and size never fixes it. Any item that says a sample must be trustworthy BECAUSE it is huge is wearing this poll's costume.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recall slide doubles as exam relief. These are the only numbers to memorize: 68, 95, 99.7 — within one, two, three standard deviations. And the password that guards them: IF bell-shaped. A strongly skewed pile of data breaks the rule, and one exam item will check that you know it.
Everything else is supplied: any z-table value an item needs is printed inside that item, exactly the way the weekly materials promised.
DO: run one ten-second drill — approximately normal, mean 48, SD 6: where do about 95 percent land? 36 to 60. Then: which band is 42 to 54? The 68. That reflex is two answers on the exam.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quiet part out loud: the exam's wrong answers are built from these eight traps, so naming them is legitimate strategy. Run the clinic — you read the confident wrong sentence, the room vetoes it and states the cure.
It's a number so it's quantitative — no, labels. Tall bars on the left means skewed left — no, skew is named for the tail. Variance 16 means spread 16 — no, root it. r near zero means no relationship — no, look for the curve. P of A given B equals P of B given A — no, different denominators. E of X is what one play gives — no, what you'd average. p squared times one-minus-p squared — no, count the ways. And the wrong tail — the sketch catches it.
DO: keep it fast, victory-lap energy.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Logistics, slowly, and take questions. Fifty questions, two points each, one hundred points, five percent of the grade. Covers Weeks 1 through 8. One attempt, time-bound — plan about sixty minutes, a bit over a minute per item. Closed to AI, like every quiz. Calculator fine. Announce your notes-page policy right now. Any z-table value an item needs is printed inside the item.
Strategy, honestly: answer everything — no penalty for guessing. Flag and return instead of stalling. Read at-least versus exactly like a lawyer. Find the among-whom denominator before touching a table item. Sketch and shade before any z item.
DO: end with the reframe — five percent. A checkpoint, not a verdict. Walk in curious.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review by walking the checklist in order, because the order is the design. Study guide first — its checklists diagnose, so you study only what wobbles. Practice exam second — unlimited attempts, ungraded, and it shares zero items with the real exam; take one attempt closed-book. Tutorial 9 third — the graded drill engine; share link and completion summary due by exam day. Then the midterm itself, mid-week. Then the debrief discussion — the Midterm Mirror — initial post two days before the week ends.
DO: end warm. Eight weeks of steady work is the preparation; this week just organizes it. Next session: bring a calculator, your permitted notes page, and some curiosity about what held.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entire first half in one breath. Week 1: GET the data honestly — everything later dies if the sample was biased. Week 2: PICTURE it. Week 3: SUMMARIZE it. Week 4: RELATE two variables. Weeks 5 and 6: WEIGH the chance. Weeks 7 and 8: MODEL it with the binomial and the normal.
Say the thesis plainly: the midterm is not eight little exams stapled together. It is one story asked fifty ways — where did the number come from, and what does it mean?
DO: walk the arrow chain aloud once, then have the class say it back as a chant. The next five slides are the map, unit by unit — tell them these are the photograph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map panel — have them photograph these five. Walk the rows. Population versus sample: everyone the question is about versus the part we measured; the sample's statistic estimates the population's parameter. NOIR: the one-question cascade ending at does zero mean none. Sampling: four chance methods, and the two to distrust on sight — convenience and voluntary response. Observe versus do: only random assignment supports a causal claim; otherwise hunt the confounder.
DO: fire two quick checks at the room — a campsite ID number, which level? Nominal, it labels. A tap-to-vote poll with a huge sample, trustworthy? No — method beats size, and that story is three slides away.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panel: Weeks 2 and 3 are one pipeline. Count and share — relative frequencies sum to one. Picture — bars apart for categories, bars touching for a number line. Then the shape words, and the rule that runs everything: skew is named for the tail. The tail tells the tale.
Center and spread travel in pairs: mean with SD, median with IQR — and skewed data report the resistant pair, because the mean chases the tail. Fences sit one-and-a-half IQRs past the quartiles; outliers get investigated, never deleted. The z-score ends the panel: a distance in SD units, sign for direction — not a percentile yet.
DO: quick drill — variance 9, what do you SAY? SD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panel: relationships. Quantitative pairs get the scatterplot and r — direction, form, strength, then stragglers. r lives between minus one and plus one, wears no units, and sees straight lines only: a strong arch can hand you r near zero, which is why the plot comes first.
Categorical pairs get the two-way table, and the entire skill is the denominator: among WHOM? Find the given group, divide by that group's total. Association means the conditional percents differ. And then the refusal: association is never causation — name the lurking variable, ask what was randomly assigned.
DO: one drill — minus point nine versus plus point five, which is stronger? Minus point nine. Strength is distance from zero.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Fourth panel: chance. Every Week 5 item is one of four word-cues. NOT: one minus. OR: add and subtract the overlap. AND: multiply, if independent. GIVEN: shrink the world and re-count — and say the given world out loud, because P of A given B is not P of B given A. Remind them: the die has no memory; streaks create no debts.
Week 6 prices whole distributions: E of X is the probability-weighted average — what you'd average over many plays, not what any one play gives. Legitimacy first: probabilities in zero-to-one totaling exactly one. Transformations: adding shifts, multiplying stretches.
DO: drill — distribution table missing one probability, listed ones total 0.85. The missing one? 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panel: the two models. The binomial guards its door with B-I-N-S — binary, independent, number fixed, same p. Pass the test and everything comes from n and p: ways times wins times losses for exact counts, the express lane one-minus-P-of-none for at least one, mean np, SD root np one-minus-p.
The normal model: two numbers draw the entire curve, area carries proportion, 68–95–99.7 holds IF bell-shaped, and z runs both directions — value to percent, percent to value. Sketch and shade before every lookup; the sketch catches the wrong tail every time.
DO: point at the bridge on the bottom line — big-n binomials go bell-shaped. That is exactly how the exam's synthesis items think.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round — three big numbers from the first half, no notes allowed. First: 74 percent. DO: ask the room cold — where is this number from, and which word does it wear?
Week 1, session one: the transit agency, 592 of 800 surveyed riders satisfied. It is a statistic — computed from the sample. The satisfaction rate among all 24,000 riders is the parameter, and nobody has ever seen it. The whole course has been the bridge between those two numbers.
Land the letters one more time: Population goes with Parameter, Sample goes with Statistic. If an exam item hands you a number, your first move is deciding which of the two words it wears.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recall number: Route 40. DO: ask — what is the trap, in one sentence?
Route 40 is not twice route 20. A number that labels is nominal, however numeric it looks — bus routes, zip codes, ID and tag numbers, jerseys. The test is never is it written in digits; it is does arithmetic mean anything. You cannot average bus routes.
Why resurrect it today: this trap seeds distractors all over the exam's classification items, and it is the single most-missed idea on first-half exams everywhere. Thirty seconds of recall now buys points mid-week. Then tease the next slide: the biggest number of the 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7200" b="1" dirty="0">
                <a:solidFill>
                  <a:srgbClr val="FFFFFF"/>
                </a:solidFill>
                <a:latin typeface="Calibri" pitchFamily="34" charset="0"/>
                <a:ea typeface="Calibri" pitchFamily="34" charset="-122"/>
                <a:cs typeface="Calibri" pitchFamily="34" charset="-120"/>
              </a:rPr>
              <a:t>Midterm Week</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9</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Eight weeks. One story. Fifty questions — worth 5%.</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2,400,000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TOTAL RECALL · METHOD BEATS SIZE</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The 1936 Literary Digest poll: 2.4 million ballots — wrong winner.</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200" b="1" dirty="0">
                <a:solidFill>
                  <a:srgbClr val="5AC8E0"/>
                </a:solidFill>
                <a:latin typeface="Calibri" pitchFamily="34" charset="0"/>
                <a:ea typeface="Calibri" pitchFamily="34" charset="-122"/>
                <a:cs typeface="Calibri" pitchFamily="34" charset="-120"/>
              </a:rPr>
              <a:t>Bias lives in the method. Size never fixes it.</a:t>
            </a:r>
            <a:endParaRPr lang="en-US" sz="22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alibri" pitchFamily="34" charset="0"/>
                <a:ea typeface="Calibri" pitchFamily="34" charset="-122"/>
                <a:cs typeface="Calibri" pitchFamily="34" charset="-120"/>
              </a:rPr>
              <a:t>68 · 95 · 99.7</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ONLY NUMBERS YOU MEMORIZE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within 1, 2, 3 SDs of the mean — IF bell-shaped.</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Every z-table value the exam needs is printed inside the item that needs it.</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Eight traps, one clinic</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DISTRACTORS, DECLASSIFIED</a:t>
            </a:r>
            <a:endParaRPr lang="en-US" sz="1500" dirty="0"/>
          </a:p>
        </p:txBody>
      </p:sp>
      <p:sp>
        <p:nvSpPr>
          <p:cNvPr id="4" name="Text 2"/>
          <p:cNvSpPr/>
          <p:nvPr/>
        </p:nvSpPr>
        <p:spPr>
          <a:xfrm>
            <a:off x="914400" y="4069080"/>
            <a:ext cx="10360152" cy="822960"/>
          </a:xfrm>
          <a:prstGeom prst="rect">
            <a:avLst/>
          </a:prstGeom>
          <a:noFill/>
          <a:ln/>
        </p:spPr>
        <p:txBody>
          <a:bodyPr wrap="square" rtlCol="0" anchor="ctr"/>
          <a:lstStyle/>
          <a:p>
            <a:pPr algn="ctr" indent="0" marL="0">
              <a:buNone/>
            </a:pPr>
            <a:r>
              <a:rPr lang="en-US" sz="1700" dirty="0">
                <a:solidFill>
                  <a:srgbClr val="8FB8D9"/>
                </a:solidFill>
                <a:latin typeface="Calibri" pitchFamily="34" charset="0"/>
                <a:ea typeface="Calibri" pitchFamily="34" charset="-122"/>
                <a:cs typeface="Calibri" pitchFamily="34" charset="-120"/>
              </a:rPr>
              <a:t>labels · tails · variance-for-SD · r ≈ 0 · denominators · E(X) · the ways factor · the wrong tail</a:t>
            </a:r>
            <a:endParaRPr lang="en-US" sz="1700" dirty="0"/>
          </a:p>
        </p:txBody>
      </p:sp>
      <p:sp>
        <p:nvSpPr>
          <p:cNvPr id="5" name="Text 3"/>
          <p:cNvSpPr/>
          <p:nvPr/>
        </p:nvSpPr>
        <p:spPr>
          <a:xfrm>
            <a:off x="914400" y="484632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Knowing the traps IS exam strategy — every distractor is a named misconception.</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50 × 2</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EXAM LOGISTICS — SAY THEM SLOWLY</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50 questions × 2 points = 100 · Weeks 1–8 · 5% of the grade · one attempt, ~60 minutes</a:t>
            </a:r>
            <a:endParaRPr lang="en-US" sz="1900" dirty="0"/>
          </a:p>
        </p:txBody>
      </p:sp>
      <p:sp>
        <p:nvSpPr>
          <p:cNvPr id="5" name="Text 3"/>
          <p:cNvSpPr/>
          <p:nvPr/>
        </p:nvSpPr>
        <p:spPr>
          <a:xfrm>
            <a:off x="914400" y="470916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Closed to AI · calculator fine · one page of notes if your instructor permits.</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You're ready.</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MIDTERM WEEK · THE ORDER MATTERS</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Diagnose → rehearse → drill → exam → debrief. The bundle does the work.</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STUDY GUIDE</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diagnose with the checklists — study only what wobbles</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PRACTICE EXAM</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unlimited attempts · ungraded · zero shared items with the real one</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9</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AI drill engine — share link + summary by exam day  (10 pts)</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MIDTERM</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mid-week · 50 × 2 = 100 · closed to AI · a 5% checkpoint</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9</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Midterm Mirror debrief — post two days before week's end</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After the exam, the second half opens: what can a sample really tell us?</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Six moves,</a:t>
            </a:r>
            <a:endParaRPr lang="en-US" sz="5400" dirty="0"/>
          </a:p>
          <a:p>
            <a:pPr algn="ctr" indent="0" marL="0">
              <a:buNone/>
            </a:pPr>
            <a:r>
              <a:rPr lang="en-US" sz="5400" b="1" dirty="0">
                <a:solidFill>
                  <a:srgbClr val="5AC8E0"/>
                </a:solidFill>
                <a:latin typeface="Calibri" pitchFamily="34" charset="0"/>
                <a:ea typeface="Calibri" pitchFamily="34" charset="-122"/>
                <a:cs typeface="Calibri" pitchFamily="34" charset="-120"/>
              </a:rPr>
              <a:t>one story</a:t>
            </a:r>
            <a:endParaRPr lang="en-US" sz="5400" dirty="0"/>
          </a:p>
        </p:txBody>
      </p:sp>
      <p:sp>
        <p:nvSpPr>
          <p:cNvPr id="3" name="Text 1"/>
          <p:cNvSpPr/>
          <p:nvPr/>
        </p:nvSpPr>
        <p:spPr>
          <a:xfrm>
            <a:off x="731520" y="14630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WEEKS 1–8 IN ONE BREATH</a:t>
            </a:r>
            <a:endParaRPr lang="en-US" sz="1500" dirty="0"/>
          </a:p>
        </p:txBody>
      </p:sp>
      <p:sp>
        <p:nvSpPr>
          <p:cNvPr id="4" name="Text 2"/>
          <p:cNvSpPr/>
          <p:nvPr/>
        </p:nvSpPr>
        <p:spPr>
          <a:xfrm>
            <a:off x="914400" y="42062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GET  →  PICTURE  →  SUMMARIZE  →  RELATE  →  WEIGH  →  MODEL</a:t>
            </a:r>
            <a:endParaRPr lang="en-US" sz="2000" dirty="0"/>
          </a:p>
        </p:txBody>
      </p:sp>
      <p:sp>
        <p:nvSpPr>
          <p:cNvPr id="5" name="Text 3"/>
          <p:cNvSpPr/>
          <p:nvPr/>
        </p:nvSpPr>
        <p:spPr>
          <a:xfrm>
            <a:off x="914400" y="4892040"/>
            <a:ext cx="10360152" cy="822960"/>
          </a:xfrm>
          <a:prstGeom prst="rect">
            <a:avLst/>
          </a:prstGeom>
          <a:noFill/>
          <a:ln/>
        </p:spPr>
        <p:txBody>
          <a:bodyPr wrap="square" rtlCol="0" anchor="ctr"/>
          <a:lstStyle/>
          <a:p>
            <a:pPr algn="ctr" indent="0" marL="0">
              <a:buNone/>
            </a:pPr>
            <a:r>
              <a:rPr lang="en-US" sz="1600" dirty="0">
                <a:solidFill>
                  <a:srgbClr val="8FB8D9"/>
                </a:solidFill>
                <a:latin typeface="Calibri" pitchFamily="34" charset="0"/>
                <a:ea typeface="Calibri" pitchFamily="34" charset="-122"/>
                <a:cs typeface="Calibri" pitchFamily="34" charset="-120"/>
              </a:rPr>
              <a:t>get data honestly · picture it · summarize it · relate it · weigh the chance · model it</a:t>
            </a:r>
            <a:endParaRPr lang="en-US" sz="16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Map · Getting Good Data (Week 1)</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POP vs SAMPLE</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everyone in the question vs. the part measured</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statistic estimates the parameter</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N·O·I·R</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nominal · ordinal · interval · ratio</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test: does zero mean "none"?</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SAMPLING</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SRS · stratified · cluster · systematic</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distrust convenience and opt-in on sight</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OBSERVE vs DO</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watching shows links; experiments show causes</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no random assignment, no arrow</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Week 1 decides whether every later number deserves trust. P→P, S→S — the letters line up.</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000" b="1" dirty="0">
                <a:solidFill>
                  <a:srgbClr val="0E2A47"/>
                </a:solidFill>
                <a:latin typeface="Calibri" pitchFamily="34" charset="0"/>
                <a:ea typeface="Calibri" pitchFamily="34" charset="-122"/>
                <a:cs typeface="Calibri" pitchFamily="34" charset="-120"/>
              </a:rPr>
              <a:t>The Map · Picturing &amp; Summarizing (Weeks 2–3)</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SHAPE</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symmetric · skewed right/left · uniform · bimodal</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skew is named for the TAIL</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CENTER</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mean = balance point · median = sorted middle</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mean chases the tail</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SPREAD</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SD travels with the mean · IQR with the median</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fences at 1.5 × IQR past the quartiles</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z-SCORE</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(value − mean) ÷ SD</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sign = direction · size = distance</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Count → share → picture → summarize — and let the SHAPE pick the summary pair.</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Map · Two Variables at Once (Week 4)</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SCATTER + r</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direction, form, strength — then stragglers</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r sees straight lines ONLY</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TWO-WAY TABLE</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marginal = the edges · conditional = inside a group</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denominator is the whole game</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ASSOCIATION</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the conditional percents differ across groups</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compare % to %, never raw counts</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CAUSATION</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only random assignment earns the arrow</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correlation is a handshake, not a push</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Two kinds of pairs, two tools — and neither tool proves a cause by itself.</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Map · Weighing Chance (Weeks 5–6)</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FOUR CUES</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NOT · OR · AND · GIVEN</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complement · add − overlap · multiply if independent</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P(A | B)</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shrink the world to B, then re-count</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say the "given" world out loud first</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E(X) = Σ x·P(x)</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the long-run average of a random variable</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what you'd AVERAGE, not what you'd expect</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Y = a + bX</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adding shifts the center only</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multiplying stretches: SD(Y) = |b|·SD(X)</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Chance gets rules in Week 5 — and a price tag in Week 6.</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Map · The Two Models (Weeks 7–8)</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B·I·N·S</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binary · independent · number fixed · same p</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binomial's entry test</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THE FORMULA</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C(n,k) · p^k · (1−p)^(n−k)</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ways × wins × losses — μ = np, σ = √(np(1−p))</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THE BELL</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N(μ, σ) — two numbers draw the whole curve</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area is proportion — never height</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z BOTH WAYS</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forward: x → z → area · inverse: area → z → x</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sketch and shade before every lookup</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The binomial counts; the normal measures — and the binomial's histogram reaches for the bell.</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74%</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TOTAL RECALL · WHERE THE COURSE BEGAN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592 of 800 surveyed riders satisfied — a statistic, measured.</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The truth about all 24,000 riders — a parameter, never seen.</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ROUTE 40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TOTAL RECALL · THE TRAP THAT NEVER DIES</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A bus route. A zip code. A tag number. A jersey.</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A number that labels isn't quantitative — ask if arithmetic means anything.</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9 — Midterm Week: The First Half, One Story</dc:title>
  <dc:subject>Week 9 — Midterm Week: The First Half, One Story</dc:subject>
  <dc:creator>Introduction to Statistics — course deck</dc:creator>
  <cp:lastModifiedBy>Introduction to Statistics — course deck</cp:lastModifiedBy>
  <cp:revision>1</cp:revision>
  <dcterms:created xsi:type="dcterms:W3CDTF">2026-07-29T15:00:22Z</dcterms:created>
  <dcterms:modified xsi:type="dcterms:W3CDTF">2026-07-29T15:00:22Z</dcterms:modified>
</cp:coreProperties>
</file>