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10 — and to the second half of the course. The midterm is behind you; from here on, everything is inference, and this week is its engine room.
Ground rules, unchanged: the grade lives in the weekly work — tutorial, data lab, quiz, discussion, assignment — and the exams are low-stakes checkpoints at five percent each. AI is expected on the tutorial, practice, discussion, assignment, and lab; not allowed on quizzes or the final.
DO: frame the half. Weeks 1–8: get data honestly, describe it, model it. Now the question flips — what can a sample really tell us about the world it came from? Promise them: by the end of this week, you can predict the behavior of an average you haven't taken yet.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theorem has fine print — teach it as three lines. If the population is already normal, sample means are normal at every n, even tiny ones. If the population is any shape at all, n of thirty or more is the working rule of thumb — and heavier skew wants more than thirty. There's nothing magic about 30; the magic word is approximately.
And the line that never goes away: the sample must be genuinely RANDOM. The CLT repairs shape; it cannot repair bias. A convenience sample's mean follows a lovely bell — centered on the WRONG value.
DO: point at the bottom line and make them say Week 1's slogan with you: method beats size. Then promise the payoff: with shape, center, and spread known, we can now compute probabilities about averages.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the contrast slowly — it's the week's signature computation. Candy machine: mu 200, sigma 8, cases of 25, SE 1.6. Same question, asked two ways: how often is a weight over 204?
One random BAG over 204: the ruler is sigma, 8. z equals 4 over 8 — 0.5 — area above is 1 minus 0.6915: 30.85 percent. Common.
A CASE AVERAGE over 204: the ruler is the SE, 1.6. z equals 4 over 1.6 — 2.5 — area above is 1 minus 0.9938: 0.62 percent. Rare.
DO: land the moral. Averages don't just wobble less — extreme averages become genuinely RARE. That rarity is the lever every inference tool from Week 11 on will pull.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elevator placard: capacity 9 people or 1,800 pounds. Nine adults step in — should you be nervous?
First the bridge: the TOTAL tops 1,800 exactly when the AVERAGE rider tops 1,800 over 9 — 200 pounds. One divide turns a sum into a mean; our machinery applies. Suppose building adults: mu 190, sigma 24, roughly normal. SE for nine riders: 24 over 3 — 8. z is 10 over 8 — 1.25 — area above: 1 minus 0.8944, about 10.6 percent. One ride in nine.
DO: then the honesty moment. Real riders are NOT a random sample — people board in groups, so the true risk shifts. Conditions in, trust out. And run the mini-debate: should the placard say '1 in 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Percentages run this course — and a percentage is secretly an average. Code each individual 1 or 0; the proportion p-hat is just the mean of the 0s and 1s. So everything today transfers: center p — unbiased again; standard error root of p times 1-minus-p over n; and approximately normal when you expect at least ten of each kind — np and n times 1-minus-p both at least 10.
DO: work the parcel example. On-time rate p 0.80; daily sample of 100 scans. SE: root of .8 times .2 over 100 — root .0016 — 0.04. Checks: 80 and 20, both fine. How often does a day show 75 percent or worse by pure luck? z is minus 1.25 — about 10.6 percent — one day in nine looks bad with NOTHING wrong. Managers who panic at every dip are chasing sampling noise.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the tools, kill the misconception that fools everyone — including, reliably, chatbots. 'The CLT says my big sample will look normal.' No. Your one sample's histogram mirrors the POPULATION — if incomes are skewed, your 100 incomes are skewed, and your 10,000 incomes are skewed more crisply. The population never changes; it doesn't know you're sampling it.
What goes bell is the pile of sample MEANS across samples. Say the theorem's subject out loud every time: the sampling distribution of the sample mean.
DO: preview the AI-critique. Tonight they'll ask their chatbot this exact question — one skewed sample of 100, normal or not? — and many bots will get it wrong. The tool drafts; you judge.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 sheet open. Column of data, equals RAND beside every row, Data, Sort range, sort by the RAND column: the top ten rows are a fresh random sample. AVERAGE the ten in a spare cell, copy, Paste special, values only, into a results column. Re-sort — RAND reshuffles itself — and repeat. Thirty times: you are hand-cranking the machine every statistician imagines.
Then the reveal: STDEV of the thirty means lands near sigma over root ten, and the histogram is a mound — even though Week 8 showed the raw masses are not one bell. That's the lab.
DO: show the software trap too: NORM.DIST of 204, 200, 1.6, TRUE — the third box takes the SE, never sigma. Feeding it 8 is the wrong-ruler error in a dialog box.</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in one breath: sigma is the ruler for individuals; sigma over root n is the ruler for averages; and the Central Limit Theorem makes averages normal, whatever the population — so extreme averages are rare, and rarity is leverage.
DO: walk the checklist with time estimates. Chapter first — the z-table rides again in Section 4. The tutorial and the data lab are the big two; the lab is the course's signature build — thirty samples, one bell, from data you know isn't bell-shaped. Quiz closed to AI. Discussion post lands two days before week's end.
Tease Week 11 honestly: this week asked how sample means behave when the truth is known. Next week flips the telescope — one sample mean in hand, where is the truth probably hiding? The confidence interval, built on today's 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open with the bag. The label says 200 grams. Ask who has ever weighed one — you'd get 197.2, then 203.1, then 199.4. Nobody's bag is exactly 200. So what is the label promising?
Widen it: a shipping company promises an average delivery time, a call center reports an average hold time, an elevator placard trusts an average passenger weight. Individual values bounce all over — yet companies bet their reputations on averages.
The answer, and the week's headline: averages behave. Individuals wobble a lot; averages of n values wobble exactly root-n times less, and their wobble follows Week 8's bell curve. Memory hook: one value is a guess; an average is a promise with a wobble you can compute.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them they have SEEN this: in the Week 1 lab, two students' random penguin samples never gave the same mean — and that was not an error. Sampling variability is what sampling does.
DO: pose the tension sharply. If every honest sample gives a different answer, why does anyone trust a sample? Take two or three guesses from the room and leave the question hanging.
Then give the week's move: we stop staring at one sample and ask instead how the WHOLE COLLECTION of possible sample answers behaves. That collection has a center, a spread, and a shape we can know in advance — which turns 'samples disagree' from a scandal into a measurable, manageable wobble.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it slowly, because every formula this half of the course lives here. Imagine every possible random sample of size n. Compute the mean of each. Pile all those means into one distribution. That pile is the sampling distribution of the sample mean — the complete catalog of every answer your method could give, and how often.
Connect back to Week 6: before you draw the sample, x-bar is a random variable — it has a distribution, a center, a spread.
DO: stress what one entry in the pile is — one SAMPLE'S mean, not one individual. Students who hold that distinction sail this week; students who blur it sink. The next slide builds the entire pile by hand, all six entries.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it live — this is the whole week in miniature. Population: four bags weighing 196, 198, 202, 204; mu is 200. Every sample of two, all six of them: 196-198 gives 197; 196-202 gives 199; 196-204 gives 200; 198-202 gives 200; 198-204 gives 201; 202-204 gives 203.
DO: add the six means on the board: 1200 over 6 — exactly 200. Sample means don't lean high or low: x-bar is UNBIASED.
Second discovery: they huddle. Individuals ran 196 to 204 — range 8. The means run 197 to 203 — range 6. A lucky-high bag tends to get averaged with an ordinary one. Any ONE mean can miss mu; the collection is centered on it and tighter. Next: exactly how much tighter.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exact law, and the week's number-one vocabulary split. For random samples of size n: the sampling distribution of x-bar has center mu — unbiased, just proved — and standard deviation sigma over root n, so important it gets its own name: the STANDARD ERROR.
Say the two rulers until it's a reflex: sigma is the ruler for individuals — how far one value typically strays. Sigma over root n is the ruler for averages — how far a sample mean typically strays. Same units, totally different jobs.
DO: run the candy machine numbers out loud. Bags: mu 200, sigma 8, roughly bell-shaped. Cases of 25: SE equals 8 over root 25 — 8 over 5 — 1.6 grams. One bag strays about 8; a case average strays about 1.6. That's how the label keeps its promise.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shrink factor its own moment, because it runs every study budget on earth. The wobble of an average is sigma divided by root n. Root n — not n.
Work the economics: n of 25 gives SE 1.6. To halve that — SE 0.8 — you need root n equal to 10, which means n equals ONE HUNDRED. Quadruple the sample to halve the noise. Doubling n only divides the wobble by 1.41.
DO: ask why polls stop around 1,000–1,500 people. Answer: the next digit of precision costs four times the interviews — precision gets expensive fast. Warn against the classic quiz slip: 'we doubled n so the SE halved.' The root sign is merciless; make them say quadruple out loud.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to photograph — the week's whole map in three rows.
Walk it. Row one, the POPULATION: every individual value out in the world; any shape at all; spread sigma. Row two, ONE SAMPLE: your n measured values; its histogram MIRRORS the population — skew, lumps, and all; big n makes it mirror better, never bell-er. Row three, ALL THE MEANS: one entry per possible SAMPLE, not per individual; spread sigma over root n; and — next slide — its shape goes bell.
DO: quiz the room on the middle row, because that's the misconception's hiding place: 'I sampled 400 values — is my histogram normal now?' No — it looks like the population. Only the pile of MEANS earns the bell.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it with ceremony — this is the most famous theorem in statistics. Take random samples of size n from ANY population with mean mu and SD sigma. As n grows, the sampling distribution of x-bar becomes approximately NORMAL — centered at mu, spread sigma over root n — no matter what shape the population has. Skewed, lumpy, bimodal: averages go bell anyway.
DO: make the Week 8 callback concrete. Our pooled penguin body masses were NOT one bell — right-skewed, second bump, three species mixed. The CLT's audacious claim: histogram the MEANS of repeated penguin samples and the bell appears from nowhere. This week's lab has them build exactly that with their own hands — thirty samples, thirty means, one bell.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Sampling Distributions &amp;</a:t>
            </a:r>
            <a:endParaRPr lang="en-US" sz="5400" dirty="0"/>
          </a:p>
          <a:p>
            <a:pPr algn="ctr" indent="0" marL="0">
              <a:buNone/>
            </a:pPr>
            <a:r>
              <a:rPr lang="en-US" sz="4800" b="1" dirty="0">
                <a:solidFill>
                  <a:srgbClr val="FFFFFF"/>
                </a:solidFill>
                <a:latin typeface="Calibri" pitchFamily="34" charset="0"/>
                <a:ea typeface="Calibri" pitchFamily="34" charset="-122"/>
                <a:cs typeface="Calibri" pitchFamily="34" charset="-120"/>
              </a:rPr>
              <a:t>the Central Limit Theorem</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10</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Individuals wobble. Averages behave. This week: exactly how much.</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1234440"/>
            <a:ext cx="11091672" cy="82296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When does the bell kick in?</a:t>
            </a:r>
            <a:endParaRPr lang="en-US" sz="5400" dirty="0"/>
          </a:p>
        </p:txBody>
      </p:sp>
      <p:sp>
        <p:nvSpPr>
          <p:cNvPr id="3" name="Text 1"/>
          <p:cNvSpPr/>
          <p:nvPr/>
        </p:nvSpPr>
        <p:spPr>
          <a:xfrm>
            <a:off x="731520" y="8686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FINE PRINT</a:t>
            </a:r>
            <a:endParaRPr lang="en-US" sz="1500" dirty="0"/>
          </a:p>
        </p:txBody>
      </p:sp>
      <p:sp>
        <p:nvSpPr>
          <p:cNvPr id="4" name="Text 2"/>
          <p:cNvSpPr/>
          <p:nvPr/>
        </p:nvSpPr>
        <p:spPr>
          <a:xfrm>
            <a:off x="1463040" y="2514600"/>
            <a:ext cx="3291840" cy="758952"/>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NORMAL POP.</a:t>
            </a:r>
            <a:endParaRPr lang="en-US" sz="1800" dirty="0"/>
          </a:p>
        </p:txBody>
      </p:sp>
      <p:sp>
        <p:nvSpPr>
          <p:cNvPr id="5" name="Text 3"/>
          <p:cNvSpPr/>
          <p:nvPr/>
        </p:nvSpPr>
        <p:spPr>
          <a:xfrm>
            <a:off x="4846320" y="2514600"/>
            <a:ext cx="6309360" cy="758952"/>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sample means are normal at every n — even n = 2</a:t>
            </a:r>
            <a:endParaRPr lang="en-US" sz="1500" dirty="0"/>
          </a:p>
        </p:txBody>
      </p:sp>
      <p:sp>
        <p:nvSpPr>
          <p:cNvPr id="6" name="Text 4"/>
          <p:cNvSpPr/>
          <p:nvPr/>
        </p:nvSpPr>
        <p:spPr>
          <a:xfrm>
            <a:off x="1463040" y="3291840"/>
            <a:ext cx="3291840" cy="758952"/>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ANY SHAPE</a:t>
            </a:r>
            <a:endParaRPr lang="en-US" sz="1800" dirty="0"/>
          </a:p>
        </p:txBody>
      </p:sp>
      <p:sp>
        <p:nvSpPr>
          <p:cNvPr id="7" name="Text 5"/>
          <p:cNvSpPr/>
          <p:nvPr/>
        </p:nvSpPr>
        <p:spPr>
          <a:xfrm>
            <a:off x="4846320" y="3291840"/>
            <a:ext cx="6309360" cy="758952"/>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n ≥ 30 — the working rule of thumb (heavy skew wants more)</a:t>
            </a:r>
            <a:endParaRPr lang="en-US" sz="1500" dirty="0"/>
          </a:p>
        </p:txBody>
      </p:sp>
      <p:sp>
        <p:nvSpPr>
          <p:cNvPr id="8" name="Text 6"/>
          <p:cNvSpPr/>
          <p:nvPr/>
        </p:nvSpPr>
        <p:spPr>
          <a:xfrm>
            <a:off x="1463040" y="4069080"/>
            <a:ext cx="3291840" cy="758952"/>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ALWAYS</a:t>
            </a:r>
            <a:endParaRPr lang="en-US" sz="1800" dirty="0"/>
          </a:p>
        </p:txBody>
      </p:sp>
      <p:sp>
        <p:nvSpPr>
          <p:cNvPr id="9" name="Text 7"/>
          <p:cNvSpPr/>
          <p:nvPr/>
        </p:nvSpPr>
        <p:spPr>
          <a:xfrm>
            <a:off x="4846320" y="4069080"/>
            <a:ext cx="6309360" cy="758952"/>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 genuinely random sample — the CLT fixes shape, never bias</a:t>
            </a:r>
            <a:endParaRPr lang="en-US" sz="1500" dirty="0"/>
          </a:p>
        </p:txBody>
      </p:sp>
      <p:sp>
        <p:nvSpPr>
          <p:cNvPr id="10" name="Text 8"/>
          <p:cNvSpPr/>
          <p:nvPr/>
        </p:nvSpPr>
        <p:spPr>
          <a:xfrm>
            <a:off x="914400" y="548640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Method beats size — still. A biased sample's mean is confidently wrong at any n.</a:t>
            </a:r>
            <a:endParaRPr lang="en-US" sz="1700" dirty="0"/>
          </a:p>
        </p:txBody>
      </p:sp>
      <p:sp>
        <p:nvSpPr>
          <p:cNvPr id="11" name="Text 9"/>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400" b="1" dirty="0">
                <a:solidFill>
                  <a:srgbClr val="FFFFFF"/>
                </a:solidFill>
                <a:latin typeface="Calibri" pitchFamily="34" charset="0"/>
                <a:ea typeface="Calibri" pitchFamily="34" charset="-122"/>
                <a:cs typeface="Calibri" pitchFamily="34" charset="-120"/>
              </a:rPr>
              <a:t>31%   </a:t>
            </a:r>
            <a:pPr algn="ctr" indent="0" marL="0">
              <a:buNone/>
            </a:pPr>
            <a:r>
              <a:rPr lang="en-US" sz="3000" b="1" dirty="0">
                <a:solidFill>
                  <a:srgbClr val="5AC8E0"/>
                </a:solidFill>
                <a:latin typeface="Calibri" pitchFamily="34" charset="0"/>
                <a:ea typeface="Calibri" pitchFamily="34" charset="-122"/>
                <a:cs typeface="Calibri" pitchFamily="34" charset="-120"/>
              </a:rPr>
              <a:t>vs</a:t>
            </a:r>
            <a:pPr algn="ctr" indent="0" marL="0">
              <a:buNone/>
            </a:pPr>
            <a:r>
              <a:rPr lang="en-US" sz="6400" b="1" dirty="0">
                <a:solidFill>
                  <a:srgbClr val="FFFFFF"/>
                </a:solidFill>
                <a:latin typeface="Calibri" pitchFamily="34" charset="0"/>
                <a:ea typeface="Calibri" pitchFamily="34" charset="-122"/>
                <a:cs typeface="Calibri" pitchFamily="34" charset="-120"/>
              </a:rPr>
              <a:t>   0.62%</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OVER 204 g — ONE BAG, OR A CASE OF 25 ON AVERAGE?</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000" dirty="0">
                <a:solidFill>
                  <a:srgbClr val="F2F6FA"/>
                </a:solidFill>
                <a:latin typeface="Calibri" pitchFamily="34" charset="0"/>
                <a:ea typeface="Calibri" pitchFamily="34" charset="-122"/>
                <a:cs typeface="Calibri" pitchFamily="34" charset="-120"/>
              </a:rPr>
              <a:t>one bag: z = 4 ÷ 8 = 0.5 → 31%        case average: z = 4 ÷ 1.6 = 2.5 → 0.62%</a:t>
            </a:r>
            <a:endParaRPr lang="en-US" sz="20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same threshold, two rulers — a 50-fold drop</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9200" b="1" dirty="0">
                <a:solidFill>
                  <a:srgbClr val="FFFFFF"/>
                </a:solidFill>
                <a:latin typeface="Calibri" pitchFamily="34" charset="0"/>
                <a:ea typeface="Calibri" pitchFamily="34" charset="-122"/>
                <a:cs typeface="Calibri" pitchFamily="34" charset="-120"/>
              </a:rPr>
              <a:t>1,800 pounds</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NINE RIDERS, ONE PLACARD — THE CLT AT WORK</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total over 1,800 lb  ⟺  average rider over 1,800 ÷ 9 = 200 lb</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z = (200 − 190) ÷ 8 = 1.25  →  about a 10.6% chance</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p̂ is a mean in disguise</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PROPORTIONS RIDE THE SAME MATH</a:t>
            </a:r>
            <a:endParaRPr lang="en-US" sz="1500" dirty="0"/>
          </a:p>
        </p:txBody>
      </p:sp>
      <p:sp>
        <p:nvSpPr>
          <p:cNvPr id="4" name="Text 2"/>
          <p:cNvSpPr/>
          <p:nvPr/>
        </p:nvSpPr>
        <p:spPr>
          <a:xfrm>
            <a:off x="914400" y="3840480"/>
            <a:ext cx="10360152" cy="822960"/>
          </a:xfrm>
          <a:prstGeom prst="rect">
            <a:avLst/>
          </a:prstGeom>
          <a:noFill/>
          <a:ln/>
        </p:spPr>
        <p:txBody>
          <a:bodyPr wrap="square" rtlCol="0" anchor="ctr"/>
          <a:lstStyle/>
          <a:p>
            <a:pPr algn="ctr" indent="0" marL="0">
              <a:buNone/>
            </a:pPr>
            <a:r>
              <a:rPr lang="en-US" sz="2000" dirty="0">
                <a:solidFill>
                  <a:srgbClr val="F2F6FA"/>
                </a:solidFill>
                <a:latin typeface="Calibri" pitchFamily="34" charset="0"/>
                <a:ea typeface="Calibri" pitchFamily="34" charset="-122"/>
                <a:cs typeface="Calibri" pitchFamily="34" charset="-120"/>
              </a:rPr>
              <a:t>success = 1, miss = 0 — a proportion is the average of the 0s and 1s</a:t>
            </a:r>
            <a:endParaRPr lang="en-US" sz="2000" dirty="0"/>
          </a:p>
        </p:txBody>
      </p:sp>
      <p:sp>
        <p:nvSpPr>
          <p:cNvPr id="5" name="Text 3"/>
          <p:cNvSpPr/>
          <p:nvPr/>
        </p:nvSpPr>
        <p:spPr>
          <a:xfrm>
            <a:off x="914400" y="461772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SE = √( p(1−p) ÷ n )   ·   bell when np ≥ 10 and n(1−p) ≥ 10</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Big samples don't go bell</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MISCONCEPTION THAT FOOLS EVERYONE</a:t>
            </a:r>
            <a:endParaRPr lang="en-US" sz="1500" dirty="0"/>
          </a:p>
        </p:txBody>
      </p:sp>
      <p:sp>
        <p:nvSpPr>
          <p:cNvPr id="4" name="Text 2"/>
          <p:cNvSpPr/>
          <p:nvPr/>
        </p:nvSpPr>
        <p:spPr>
          <a:xfrm>
            <a:off x="914400" y="384048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your 100 values still look like the population — skew and all</a:t>
            </a:r>
            <a:endParaRPr lang="en-US" sz="2200" dirty="0"/>
          </a:p>
        </p:txBody>
      </p:sp>
      <p:sp>
        <p:nvSpPr>
          <p:cNvPr id="5" name="Text 3"/>
          <p:cNvSpPr/>
          <p:nvPr/>
        </p:nvSpPr>
        <p:spPr>
          <a:xfrm>
            <a:off x="914400" y="466344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it's the pile of sample MEANS that earns the bell</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600" b="1" dirty="0">
                <a:solidFill>
                  <a:srgbClr val="FFFFFF"/>
                </a:solidFill>
                <a:latin typeface="Courier New" pitchFamily="34" charset="0"/>
                <a:ea typeface="Courier New" pitchFamily="34" charset="-122"/>
                <a:cs typeface="Courier New" pitchFamily="34" charset="-120"/>
              </a:rPr>
              <a:t>=RAND(), thirty times</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HAND-CRANK A SAMPLING DISTRIBUTION</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sort by =RAND()  →  top 10 rows  →  =AVERAGE  →  paste the value  →  repeat</a:t>
            </a:r>
            <a:endParaRPr lang="en-US" sz="1900" dirty="0"/>
          </a:p>
        </p:txBody>
      </p:sp>
      <p:sp>
        <p:nvSpPr>
          <p:cNvPr id="5" name="Text 3"/>
          <p:cNvSpPr/>
          <p:nvPr/>
        </p:nvSpPr>
        <p:spPr>
          <a:xfrm>
            <a:off x="914400" y="4709160"/>
            <a:ext cx="10360152" cy="822960"/>
          </a:xfrm>
          <a:prstGeom prst="rect">
            <a:avLst/>
          </a:prstGeom>
          <a:noFill/>
          <a:ln/>
        </p:spPr>
        <p:txBody>
          <a:bodyPr wrap="square" rtlCol="0" anchor="ctr"/>
          <a:lstStyle/>
          <a:p>
            <a:pPr algn="ctr" indent="0" marL="0">
              <a:buNone/>
            </a:pPr>
            <a:r>
              <a:rPr lang="en-US" sz="1900" dirty="0">
                <a:solidFill>
                  <a:srgbClr val="5AC8E0"/>
                </a:solidFill>
                <a:latin typeface="Calibri" pitchFamily="34" charset="0"/>
                <a:ea typeface="Calibri" pitchFamily="34" charset="-122"/>
                <a:cs typeface="Calibri" pitchFamily="34" charset="-120"/>
              </a:rPr>
              <a:t>then =STDEV of your 30 means — and watch ÷√n appear from nowhere</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Two rulers, one bell</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10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σ for individuals · σ ÷ √n for averages · and the CLT makes averages normal</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10</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 submit the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10</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build the bell yourself: 30 penguin samples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10</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10</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fine print on "average"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10</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delivery-time problems — report + share link</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flip the telescope — from ONE sample mean, where is the truth probably hiding?</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16</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197.2 grams</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WEIGH THE SAME SNACK TWICE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The label says 200. Your bag says 197.2. The next one says 203.1.</a:t>
            </a:r>
            <a:endParaRPr lang="en-US" sz="24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So what exactly is the label promising?</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Every sample tells</a:t>
            </a:r>
            <a:endParaRPr lang="en-US" sz="5400" dirty="0"/>
          </a:p>
          <a:p>
            <a:pPr algn="ctr" indent="0" marL="0">
              <a:buNone/>
            </a:pPr>
            <a:r>
              <a:rPr lang="en-US" sz="4600" b="1" dirty="0">
                <a:solidFill>
                  <a:srgbClr val="5AC8E0"/>
                </a:solidFill>
                <a:latin typeface="Calibri" pitchFamily="34" charset="0"/>
                <a:ea typeface="Calibri" pitchFamily="34" charset="-122"/>
                <a:cs typeface="Calibri" pitchFamily="34" charset="-120"/>
              </a:rPr>
              <a:t>a different story</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BIG QUESTION</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If honest samples disagree, how can any one of them be trusted?</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The sampling distribution</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IMAGINE EVERY POSSIBLE SAMPLE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take every sample of size n  →  compute x̄ for each  →  pile up the x̄'s</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197 · 199 · 200 · 200 · 201 · 203</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FOUR CANDY BAGS, EVERY SAMPLE OF TWO — ALL SIX MEANS</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Their average: exactly 200 — the true μ. No systematic lean.</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And they huddle: individuals span 8 grams — the means span only 6.</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000" b="1" dirty="0">
                <a:solidFill>
                  <a:srgbClr val="FFFFFF"/>
                </a:solidFill>
                <a:latin typeface="Calibri" pitchFamily="34" charset="0"/>
                <a:ea typeface="Calibri" pitchFamily="34" charset="-122"/>
                <a:cs typeface="Calibri" pitchFamily="34" charset="-120"/>
              </a:rPr>
              <a:t>SD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6000" b="1" dirty="0">
                <a:solidFill>
                  <a:srgbClr val="FFFFFF"/>
                </a:solidFill>
                <a:latin typeface="Calibri" pitchFamily="34" charset="0"/>
                <a:ea typeface="Calibri" pitchFamily="34" charset="-122"/>
                <a:cs typeface="Calibri" pitchFamily="34" charset="-120"/>
              </a:rPr>
              <a:t>   SE</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TWO RULERS</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σ — how far ONE value strays            σ ÷ √n — how far an AVERAGE of n strays</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 √n</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SHRINK FACTOR</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n = 25 bags → the case average wobbles 8 ÷ 5 = 1.6 g</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want half the wobble? quadruple the sample: n = 100</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Three Distributions</a:t>
            </a:r>
            <a:endParaRPr lang="en-US" sz="3200" dirty="0"/>
          </a:p>
        </p:txBody>
      </p:sp>
      <p:sp>
        <p:nvSpPr>
          <p:cNvPr id="3" name="Text 1"/>
          <p:cNvSpPr/>
          <p:nvPr/>
        </p:nvSpPr>
        <p:spPr>
          <a:xfrm>
            <a:off x="914400" y="18288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POPULATION</a:t>
            </a:r>
            <a:endParaRPr lang="en-US" sz="2800" dirty="0"/>
          </a:p>
        </p:txBody>
      </p:sp>
      <p:sp>
        <p:nvSpPr>
          <p:cNvPr id="4" name="Text 2"/>
          <p:cNvSpPr/>
          <p:nvPr/>
        </p:nvSpPr>
        <p:spPr>
          <a:xfrm>
            <a:off x="3840480" y="18288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every individual value</a:t>
            </a:r>
            <a:endParaRPr lang="en-US" sz="1800" dirty="0"/>
          </a:p>
        </p:txBody>
      </p:sp>
      <p:sp>
        <p:nvSpPr>
          <p:cNvPr id="5" name="Text 3"/>
          <p:cNvSpPr/>
          <p:nvPr/>
        </p:nvSpPr>
        <p:spPr>
          <a:xfrm>
            <a:off x="7955280" y="18288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any shape · spread σ</a:t>
            </a:r>
            <a:endParaRPr lang="en-US" sz="1500" dirty="0"/>
          </a:p>
        </p:txBody>
      </p:sp>
      <p:sp>
        <p:nvSpPr>
          <p:cNvPr id="6" name="Text 4"/>
          <p:cNvSpPr/>
          <p:nvPr/>
        </p:nvSpPr>
        <p:spPr>
          <a:xfrm>
            <a:off x="914400" y="292608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ONE SAMPLE</a:t>
            </a:r>
            <a:endParaRPr lang="en-US" sz="2800" dirty="0"/>
          </a:p>
        </p:txBody>
      </p:sp>
      <p:sp>
        <p:nvSpPr>
          <p:cNvPr id="7" name="Text 5"/>
          <p:cNvSpPr/>
          <p:nvPr/>
        </p:nvSpPr>
        <p:spPr>
          <a:xfrm>
            <a:off x="3840480" y="292608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your n measured values</a:t>
            </a:r>
            <a:endParaRPr lang="en-US" sz="1800" dirty="0"/>
          </a:p>
        </p:txBody>
      </p:sp>
      <p:sp>
        <p:nvSpPr>
          <p:cNvPr id="8" name="Text 6"/>
          <p:cNvSpPr/>
          <p:nvPr/>
        </p:nvSpPr>
        <p:spPr>
          <a:xfrm>
            <a:off x="7955280" y="292608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mirrors the population</a:t>
            </a:r>
            <a:endParaRPr lang="en-US" sz="1500" dirty="0"/>
          </a:p>
        </p:txBody>
      </p:sp>
      <p:sp>
        <p:nvSpPr>
          <p:cNvPr id="9" name="Text 7"/>
          <p:cNvSpPr/>
          <p:nvPr/>
        </p:nvSpPr>
        <p:spPr>
          <a:xfrm>
            <a:off x="914400" y="40233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ALL THE MEANS</a:t>
            </a:r>
            <a:endParaRPr lang="en-US" sz="2800" dirty="0"/>
          </a:p>
        </p:txBody>
      </p:sp>
      <p:sp>
        <p:nvSpPr>
          <p:cNvPr id="10" name="Text 8"/>
          <p:cNvSpPr/>
          <p:nvPr/>
        </p:nvSpPr>
        <p:spPr>
          <a:xfrm>
            <a:off x="3840480" y="40233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one x̄ per possible sample</a:t>
            </a:r>
            <a:endParaRPr lang="en-US" sz="1800" dirty="0"/>
          </a:p>
        </p:txBody>
      </p:sp>
      <p:sp>
        <p:nvSpPr>
          <p:cNvPr id="11" name="Text 9"/>
          <p:cNvSpPr/>
          <p:nvPr/>
        </p:nvSpPr>
        <p:spPr>
          <a:xfrm>
            <a:off x="7955280" y="40233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spread σ ÷ √n · goes bell</a:t>
            </a:r>
            <a:endParaRPr lang="en-US" sz="1500" dirty="0"/>
          </a:p>
        </p:txBody>
      </p:sp>
      <p:sp>
        <p:nvSpPr>
          <p:cNvPr id="12" name="Text 10"/>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One entry per individual · per individual · per SAMPLE — keep the three straight and every formula lands.</a:t>
            </a:r>
            <a:endParaRPr lang="en-US" sz="1700" dirty="0"/>
          </a:p>
        </p:txBody>
      </p:sp>
      <p:sp>
        <p:nvSpPr>
          <p:cNvPr id="13" name="Text 11"/>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000" b="1" dirty="0">
                <a:solidFill>
                  <a:srgbClr val="FFFFFF"/>
                </a:solidFill>
                <a:latin typeface="Calibri" pitchFamily="34" charset="0"/>
                <a:ea typeface="Calibri" pitchFamily="34" charset="-122"/>
                <a:cs typeface="Calibri" pitchFamily="34" charset="-120"/>
              </a:rPr>
              <a:t>THE CENTRAL</a:t>
            </a:r>
            <a:endParaRPr lang="en-US" sz="5400" dirty="0"/>
          </a:p>
          <a:p>
            <a:pPr algn="ctr" indent="0" marL="0">
              <a:buNone/>
            </a:pPr>
            <a:r>
              <a:rPr lang="en-US" sz="6000" b="1" dirty="0">
                <a:solidFill>
                  <a:srgbClr val="FFFFFF"/>
                </a:solidFill>
                <a:latin typeface="Calibri" pitchFamily="34" charset="0"/>
                <a:ea typeface="Calibri" pitchFamily="34" charset="-122"/>
                <a:cs typeface="Calibri" pitchFamily="34" charset="-120"/>
              </a:rPr>
              <a:t>LIMIT THEOREM</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MOST FAMOUS THEOREM IN STATISTICS</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whatever the population's shape — the sample MEANS go normal as n grows</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10 — Sampling Distributions &amp; the Central Limit Theorem</dc:title>
  <dc:subject>Week 10 — Sampling Distributions &amp; the Central Limit Theorem</dc:subject>
  <dc:creator>Introduction to Statistics — course deck</dc:creator>
  <cp:lastModifiedBy>Introduction to Statistics — course deck</cp:lastModifiedBy>
  <cp:revision>1</cp:revision>
  <dcterms:created xsi:type="dcterms:W3CDTF">2026-07-29T14:02:55Z</dcterms:created>
  <dcterms:modified xsi:type="dcterms:W3CDTF">2026-07-29T14:02:55Z</dcterms:modified>
</cp:coreProperties>
</file>