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to Week 11 — the inference half is now fully underway. Week 10 built the engine: sample means wobble by a knowable amount. This week we finally drive it somewhere — from one sample to a defensible range for the truth, called a confidence interval.
Ground-rule reminders, briefly: the grade lives in the weekly work — tutorial, data lab, quiz, discussion, assignment — same cadence as always; AI is expected everywhere except the quiz. The chapter carries the friendly t-table the whole week runs on.
DO: open by asking who checked an 'average' this morning — battery percentage estimate, commute time, sleep score. Promise them: by the end of the week, you'll know how much any such number deserves to be trusted — and how to say so precisely.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other classic misread. A supermarket times 25 random self-checkout transactions: mean 92 seconds, s 20 — SE is 4, margin 2.064 times 4, about 8.3 — interval 83.7 to 100.3 seconds.
DO: put this sentence on trial: '95% of customers finish between 83.7 and 100.3 seconds.' Guilty — of what? The interval is about the MEAN checkout time, not about individual customers. Individuals spread with s = 20: plenty finish in 60 seconds, plenty take 130. Most individuals live OUTSIDE a good interval for the mean, and that's healthy — means are steadier than people.
Quick contrast drill: which is wider, the spread of customers or the wobble of the mean? Customers, by root-25. If a student's margin ever looks person-sized, they've used s where SE belongs.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Same 25 sleepers, same x-bar, same SE — three intervals. At 90%, multiplier 1.711: margin 0.34, the skinny interval. At 95%, 2.064: margin 0.41. At 99%, 2.797: margin 0.56, the wide one. Nothing about the data changed — only how much certainty we bought. Say the hook: certainty costs width.
Push it to absurdity so it sticks: a 99.999% interval would be nearly certain and nearly useless — 'your mean sleep is between 2 and 12 hours.'
Then the other dial: sample size shrinks the margin, but through root n — quadruple the data to halve the width. That's why precision is expensive, and why a suspiciously tight interval from a tiny sample deserves a raised eyebrow. DO: ask which interval a cautious medical claim should quote, and why.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 way to read any interval: as the menu of values the data can live with. A barista samples 16 pours of the café's '355 mL' house coffee: mean 354, s 8. SE: 8 over 4 — 2. df 15, t-star 2.131, margin 4.262 — interval 349.7 to 358.3.
DO: ask the room — is the label lying? The advertised 355 sits INSIDE the interval, so a true mean of 355 is perfectly plausible; this sample builds no case against the machine. Now ask about 360 — outside; the data push back on that claim.
Say the whisper out loud: this inside-or-outside move is hypothesis testing wearing pajamas — in two weeks it gets a suit, a name, and a p-value. For now: inside the interval, plausible; outside, suspicious.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demo, spreadsheet open. Sample in A2 to A26. AVERAGE gives x-bar; STDEV gives s; divide by SQRT of 25 for the SE. Then the multiplier from software: T.INV of 0.975 with 24 degrees of freedom — 0.975 because 2.5 percent sits in each tail — returns 2.0639, our table's 2.064. Same in Sheets and Excel. One-liner fans: CONFIDENCE.T of 0.05, s, n returns the whole margin — 0.4128 on the sleep data. Sanity habits: x-bar dead-center? ME bigger than SE?
Then the AI-critique moment: ask a chatbot to build a 95% interval for 10 laptops, mean 9.5 hours, s 1.5 — and check its multiplier. The honest one is 2.262. Chatbots love to sneak in 1.96 — a too-narrow interval faking certainty. The tool drafts; you judge. The lab grades this catch.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Tease the lab like an event, because it is one: it's the only week of the term where the class gets to SEE a confidence level come true.
Everyone imports the penguin data — old friends from Weeks 1 and 8 — computes the full-data mean body mass (knowable: about 4,202 grams), then draws their OWN random 10 penguins and builds a 95% t-interval with df 9, multiplier 2.262. Every student gets a different interval; that's Week 10's sampling variability, live.
Then the payoff: hands up if your interval captured the full-data mean. In a decent-sized class, roughly 19 hands in 20 — and the few misses are the method working exactly as advertised, not mistakes. DO: promise to tally the capture rate out loud; it's the best two minutes of the week.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the week in one line: a sample's mean is a guess; the interval is the guess plus honesty — margin equals t-star times standard error, and the confidence level describes the method's capture rate, nineteen in twenty.
Walk the checklist with time estimates. Chapter first if they haven't read it — the friendly t-table lives there. The tutorial and the data lab are the big two; the lab ends with the class capture-rate tally, so nudge them not to skip it. Quiz is closed to AI. Discussion — the single-number bluff — wants the initial post two days before the week ends so classmates can reply; the assignment report and share link land at week's end.
Tease honestly: next week, the identical machine runs on percentages — and the plus-or-minus-three fine print under every poll finally makes sense.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DO: open cold. "Your sleep app announces: you average 6.9 hours a night. Two decimals. Total confidence. What's the question nobody asks it?" Wait for it: how wrong could that number be?
The app watched some nights, not all nights — 6.9 is a sample's answer, and Week 10 taught exactly what sample answers do: they wobble. Every quoted average they've ever met — battery life, delivery windows, wait times — was one sample's best guess dressed up as the truth.
Write the promise on the board: by the end of this week you can turn any small sample into a range you can defend, state how confident you are, and catch the two ways people misread that sentence. Memory hook: an honest estimate is a range with a confidence attached — one number is a bluff.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minute of Week 10, because everything today rides on it. Individual values spread with standard deviation s. But the SAMPLE MEAN is steadier: averaging cancels wobble, and x-bar misses the truth by a typical amount called the standard error — s divided by root n.
DO: quick fingers check — s = 10, n = 25, what's the SE? Two. Not ten. The mean of 25 people is five times steadier than one person.
That number — the typical miss — is the whole trick this week. If we know how much guesses like ours typically miss by, we can wrap that miss around our guess as a cushion. Keep SD-versus-SE alive all week: building an interval with s where SE belongs is the classic wall, and it makes the interval root-n times too wide.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ways to report the same sample. The POINT ESTIMATE is the single best guess — for a mean, it's x-bar. Nothing wrong with it as a guess; everything wrong with it as a final answer, because a single point essentially never equals the true mean. Missing by a predictable amount isn't failure — pretending there's no miss is.
The CONFIDENCE INTERVAL is the honest version: the guess, plus or minus a margin of error. Two parts build the margin: how much guesses like this wobble — the SE from the last slide — times how many wobbles of cushion we buy, set by the confidence level.
DO: ask the room for point estimates they've been quoted this week and pick two to interval-ify later. Then tease: the cushion multiplier has a surprise in it — that's the next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Week 8's z machinery assumed we KNOW the population SD. Nobody hands you sigma in real life — we estimate it with the sample's s. But s is itself a sample quantity, wobbling like everything else. Using 1.96 anyway means ignoring that extra wobble — acting more certain than we are.
The honest fix is the t-distribution: bell-shaped, centered at zero, but with heavier tails — the tails are the budget for estimating sigma. There's a different t curve for each sample size, indexed by degrees of freedom: n minus 1. Say the hook: t is z with humility.
DO: drill df three times fast — n of 10? Nine. n of 16? Fifteen. n of 25? Twenty-four. The n-minus-one slip costs table rows all week. Small samples, heavy tails, big multipliers — the table on the next slide shows exactly how big.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students photograph — the week's whole lookup apparatus in one place, and it's embedded in the chapter, the tutorial, and the assignment coach too.
Walk it three ways. Down the 95% column: 2.262, 2.131, 2.064, sliding toward 1.960 — more data, less humility needed, t melting into z. Across the df 24 row: 1.711 to 2.064 to 2.797 — more confidence costs a bigger multiplier. Then the corner: df 9 at 99% is 3.250, the biggest number here — little data plus big promises equals the widest cushion.
DO: three rapid lookups with fingers — n = 10 at 95? 2.262. n = 25 at 99? 2.797. n = 16 at 90? 1.753. Every problem this week lands exactly on this table; anything off it, technology supplies.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Assemble the machine. Center: x-bar, the point estimate. Cushion: the margin of error — the t-star multiplier from the table times the standard error. Four beats, drilled in order: check conditions, compute SE, compute ME, write x-bar plus-or-minus ME. Then say the interval in words — always.
The conditions are the password, not decoration: the sample must be random — no formula launders a biased sample, Week 1 never retires — and for small n the data can't be badly skewed or outlier-ridden; glance at a dot plot before trusting the machinery. Larger samples lean on Week 10's CLT.
DO: point at each symbol and have the class name it in words — the guess, the humility, the wobble. Next slide: the machine runs on real sleep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every step out loud — this is the week's centerpiece. A wellness program samples 25 members at random: mean 7.2 hours of sleep, s one hour. Conditions: random, n 25, nothing wildly skewed — pass.
DO: write it as four beats on the board. SE: one over root 25 — 0.2 hours; the typical wobble of a 25-person mean. df 24, 95% column: t-star 2.064. Margin: 2.064 times 0.2 — 0.4128, call it 0.41, and say out loud that we round at the END, never in the middle. Interval: 7.2 minus and plus 0.41 — 6.79 to 7.61.
Then the sentence, in words, every time: we are 95% confident the mean nightly sleep of ALL members is between about 6.8 and 7.6 hours. What that 95% actually promises — next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this carefully — it's the week's deepest idea. The 95% does NOT describe your one interval. It describes the METHOD: if many teams each drew their own random sample and built their own interval this way, about 95% of those intervals would capture the true mean — and about one in twenty would honestly, blamelessly miss.
Your interval is one ticket from that batch. Probably a winner. Possibly not. And you cannot tell from the inside — mu doesn't announce itself.
Gently police the phrasing: 'there's a 95% chance mu is in my interval' treats a fixed number like a spinner; the licensed sentence is 'we are 95% confident.' DO: tease the lab — this week every student builds a penguin interval around a knowable truth, and the class watches roughly 19 in 20 capture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Y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5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3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Intervals</a:t>
            </a:r>
            <a:endParaRPr lang="en-US" sz="5400" dirty="0"/>
          </a:p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Mean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STATISTICS  ·  WEEK 11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5262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honest sample → one defensible range — with a confidence you can state.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95% of people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INTERVAL HUNTS THE MEAN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individuals spread by s — the interval tracks μ, which wobbles by only s ÷ √n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Certainty costs width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YOUR TRADE  ·  90 / 95 / 99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(6.86, 7.54)      ·      (6.79, 7.61)      ·      (6.64, 7.76)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data, three honest reports — and halving a margin costs 4× the sample (√n!)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menu of plausible values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AN INTERVAL LIKE AN ANALYST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café pours, n = 16:  (349.7, 358.3) mL — the label says 355.  Inside → plausible.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914400" y="470916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 outside the range? the data push back — Week 13 turns that shove into a formal test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=T.INV(0.975, 24)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TOOLS  ·  THE WHOLE INTERVAL IN FOUR CELLS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=AVERAGE → x̄    ·    =STDEV → s    ·    ÷ SQRT(n) → SE    ·    T.INV → 2.0639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914400" y="470916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the AI-critique: ask a chatbot for a 10-laptop interval — did it sneak in 1.96?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penguins, one truth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LAB 11  ·  THE CLASS EXPERIMENT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 draws 10 penguins → builds a 95% interval → the full-data mean is checkable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14400" y="470916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95% of the room should capture it — a few honest intervals will miss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109728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sample, one honest range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777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NEXT CLASS  ·  WEEK 11 WRAP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28600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 = t★ × SE  ·  interval = x̄ ± ME  ·  and say what the 95% means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463040" y="292608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TUTORIAL 11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846320" y="2926080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tutor — submit the share link + summary  (~60–90 min)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3493008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LAB 11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846320" y="3493008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own penguin interval — does the class hit ~95%?  (~60–90 min)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63040" y="4059936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846320" y="4059936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week · closed to AI  (~20 min)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4626864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11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846320" y="4626864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single-number bluff — post two days before week's end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63040" y="5193792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ASSIGNMENT 11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846320" y="5193792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AI-coached problems — submit report + share link  (~30–40 min)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89788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week: the same machine for percentages — and the ±3 under every poll, decoded.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wrong could</a:t>
            </a:r>
            <a:endParaRPr lang="en-US" sz="5400" dirty="0"/>
          </a:p>
          <a:p>
            <a:pPr algn="ctr" indent="0" marL="0">
              <a:buNone/>
            </a:pPr>
            <a:r>
              <a:rPr lang="en-US" sz="44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number be?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WEEK'S BIG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5720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app says you average 6.9 hours of sleep. It watched a sample — not your life.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= s ÷ √n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CALLBACK  ·  WEEK 10'S ENGINE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individuals wobble by s  —  sample means wobble by only s ÷ √n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ESTIMATE   </a:t>
            </a:r>
            <a:pPr algn="ctr" indent="0" marL="0">
              <a:buNone/>
            </a:pPr>
            <a:r>
              <a:rPr lang="en-US" sz="2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INTERVAL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920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NUMBER, OR AN HONEST RANGE?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2976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best guess — almost surely wrong            guess ± margin — built to capture the truth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is z with humility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NOT 1.96?  σ IS UNKNOWN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stands in for σ — estimating the ruler adds wobble, so t carries heavier tails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914400" y="470916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curve per sample size:  df = n − 1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Friendly t-Table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298448"/>
            <a:ext cx="103601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two-sided t★ multipliers — columns: 90% · 95% · 99% confidence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914400" y="178308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 9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3840480" y="17830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1.833  ·  2.262  ·  3.250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955280" y="178308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10 — this week's lab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269748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 15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3840480" y="26974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1.753  ·  2.131  ·  2.947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955280" y="269748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16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14400" y="361188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 24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840480" y="36118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1.711  ·  2.064  ·  2.797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955280" y="361188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25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14400" y="452628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z★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3840480" y="45262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1.645  ·  1.960  ·  2.576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955280" y="452628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large n — the limit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14400" y="562356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 a column: more data → t★ melts toward z★.  Across a row: more confidence costs a bigger multiplier.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x̄  ±  </a:t>
            </a:r>
            <a:pPr algn="ctr" indent="0" marL="0">
              <a:buNone/>
            </a:pPr>
            <a:r>
              <a:rPr lang="en-US" sz="54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t★</a:t>
            </a:r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s ÷ √n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ONE-SAMPLE t-INTERVAL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center: the point estimate        cushion: humility × wobble  (ME = t★ × SE)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914400" y="470916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 first: a random sample — and no wild skew or outliers when n is small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(6.79, 7.61)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WORKED EXAMPLE  ·  25 NIGHTS OF SLEEP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x̄ = 7.2 h, s = 1.0, n = 25  →  SE = 0.2  →  ME = 2.064 × 0.2 = 0.41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"We are 95% confident the mean nightly sleep of all members is between 6.79 and 7.61 hours."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MISREAD NUMBER IN STATISTICS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…of the METHOD's intervals capture the truth — 19 tickets in 20 are winners.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interval is one ticket — and nobody gets to peek.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11 — Confidence Intervals for a Mean</dc:title>
  <dc:subject>Week 11 — Confidence Intervals for a Mean</dc:subject>
  <dc:creator>Introduction to Statistics — course deck</dc:creator>
  <cp:lastModifiedBy>Introduction to Statistics — course deck</cp:lastModifiedBy>
  <cp:revision>1</cp:revision>
  <dcterms:created xsi:type="dcterms:W3CDTF">2026-07-29T13:58:41Z</dcterms:created>
  <dcterms:modified xsi:type="dcterms:W3CDTF">2026-07-29T13:58:41Z</dcterms:modified>
</cp:coreProperties>
</file>