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12: Confidence Intervals for a Proportion. Quick orientation before content. The grade still lives in the weekly work — this week that's Tutorial 12, Data Lab 12, Quiz 12, Discussion 12, and Assignment 12; the final remains a low-stakes checkpoint. AI stays allowed on the tutorial, practice, discussion, assignment, and lab — not on the quiz.
Frame the week: last week we built intervals for means with the t-multiplier. This week, the same machine estimates a percent — the most public statistic there is. By the end of the week, the fine print at the bottom of every poll is something they can recompute themselves.
DO: ask who noticed a margin of error in their feed this month.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Real studies run backwards: someone demands plus-or-minus three points at 95 percent — you quote the price. Solve the margin formula for n: n equals p-star times one-minus-p-star, times the square of z-star over the margin.
No idea what p is? Use the conservative planning value one-half — it maximizes the product and the bill is always enough. Work it: 0.25 times the square of 1.96 over 0.03 is 1067.11 — so 1,068 households. Round up every time; 1,067 leaves the margin a hair over its promise. A pilot estimate of 0.8 cuts the same job to 683.
DO: have someone recompute the ceiling out loud — this exact habit is graded in the lab.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square root in the SE sets the price of precision. Because the margin shrinks like one over root n, halving the margin means quadrupling the sample; a tenth of the margin costs a hundred times the interviews. Precision is bought on a square-law budget, and the budget gets brutal fast.
That is why professional polls cluster near a thousand respondents: it's the plus-or-minus-three price point — good enough for headlines, affordable enough to field. Chasing plus-or-minus one would cost nearly ten thousand interviews for a margin most readers would never notice.
DO: quick check — the campus office wants half of its 0.096 margin. From 100 students to how many? Four hundred.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a real-shaped poll on trial: 52 percent of 1,067 randomly sampled adults support expanding passenger rail, margin of error plus-or-minus three. Audit it live: SE is root of 0.52 times 0.48 over 1067, about 0.0153; times 1.96 gives 0.030. The fine print survives the audit.
Hand them the napkin rule: at 95 percent with the conservative p-star, the margin is about one over root n — for 1,067 people, about three points. That's why n sits near a thousand so often.
Then read the interval, not the point: 49 to 55. It dips below half, so a majority is plausible — not proven. DO: ask what headline the data actually support.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fine print has fine print. The margin of error prices exactly one thing: random sampling luck — the chance that an honest random sample landed a little high or low. Everything from Week 1's bias catalog — leading wording, nonresponse, undercoverage, opt-in crowds — rides outside the plus-or-minus, invisible and often bigger than it.
Bring back the forever-example: the 1936 Literary Digest poll had 2.4 million responses and a microscopic computed margin — and called the wrong winner, because the method was biased. A margin of error on a biased sample is a precise measurement of the wrong thing.
DO: preview the discussion — a giant opt-in poll versus 400 chosen well. Which do you trust?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spreadsheet on the projector. A1 successes 60, A2 sample size 100, A3 p-hat equals A1 over A2. A4 the standard error — the formula on screen — 0.04899. A5 the margin, 1.96 times A4, 0.09602. A6 and A7, the endpoints: 0.504 and 0.696, matching the hand build digit for digit. Change A1 to 52 and the whole interval re-computes: that's your poll-audit machine, and it's the heart of this week's data lab. Graphing tools package the same thing as 1-PropZInt.
Then the AI-critique moment: ask a chatbot the sample size for plus-or-minus three at 95 percent. Many say 1,067 — check it against the formula and catch the round-up. The tool drafts, you judge.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The habit, four beats: estimate p-hat, check the password, build center-plus-or-minus-reach, then say the sentence with all three ingredients — and out in the wild, audit the fine print before trusting any percent.
Walk the checklist: the chapter first if they haven't read it; the tutorial and the poll-anatomy lab are the big two; the quiz is closed to AI; the discussion's initial post lands two days before the week ends so classmates can reply; the assignment coach grades and re-teaches as they go.
Tease honestly: an interval lists every plausible value. Next week someone claims one specific value — and we learn to test whether that claim is plausible. Hypothesis testing.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open cold. "A poll of about a thousand people claims to know what an entire country thinks — within three points. Is that magic, math, or marketing?" Take two or three answers.
Then the promise: by the end of this week you can take any yes/no question about a big group — will they renew, do they recycle, did the order come back — and turn one random sample into an honest range for the truth, plus the exact price tag of a tighter answer.
Plant the memory hook now and repeat it all week: a percent without a margin of error is a number with its fine print torn off. Today we read the fine print — and by mid-week, we write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Reactivate Week 1: p is the population proportion — the parameter, the truth we want and never see. p-hat is the sample proportion — the statistic we actually computed. The hat means measured, not true.
Week 10 told us how p-hat behaves: sample after sample, the p-hats pile up in a bell centered at p, with a predictable typical miss. That predictability is the whole trick — if we know how far estimates typically stray, we can reach out from our one estimate and probably touch the truth.
DO: ask the class to say the interpretation of the hat out loud — measured, not true — because tonight's misreadings all start by forgetting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chant for the whole inference half: estimate, plus-or-minus, multiplier times standard error. Center, plus-or-minus reach. Same anatomy as last week's t-interval — one machine, two fuels.
The multipliers are the only three numbers to keep handy: 1.645 for 90 percent, 1.96 for 95, 2.576 for 99. They're embedded in the chapter, the tutorial, and the assignment coach.
Answer the question someone always asks: why z now, when means used t? For a mean, spread needed its own second estimate — s — and t pays for that extra uncertainty. For a proportion, p-hat feeds both the center and the ruler; no second estimate, no tax. Means get t, proportions get z.</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formula in words: p-hat times one-minus-p-hat, over n, square root. It eats proportions, never counts — quick tell: an SE above 1 for a proportion is impossible, so if you get one, you fed it 60 instead of 0.60.
Then the password, three checks before any interval: the sample is random — no formula repairs bias; at least ten successes AND ten failures in the data — that's what makes the bell reliable; and the population is at least ten times the sample, so draws are effectively independent.
DO: quick oral check — 8 successes in 40: allowed? No — eight is single digits. The interval is off the table, not merely shaky.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it slowly on the board — this is the week's anchor. A campus tech office samples 100 students at random from the enrollment list of 18,000; 60 have the campus app. Point estimate: 60 over 100, 0.60. Conditions: random, yes; 60 successes and 40 failures, both past ten; population well over ten times the sample.
Standard error: root of 0.60 times 0.40 over 100 — root 0.0024 — about 0.049. Reach: 1.96 times 0.049, about 0.096. Interval: 0.504 to 0.696.
Then make everyone say the sentence together, all three ingredients: confidence level, the interval, the population's proportion. The sentence is the deliverable, not the arithmetic.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students photograph — the whole week on one screen. Walk the rows top to bottom with the campus-app numbers riding along.
Row one: the center — successes over n. Row two: the password — random sample, at least ten yeses and ten nos in the data, population at least ten times the sample. Row three: the ruler — the standard error, fed proportions, never counts. Row four: the build — center plus-or-minus multiplier times ruler, with the three multipliers listed.
And the bottom line is the deliverable: the one-sentence interpretation with its three required ingredients — confidence level, interval, population proportion. DO: pause and let phones come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misread phrase in statistics gets its own slide. The 95 percent is a statement about the method: if many teams each drew their own random sample and built their own interval, about 19 in 20 of those intervals would capture the true p.
Your single interval has no probability left in it — p is a fixed number, your interval is now fixed too; it either captured p or it missed, and you don't get to know which. The confidence is in the recipe, not in one batch.
DO: run the two wrong sentences from the reading — the 95-percent-chance version and the 95-percent-of-people version — and have the class say precisely why each one 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the confidence dial on the campus-app interval — same p-hat, same SE, only the multiplier changes. At 90 percent the reach is about 0.081: narrower, but the method misses one sample in ten. At 99 percent the reach swells to about 0.126: surer, but the interval is starting to say very little.
The trade-off is a law, not a setting to game: at a fixed sample size, surer means wider, narrower means less sure. The only way to get both is more data — which is the next slide's business.
DO: ask which interval a cautious app team should publish, and why 95 percent became the industry's default handshake between the two.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Confidence Intervals</a:t>
            </a:r>
            <a:endParaRPr lang="en-US" sz="5400" dirty="0"/>
          </a:p>
          <a:p>
            <a:pPr algn="ctr" indent="0" marL="0">
              <a:buNone/>
            </a:pPr>
            <a:r>
              <a:rPr lang="en-US" sz="5400" b="1" dirty="0">
                <a:solidFill>
                  <a:srgbClr val="FFFFFF"/>
                </a:solidFill>
                <a:latin typeface="Calibri" pitchFamily="34" charset="0"/>
                <a:ea typeface="Calibri" pitchFamily="34" charset="-122"/>
                <a:cs typeface="Calibri" pitchFamily="34" charset="-120"/>
              </a:rPr>
              <a:t>for a Proportion</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12</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Where does “margin of error ±3” come from — and what does it quietly leave out?</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1000" b="1" dirty="0">
                <a:solidFill>
                  <a:srgbClr val="FFFFFF"/>
                </a:solidFill>
                <a:latin typeface="Calibri" pitchFamily="34" charset="0"/>
                <a:ea typeface="Calibri" pitchFamily="34" charset="-122"/>
                <a:cs typeface="Calibri" pitchFamily="34" charset="-120"/>
              </a:rPr>
              <a:t>1,068</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WHAT DOES ±3 COST? · PLANNING A SAMPLE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n = 0.25 × (1.96 ⁄ 0.03)² = 1067.11  —  and the bill always rounds UP</a:t>
            </a:r>
            <a:endParaRPr lang="en-US" sz="20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with a pilot estimate p* = 0.8, the same target costs only 683</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Half the margin?</a:t>
            </a:r>
            <a:endParaRPr lang="en-US" sz="5400" dirty="0"/>
          </a:p>
          <a:p>
            <a:pPr algn="ctr" indent="0" marL="0">
              <a:buNone/>
            </a:pPr>
            <a:r>
              <a:rPr lang="en-US" sz="4400" b="1" dirty="0">
                <a:solidFill>
                  <a:srgbClr val="5AC8E0"/>
                </a:solidFill>
                <a:latin typeface="Calibri" pitchFamily="34" charset="0"/>
                <a:ea typeface="Calibri" pitchFamily="34" charset="-122"/>
                <a:cs typeface="Calibri" pitchFamily="34" charset="-120"/>
              </a:rPr>
              <a:t>Four times the crowd.</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√n COST LAW</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the margin shrinks like 1 ⁄ √n — precision is bought on a square-law budget</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±3</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POLL IN YOUR FEED — AUDIT THE FINE PRINT</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52% of 1,067 adults → SE ≈ 0.0153 → 1.96 × SE ≈ 0.030 — it checks out</a:t>
            </a:r>
            <a:endParaRPr lang="en-US" sz="20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read the interval: 49% to 55% — “majority support” is plausible, not proven</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What the ± doesn't cover</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SAMPLING LUCK ONLY</a:t>
            </a:r>
            <a:endParaRPr lang="en-US" sz="1500" dirty="0"/>
          </a:p>
        </p:txBody>
      </p:sp>
      <p:sp>
        <p:nvSpPr>
          <p:cNvPr id="4" name="Text 2"/>
          <p:cNvSpPr/>
          <p:nvPr/>
        </p:nvSpPr>
        <p:spPr>
          <a:xfrm>
            <a:off x="914400" y="4023360"/>
            <a:ext cx="10360152" cy="822960"/>
          </a:xfrm>
          <a:prstGeom prst="rect">
            <a:avLst/>
          </a:prstGeom>
          <a:noFill/>
          <a:ln/>
        </p:spPr>
        <p:txBody>
          <a:bodyPr wrap="square" rtlCol="0" anchor="ctr"/>
          <a:lstStyle/>
          <a:p>
            <a:pPr algn="ctr" indent="0" marL="0">
              <a:buNone/>
            </a:pPr>
            <a:r>
              <a:rPr lang="en-US" sz="1900" dirty="0">
                <a:solidFill>
                  <a:srgbClr val="F2F6FA"/>
                </a:solidFill>
                <a:latin typeface="Calibri" pitchFamily="34" charset="0"/>
                <a:ea typeface="Calibri" pitchFamily="34" charset="-122"/>
                <a:cs typeface="Calibri" pitchFamily="34" charset="-120"/>
              </a:rPr>
              <a:t>bad wording, nonresponse, undercoverage — Week 1's whole bias catalog rides outside the ±</a:t>
            </a:r>
            <a:endParaRPr lang="en-US" sz="19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a margin of error on a biased sample is a precise measurement of the wrong thing</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ourier New" pitchFamily="34" charset="0"/>
                <a:ea typeface="Courier New" pitchFamily="34" charset="-122"/>
                <a:cs typeface="Courier New" pitchFamily="34" charset="-120"/>
              </a:rPr>
              <a:t>=SQRT(A3*(1-A3)/A2)</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THE WHOLE INTERVAL IN SIX CELLS</a:t>
            </a:r>
            <a:endParaRPr lang="en-US" sz="1500" dirty="0"/>
          </a:p>
        </p:txBody>
      </p:sp>
      <p:sp>
        <p:nvSpPr>
          <p:cNvPr id="4" name="Text 2"/>
          <p:cNvSpPr/>
          <p:nvPr/>
        </p:nvSpPr>
        <p:spPr>
          <a:xfrm>
            <a:off x="914400" y="4023360"/>
            <a:ext cx="10360152" cy="822960"/>
          </a:xfrm>
          <a:prstGeom prst="rect">
            <a:avLst/>
          </a:prstGeom>
          <a:noFill/>
          <a:ln/>
        </p:spPr>
        <p:txBody>
          <a:bodyPr wrap="square" rtlCol="0" anchor="ctr"/>
          <a:lstStyle/>
          <a:p>
            <a:pPr algn="ctr" indent="0" marL="0">
              <a:buNone/>
            </a:pPr>
            <a:r>
              <a:rPr lang="en-US" sz="1800" dirty="0">
                <a:solidFill>
                  <a:srgbClr val="F2F6FA"/>
                </a:solidFill>
                <a:latin typeface="Calibri" pitchFamily="34" charset="0"/>
                <a:ea typeface="Calibri" pitchFamily="34" charset="-122"/>
                <a:cs typeface="Calibri" pitchFamily="34" charset="-120"/>
              </a:rPr>
              <a:t>successes → n → p̂ → SE → 1.96 × SE → the two endpoints — change a cell, audit any poll</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The interval habit</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12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Estimate · Check · Build · Interpret — then audit the fine print</a:t>
            </a:r>
            <a:endParaRPr lang="en-US" sz="18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12</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12</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“Anatomy of a Poll” — audit a real margin of error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12</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12</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the 400 vs. 18,000 problem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12</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someone names one specific claim — and we test whether it's plausible.</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Can 1,067 people</a:t>
            </a:r>
            <a:endParaRPr lang="en-US" sz="5400" dirty="0"/>
          </a:p>
          <a:p>
            <a:pPr algn="ctr" indent="0" marL="0">
              <a:buNone/>
            </a:pPr>
            <a:r>
              <a:rPr lang="en-US" sz="4400" b="1" dirty="0">
                <a:solidFill>
                  <a:srgbClr val="5AC8E0"/>
                </a:solidFill>
                <a:latin typeface="Calibri" pitchFamily="34" charset="0"/>
                <a:ea typeface="Calibri" pitchFamily="34" charset="-122"/>
                <a:cs typeface="Calibri" pitchFamily="34" charset="-120"/>
              </a:rPr>
              <a:t>speak for a country?</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457200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±3 — the fine print at the bottom of every poll you've ever scrolled past</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0000" b="1" dirty="0">
                <a:solidFill>
                  <a:srgbClr val="FFFFFF"/>
                </a:solidFill>
                <a:latin typeface="Calibri" pitchFamily="34" charset="0"/>
                <a:ea typeface="Calibri" pitchFamily="34" charset="-122"/>
                <a:cs typeface="Calibri" pitchFamily="34" charset="-120"/>
              </a:rPr>
              <a:t>p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10000" b="1" dirty="0">
                <a:solidFill>
                  <a:srgbClr val="FFFFFF"/>
                </a:solidFill>
                <a:latin typeface="Calibri" pitchFamily="34" charset="0"/>
                <a:ea typeface="Calibri" pitchFamily="34" charset="-122"/>
                <a:cs typeface="Calibri" pitchFamily="34" charset="-120"/>
              </a:rPr>
              <a:t>   p̂</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ONE LETTER, ONE HAT — WEEK 1'S SPLIT, ALL GROWN UP</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the truth about everyone — never seen            the sample's answer — what we have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000" b="1" dirty="0">
                <a:solidFill>
                  <a:srgbClr val="FFFFFF"/>
                </a:solidFill>
                <a:latin typeface="Calibri" pitchFamily="34" charset="0"/>
                <a:ea typeface="Calibri" pitchFamily="34" charset="-122"/>
                <a:cs typeface="Calibri" pitchFamily="34" charset="-120"/>
              </a:rPr>
              <a:t>p̂  ±  z*·SE</a:t>
            </a:r>
            <a:endParaRPr lang="en-US" sz="5400" dirty="0"/>
          </a:p>
        </p:txBody>
      </p:sp>
      <p:sp>
        <p:nvSpPr>
          <p:cNvPr id="3" name="Text 1"/>
          <p:cNvSpPr/>
          <p:nvPr/>
        </p:nvSpPr>
        <p:spPr>
          <a:xfrm>
            <a:off x="731520" y="14630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ANATOMY OF EVERY INTERVAL</a:t>
            </a:r>
            <a:endParaRPr lang="en-US" sz="1500" dirty="0"/>
          </a:p>
        </p:txBody>
      </p:sp>
      <p:sp>
        <p:nvSpPr>
          <p:cNvPr id="4" name="Text 2"/>
          <p:cNvSpPr/>
          <p:nvPr/>
        </p:nvSpPr>
        <p:spPr>
          <a:xfrm>
            <a:off x="914400" y="402336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center ± reach — your estimate, plus how far estimates typically stray</a:t>
            </a:r>
            <a:endParaRPr lang="en-US" sz="20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90% → 1.645      ·      95% → 1.96      ·      99% → 2.576</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SE = √( p̂(1−p̂) ⁄ n )</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RULER — HOW FAR SAMPLES TYPICALLY STRAY</a:t>
            </a:r>
            <a:endParaRPr lang="en-US" sz="1500" dirty="0"/>
          </a:p>
        </p:txBody>
      </p:sp>
      <p:sp>
        <p:nvSpPr>
          <p:cNvPr id="4" name="Text 2"/>
          <p:cNvSpPr/>
          <p:nvPr/>
        </p:nvSpPr>
        <p:spPr>
          <a:xfrm>
            <a:off x="914400" y="4023360"/>
            <a:ext cx="10360152" cy="822960"/>
          </a:xfrm>
          <a:prstGeom prst="rect">
            <a:avLst/>
          </a:prstGeom>
          <a:noFill/>
          <a:ln/>
        </p:spPr>
        <p:txBody>
          <a:bodyPr wrap="square" rtlCol="0" anchor="ctr"/>
          <a:lstStyle/>
          <a:p>
            <a:pPr algn="ctr" indent="0" marL="0">
              <a:buNone/>
            </a:pPr>
            <a:r>
              <a:rPr lang="en-US" sz="1800" dirty="0">
                <a:solidFill>
                  <a:srgbClr val="8FB8D9"/>
                </a:solidFill>
                <a:latin typeface="Calibri" pitchFamily="34" charset="0"/>
                <a:ea typeface="Calibri" pitchFamily="34" charset="-122"/>
                <a:cs typeface="Calibri" pitchFamily="34" charset="-120"/>
              </a:rPr>
              <a:t>feed it proportions, never counts — and check the password first: random · ≥10 yes · ≥10 no</a:t>
            </a:r>
            <a:endParaRPr lang="en-US" sz="18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000" b="1" dirty="0">
                <a:solidFill>
                  <a:srgbClr val="FFFFFF"/>
                </a:solidFill>
                <a:latin typeface="Calibri" pitchFamily="34" charset="0"/>
                <a:ea typeface="Calibri" pitchFamily="34" charset="-122"/>
                <a:cs typeface="Calibri" pitchFamily="34" charset="-120"/>
              </a:rPr>
              <a:t>0.60 ± 0.096</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60 OF 100 STUDENTS HAVE THE APP — THE FULL BUILD</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SE = √(0.60 × 0.40 ⁄ 100) ≈ 0.049   →   reach = 1.96 × 0.049 ≈ 0.096</a:t>
            </a:r>
            <a:endParaRPr lang="en-US" sz="2000" dirty="0"/>
          </a:p>
        </p:txBody>
      </p:sp>
      <p:sp>
        <p:nvSpPr>
          <p:cNvPr id="5" name="Text 3"/>
          <p:cNvSpPr/>
          <p:nvPr/>
        </p:nvSpPr>
        <p:spPr>
          <a:xfrm>
            <a:off x="914400" y="4800600"/>
            <a:ext cx="10360152" cy="822960"/>
          </a:xfrm>
          <a:prstGeom prst="rect">
            <a:avLst/>
          </a:prstGeom>
          <a:noFill/>
          <a:ln/>
        </p:spPr>
        <p:txBody>
          <a:bodyPr wrap="square" rtlCol="0" anchor="ctr"/>
          <a:lstStyle/>
          <a:p>
            <a:pPr algn="ctr" indent="0" marL="0">
              <a:buNone/>
            </a:pPr>
            <a:r>
              <a:rPr lang="en-US" sz="1800" dirty="0">
                <a:solidFill>
                  <a:srgbClr val="5AC8E0"/>
                </a:solidFill>
                <a:latin typeface="Calibri" pitchFamily="34" charset="0"/>
                <a:ea typeface="Calibri" pitchFamily="34" charset="-122"/>
                <a:cs typeface="Calibri" pitchFamily="34" charset="-120"/>
              </a:rPr>
              <a:t>“We are 95% confident the interval 0.504 to 0.696 captures the true proportion.”</a:t>
            </a:r>
            <a:endParaRPr lang="en-US" sz="18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One-Proportion z-Interval</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p̂</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successes ÷ n — the center</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60 ÷ 100 = 0.60</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CHECK</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random · ≥10 yes and ≥10 no · N ≥ 10n</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60 and 40 — pass</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SE</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 p̂(1−p̂) ⁄ n ) — the ruler</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√0.0024 ≈ 0.049</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p̂ ± z*·SE</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z* = 1.645 · 1.96 · 2.576</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0.504 to 0.696</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Then say it: “We are 95% confident the interval captures the true proportion.”</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9000" b="1" dirty="0">
                <a:solidFill>
                  <a:srgbClr val="FFFFFF"/>
                </a:solidFill>
                <a:latin typeface="Calibri" pitchFamily="34" charset="0"/>
                <a:ea typeface="Calibri" pitchFamily="34" charset="-122"/>
                <a:cs typeface="Calibri" pitchFamily="34" charset="-120"/>
              </a:rPr>
              <a:t>19 out of 20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WHAT “95% CONFIDENT” ACTUALLY PROMISES</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intervals built this way capture the truth in about 19 of every 20 random samples</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1900" dirty="0">
                <a:solidFill>
                  <a:srgbClr val="5AC8E0"/>
                </a:solidFill>
                <a:latin typeface="Calibri" pitchFamily="34" charset="0"/>
                <a:ea typeface="Calibri" pitchFamily="34" charset="-122"/>
                <a:cs typeface="Calibri" pitchFamily="34" charset="-120"/>
              </a:rPr>
              <a:t>never a 95% chance about YOUR one interval — the confidence lives in the recipe</a:t>
            </a:r>
            <a:endParaRPr lang="en-US" sz="19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200" b="1" dirty="0">
                <a:solidFill>
                  <a:srgbClr val="FFFFFF"/>
                </a:solidFill>
                <a:latin typeface="Calibri" pitchFamily="34" charset="0"/>
                <a:ea typeface="Calibri" pitchFamily="34" charset="-122"/>
                <a:cs typeface="Calibri" pitchFamily="34" charset="-120"/>
              </a:rPr>
              <a:t>SURER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200" b="1" dirty="0">
                <a:solidFill>
                  <a:srgbClr val="FFFFFF"/>
                </a:solidFill>
                <a:latin typeface="Calibri" pitchFamily="34" charset="0"/>
                <a:ea typeface="Calibri" pitchFamily="34" charset="-122"/>
                <a:cs typeface="Calibri" pitchFamily="34" charset="-120"/>
              </a:rPr>
              <a:t>   NARROWER</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PICK ONE — OR BUY MORE DATA</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90% → ±0.081            95% → ±0.096            99% → ±0.126</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12 — Confidence Intervals for a Proportion</dc:title>
  <dc:subject>Week 12 — Confidence Intervals for a Proportion</dc:subject>
  <dc:creator>Introduction to Statistics — course deck</dc:creator>
  <cp:lastModifiedBy>Introduction to Statistics — course deck</cp:lastModifiedBy>
  <cp:revision>1</cp:revision>
  <dcterms:created xsi:type="dcterms:W3CDTF">2026-07-29T13:59:37Z</dcterms:created>
  <dcterms:modified xsi:type="dcterms:W3CDTF">2026-07-29T13:59:37Z</dcterms:modified>
</cp:coreProperties>
</file>