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Lst>
  <p:notesMasterIdLst>
    <p:notesMasterId r:id="rId17"/>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notesMaster" Target="notesMasters/notesMaster1.xml"/><Relationship Id="rId18" Type="http://schemas.openxmlformats.org/officeDocument/2006/relationships/presProps" Target="presProps.xml"/><Relationship Id="rId19" Type="http://schemas.openxmlformats.org/officeDocument/2006/relationships/viewProps" Target="viewProps.xml"/><Relationship Id="rId20" Type="http://schemas.openxmlformats.org/officeDocument/2006/relationships/theme" Target="theme/theme1.xml"/><Relationship Id="rId21"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Welcome to Week 13 — Hypothesis Testing: Foundations. This is the inference course's second pillar: Weeks 11 and 12 built ranges of plausible values; this week we put a single claimed value on trial.
Ground rules, as always: the grade lives in the weekly work — this week's tutorial, data lab, quiz, discussion, and assignment — and the midterm and final stay low-stakes checkpoints. AI is expected on the tutorial, practice, discussion, assignment, and lab — never on the quiz.
DO: promise them the week plainly. No new formulas this week — every p-value is handed to you. The entire week is judgment: what the number means, what verdict it earns, and what that verdict does not prove.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Two ways the verdict goes wrong, named with the courtroom. TYPE I: rejecting a TRUE H₀ — convicting the innocent. The false alarm; its probability is exactly α. TYPE II: failing to reject a FALSE H₀ — letting the guilty walk. The miss.
Modern version: a spam filter tests every message with H₀ "this message is legitimate." Type I: your instructor's email lands in junk. Type II: the scam sails into your inbox. DO: ask which error the designers should fear more — then spring the trade-off: make the filter less jumpy (lower α) and fewer real emails get junked, but more spam gets through. Tightening one error loosens the other.
Memory hook: Type I cries wolf when there's no wolf; Type II sleeps through the real one. Consequences — not habit — should pick α.</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Run the whole trial end to end — the week in one worked example. The claim: "charges in 90 minutes, on average." The suspicion: slower. Step 1, hypotheses: H₀: μ = 90 versus Hₐ: μ &gt; 90. Step 2: α = 0.05, set before timing anything. Step 3, evidence: 25 timed charges average 96 minutes — six over the claim. Suspicious, or ordinary wobble? Step 4: the software reports p = 0.021 — if the true average really were 90, only about 2.1% of samples of 25 would average this high or higher. Step 5, verdict: 0.021 ≤ 0.05 — reject H₀.
DO: make the room say the conclusion sentence together, in context: "There is convincing evidence that the true mean charge time exceeds the advertised 90 minutes." Never a bare "reject."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Immediately run the companion case, because the trap lives here. Same review site, the maker's travel charger, advertised at 150 minutes. Twenty-five charges average 153; the software reports p = 0.38. Verdict: 0.38 &gt; 0.05 — fail to reject H₀. "There is not convincing evidence that the true mean exceeds 150 minutes."
Now the question that separates A students: did we just PROVE the travel charger's claim? No. Maybe the claim is fine — or maybe it's off by a little and 25 charges couldn't see it. A large p-value means the data are COMPATIBLE with H₀, not that H₀ is true.
Post the banned phrases: "we accept H₀," "H₀ is true," "the claim is proven." The line to keep: absence of evidence is not evidence of absence.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"Significant" is the most misleading word in statistics. In a test it means the data are hard to explain by chance — it does NOT mean the effect is big or matters.
The example they'll remember: a running-shoe brand tests a new insole on 80,000 runners. Marathon times improve by 4 seconds on average, p = 0.001. Statistically significant? Absolutely — with 80,000 runners, the test detects whisper-thin differences, and chance is a terrible explanation for the 4 seconds. Practically important? Four seconds in a race that takes hours. DO: ask who'd pay extra for that insole. Nobody should.
The lesson both ways: huge samples make trivial effects significant — and tiny samples miss real ones. Always ask two questions: is it significant, AND how big is it? Surprise, not size.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Live demo — spreadsheet open. Build a world where H₀ is true by construction: in A2, equals RANDBETWEEN(0,1) — one fair coin flip, 1 means heads. Fill across to T2: twenty flips. U2: equals SUM(A2:T2) — heads in that set. Fill the block down to row 201: two hundred honest sets. Then ask the p-value question with COUNTIF(U2:U201, "&gt;=15") — in how many of 200 fair sets did chance produce 15 or more heads? Very few. The exact tail, no simulation: equals 1 minus BINOM.DIST(14, 20, 0.5, TRUE) gives 0.0207 — Week 7's binomial, working as a p-value. This is precisely the Data Lab.
Then the AI-critique: paste "p = 0.21, so there's a 21% chance the claim is true — and failing to reject shows the claim is correct" into a chatbot and ask it to explain. Both sentences are wrong; many bots play along. The tool drafts; you judge.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Land the week. Every test they'll ever run is the same four beats: name the rivals — H₀ with the equals sign, Hₐ with the suspicion's direction; set α before looking; read the p-value as "how surprising, if H₀ were true"; then the verdict, in context — and never "accept."
Walk the checklist with time estimates: the chapter first if they haven't read it; the tutorial and the data lab are the big two — the lab has them build 200 sets of coin flips and locate 15-of-20 in a null world; the quiz is closed to AI; the discussion post is due two days before the week ends so classmates can reply.
Tease next week honestly: this week every p-value was handed to us. Week 14, we compute them — the one-sample t-test, same t-table as Week 11. The logic never changes again; only the machinery.</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DO: open cold. "In the last 24 hours, how many claims did the world make at you? 'Charges in 90 minutes.' 'New formula works better.' 'Lasts twice as long.'" Wait for one or two examples from the room.
Then the uncomfortable part: even when a claim is TRUE, your data almost never match it exactly — samples wobble; that's Week 10. So when data disagree with a claim there are two suspects: the claim is wrong, or chance did it. A hypothesis test decides between them, with a number attached.
Frame the whole week now: every significance test is a tiny courtroom. The claim is the defendant, it gets the benefit of the doubt, and the data are the evidence.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Two rival explanations, formal names. The NULL hypothesis H₀ is the dull one: nothing's going on — the claim is as stated, no change, no effect; anything odd in the data is sampling chance. It gets the benefit of the doubt. The ALTERNATIVE Hₐ is the suspicion — the thing we need convincing evidence to conclude.
Three writing rules, drilled hard: hypotheses are about PARAMETERS — μ or p, never x̄ or p̂ (you don't put your own sample on trial); H₀ always holds the equals sign; and Hₐ points where the suspicion points — chosen from the question, BEFORE the data are seen.
DO: set up the week's running example — a charger advertised at "90 minutes, on average," a review site suspecting slower. H₀: μ = 90. Hₐ: μ &gt; 90.</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alternative has a direction, and the question — never the data — picks it. Suspect the true value is too LOW: a left-sided alternative. Too HIGH: right-sided. Just DIFFERENT, either way: the two-sided ≠.
DO: run both quick setups. The charger site suspects slower charging — and here's the classic trap: "slower" sounds like less, but slower charging means MORE minutes, so Hₐ: μ &gt; 90. Make them translate the suspicion into the measurement's direction before writing anything. Then the oven display: a technician wonders if the sensor runs hot OR cold against the 350 setting — no direction suspected, so H₀: μ = 350 versus Hₐ: μ ≠ 350.
Rule to post: pick the tail before the data arrive.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Tell the story slowly — it's the birth of the significance test. Cambridge, the 1920s. At afternoon tea, a scientist named Muriel Bristol says she can taste whether the MILK or the TEA was poured into the cup first. Ronald Fisher doesn't believe her — and instead of arguing, he designs an experiment on the spot.
Eight cups: four poured milk-first, four tea-first, presented in random order. She knows there are four of each; she must sort them.
As the story is told, she got all eight right. DO: pause and ask the room — "impressed, or could a lucky guesser do that?" Don't answer yet. The next slide computes exactly how lucky a guesser would need to be.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Now the logic, in Fisher's order. Step one: ASSUME the dull explanation — H₀, she's guessing. Step two: ask what guessing produces. A guesser picks 4 of the 8 cups to call milk-first; there are 70 equally likely ways to choose, and exactly one is completely right. So guessing goes 8-for-8 with probability 1/70 — about 0.014.
Step three: the verdict. IF she were guessing, a result this good happens 1.4% of the time. Too surprising to shrug off — reject "she's guessing."
Name it: that 0.014 is a P-VALUE — the probability, computed assuming H₀ is true, of data at least as extreme as what we observed. Say the definition twice: "assuming H₀" and "at least as extreme" are both load-bearing.</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the most common misreading in all of statistics, so confront it while the tea is still warm: the p-value is NOT the probability that H₀ is true. Our 0.014 is not "a 1.4% chance she was guessing." It's a fact about guessers: guessing LOOKS this good 1.4% of the time.
Why it can't be the other thing: the p-value was computed by ASSUMING H₀ true — a what-if calculation can't turn around and report the probability of its own assumption. Shorthand for the board: P(data | H₀), never P(H₀ | data).
DO: read the two sentences on the slide aloud and have students say which one is the p-value. This exact confusion is on the quiz, in the lab's AI-critique, and everywhere in the wild.</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the slide to photograph — every hypothesis test in this course, and every one they'll ever meet, has exactly this skeleton.
Walk the rows. HYPOTHESES: name the rivals — H₀ the dull explanation holding the equals sign, Hₐ the suspicion with its direction. TEST STATISTIC: a standardized score for how far the sample landed from what H₀ expects — the z-score idea from Weeks 8 and 10; software computes it, and next week so do we. P-VALUE: assuming H₀, how often does chance produce data at least this extreme? DECISION: compare p to α — at or under the line, reject; over it, fail to reject — and say the verdict in context.
One more time, the golden rule along the bottom: α gets chosen BEFORE the data arrive.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Where does the line come from? α — the significance level — is a risk you CHOOSE. Even when H₀ is true, p-values land at or under 0.05 five percent of the time; that's what p-values do. So α = 0.05 says: "I accept wrongly convicting a true H₀ about 1 time in 20." It's a convention with history behind it, not a law of nature — and it must be set before the data are examined, or it's not a bar, it's an excuse.
DO: run the decision drill — reject or fail to reject at α = 0.05: p = 0.003 (reject), 0.21 (fail), 0.049 (reject — barely; say so out loud), 0.62 (fail). Then the kicker: p = 0.03 at α = 0.01 — FAIL to reject. Significance depends on the α you set.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NAVY">
    <p:bg>
      <p:bgPr>
        <a:solidFill>
          <a:srgbClr val="0E2A47"/>
        </a:solidFill>
      </p:bgPr>
    </p:bg>
    <p:spTree>
      <p:nvGrpSpPr>
        <p:cNvPr id="1" name=""/>
        <p:cNvGrpSpPr/>
        <p:nvPr/>
      </p:nvGrpSpPr>
      <p:grpSpPr>
        <a:xfrm>
          <a:off x="0" y="0"/>
          <a:ext cx="0" cy="0"/>
          <a:chOff x="0" y="0"/>
          <a:chExt cx="0" cy="0"/>
        </a:xfrm>
      </p:grpSpPr>
      <p:sp>
        <p:nvSpPr>
          <p:cNvPr id="2" name="Text 0"/>
          <p:cNvSpPr/>
          <p:nvPr>
            <p:ph type="title"/>
          </p:nvPr>
        </p:nvSpPr>
        <p:spPr>
          <a:xfrm>
            <a:off x="548640" y="2103120"/>
            <a:ext cx="11091672" cy="1828800"/>
          </a:xfrm>
          <a:prstGeom prst="rect">
            <a:avLst/>
          </a:prstGeom>
          <a:noFill/>
          <a:ln/>
        </p:spPr>
        <p:txBody>
          <a:bodyPr wrap="square" rtlCol="0"/>
          <a:lstStyle>
            <a:lvl1pPr algn="ctr" indent="0" marL="0">
              <a:buNone/>
              <a:defRPr lang="en-US" sz="5400" b="1" dirty="0">
                <a:solidFill>
                  <a:srgbClr val="FFFFFF"/>
                </a:solidFill>
                <a:latin typeface="Calibri" pitchFamily="34" charset="0"/>
                <a:ea typeface="Calibri" pitchFamily="34" charset="-122"/>
                <a:cs typeface="Calibri" pitchFamily="34" charset="-120"/>
              </a:defRPr>
            </a:lvl1pPr>
          </a:lstStyle>
          <a:p>
            <a:pPr algn="ctr" indent="0" marL="0">
              <a:buNone/>
            </a:pPr>
            <a:endParaRPr lang="en-US" sz="5400"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LIGHT">
    <p:bg>
      <p:bgPr>
        <a:solidFill>
          <a:srgbClr val="FFFFFF"/>
        </a:solidFill>
      </p:bgPr>
    </p:bg>
    <p:spTree>
      <p:nvGrpSpPr>
        <p:cNvPr id="1" name=""/>
        <p:cNvGrpSpPr/>
        <p:nvPr/>
      </p:nvGrpSpPr>
      <p:grpSpPr>
        <a:xfrm>
          <a:off x="0" y="0"/>
          <a:ext cx="0" cy="0"/>
          <a:chOff x="0" y="0"/>
          <a:chExt cx="0" cy="0"/>
        </a:xfrm>
      </p:grpSpPr>
      <p:sp>
        <p:nvSpPr>
          <p:cNvPr id="2" name="Text 0"/>
          <p:cNvSpPr/>
          <p:nvPr>
            <p:ph type="title"/>
          </p:nvPr>
        </p:nvSpPr>
        <p:spPr>
          <a:xfrm>
            <a:off x="548640" y="502920"/>
            <a:ext cx="11091672" cy="822960"/>
          </a:xfrm>
          <a:prstGeom prst="rect">
            <a:avLst/>
          </a:prstGeom>
          <a:noFill/>
          <a:ln/>
        </p:spPr>
        <p:txBody>
          <a:bodyPr wrap="square" rtlCol="0"/>
          <a:lstStyle>
            <a:lvl1pPr algn="ctr" indent="0" marL="0">
              <a:buNone/>
              <a:defRPr lang="en-US" sz="3200" b="1" dirty="0">
                <a:solidFill>
                  <a:srgbClr val="0E2A47"/>
                </a:solidFill>
                <a:latin typeface="Calibri" pitchFamily="34" charset="0"/>
                <a:ea typeface="Calibri" pitchFamily="34" charset="-122"/>
                <a:cs typeface="Calibri" pitchFamily="34" charset="-120"/>
              </a:defRPr>
            </a:lvl1pPr>
          </a:lstStyle>
          <a:p>
            <a:pPr algn="ctr" indent="0" marL="0">
              <a:buNone/>
            </a:pPr>
            <a:endParaRPr lang="en-US" sz="3200" dirty="0"/>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sp>
        <p:nvSpPr>
          <p:cNvPr id="2" name="Text 0"/>
          <p:cNvSpPr/>
          <p:nvPr>
            <p:ph type="title"/>
          </p:nvPr>
        </p:nvSpPr>
        <p:spPr>
          <a:xfrm>
            <a:off x="548640" y="2103120"/>
            <a:ext cx="11091672" cy="1828800"/>
          </a:xfrm>
          <a:prstGeom prst="rect">
            <a:avLst/>
          </a:prstGeom>
          <a:noFill/>
          <a:ln/>
        </p:spPr>
        <p:txBody>
          <a:bodyPr wrap="square" rtlCol="0" anchor="ctr"/>
          <a:lstStyle/>
          <a:p>
            <a:pPr algn="ctr" indent="0" marL="0">
              <a:buNone/>
            </a:pPr>
            <a:r>
              <a:rPr lang="en-US" sz="6000" b="1" dirty="0">
                <a:solidFill>
                  <a:srgbClr val="FFFFFF"/>
                </a:solidFill>
                <a:latin typeface="Calibri" pitchFamily="34" charset="0"/>
                <a:ea typeface="Calibri" pitchFamily="34" charset="-122"/>
                <a:cs typeface="Calibri" pitchFamily="34" charset="-120"/>
              </a:rPr>
              <a:t>Hypothesis</a:t>
            </a:r>
            <a:endParaRPr lang="en-US" sz="5400" dirty="0"/>
          </a:p>
          <a:p>
            <a:pPr algn="ctr" indent="0" marL="0">
              <a:buNone/>
            </a:pPr>
            <a:r>
              <a:rPr lang="en-US" sz="6000" b="1" dirty="0">
                <a:solidFill>
                  <a:srgbClr val="FFFFFF"/>
                </a:solidFill>
                <a:latin typeface="Calibri" pitchFamily="34" charset="0"/>
                <a:ea typeface="Calibri" pitchFamily="34" charset="-122"/>
                <a:cs typeface="Calibri" pitchFamily="34" charset="-120"/>
              </a:rPr>
              <a:t>Testing</a:t>
            </a:r>
            <a:endParaRPr lang="en-US" sz="5400" dirty="0"/>
          </a:p>
        </p:txBody>
      </p:sp>
      <p:sp>
        <p:nvSpPr>
          <p:cNvPr id="3" name="Text 1"/>
          <p:cNvSpPr/>
          <p:nvPr/>
        </p:nvSpPr>
        <p:spPr>
          <a:xfrm>
            <a:off x="731520" y="1554480"/>
            <a:ext cx="10725912" cy="457200"/>
          </a:xfrm>
          <a:prstGeom prst="rect">
            <a:avLst/>
          </a:prstGeom>
          <a:noFill/>
          <a:ln/>
        </p:spPr>
        <p:txBody>
          <a:bodyPr wrap="square" rtlCol="0" anchor="ctr"/>
          <a:lstStyle/>
          <a:p>
            <a:pPr algn="ctr" indent="0" marL="0">
              <a:buNone/>
            </a:pPr>
            <a:r>
              <a:rPr lang="en-US" sz="1500" b="1" spc="200" kern="0" dirty="0">
                <a:solidFill>
                  <a:srgbClr val="8FB8D9"/>
                </a:solidFill>
                <a:latin typeface="Calibri" pitchFamily="34" charset="0"/>
                <a:ea typeface="Calibri" pitchFamily="34" charset="-122"/>
                <a:cs typeface="Calibri" pitchFamily="34" charset="-120"/>
              </a:rPr>
              <a:t>INTRODUCTION TO STATISTICS  ·  WEEK 13</a:t>
            </a:r>
            <a:endParaRPr lang="en-US" sz="1500" dirty="0"/>
          </a:p>
        </p:txBody>
      </p:sp>
      <p:sp>
        <p:nvSpPr>
          <p:cNvPr id="4" name="Text 2"/>
          <p:cNvSpPr/>
          <p:nvPr/>
        </p:nvSpPr>
        <p:spPr>
          <a:xfrm>
            <a:off x="914400" y="4526280"/>
            <a:ext cx="10360152" cy="822960"/>
          </a:xfrm>
          <a:prstGeom prst="rect">
            <a:avLst/>
          </a:prstGeom>
          <a:noFill/>
          <a:ln/>
        </p:spPr>
        <p:txBody>
          <a:bodyPr wrap="square" rtlCol="0" anchor="ctr"/>
          <a:lstStyle/>
          <a:p>
            <a:pPr algn="ctr" indent="0" marL="0">
              <a:buNone/>
            </a:pPr>
            <a:r>
              <a:rPr lang="en-US" sz="2200" dirty="0">
                <a:solidFill>
                  <a:srgbClr val="8FB8D9"/>
                </a:solidFill>
                <a:latin typeface="Calibri" pitchFamily="34" charset="0"/>
                <a:ea typeface="Calibri" pitchFamily="34" charset="-122"/>
                <a:cs typeface="Calibri" pitchFamily="34" charset="-120"/>
              </a:rPr>
              <a:t>A claim, your data — and the number that delivers the verdict.</a:t>
            </a:r>
            <a:endParaRPr lang="en-US" sz="2200" dirty="0"/>
          </a:p>
        </p:txBody>
      </p:sp>
      <p:sp>
        <p:nvSpPr>
          <p:cNvPr id="5" name="Text 3"/>
          <p:cNvSpPr/>
          <p:nvPr/>
        </p:nvSpPr>
        <p:spPr>
          <a:xfrm>
            <a:off x="11430000" y="6355080"/>
            <a:ext cx="548640" cy="365760"/>
          </a:xfrm>
          <a:prstGeom prst="rect">
            <a:avLst/>
          </a:prstGeom>
          <a:noFill/>
          <a:ln/>
        </p:spPr>
        <p:txBody>
          <a:bodyPr wrap="square" rtlCol="0" anchor="ctr"/>
          <a:lstStyle/>
          <a:p>
            <a:pPr algn="r" indent="0" marL="0">
              <a:buNone/>
            </a:pPr>
            <a:r>
              <a:rPr lang="en-US" sz="1100" dirty="0">
                <a:solidFill>
                  <a:srgbClr val="6E8CA6"/>
                </a:solidFill>
                <a:latin typeface="Calibri" pitchFamily="34" charset="0"/>
                <a:ea typeface="Calibri" pitchFamily="34" charset="-122"/>
                <a:cs typeface="Calibri" pitchFamily="34" charset="-120"/>
              </a:rPr>
              <a:t>1</a:t>
            </a:r>
            <a:endParaRPr lang="en-US" sz="11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sp>
        <p:nvSpPr>
          <p:cNvPr id="2" name="Text 0"/>
          <p:cNvSpPr/>
          <p:nvPr>
            <p:ph type="title"/>
          </p:nvPr>
        </p:nvSpPr>
        <p:spPr>
          <a:xfrm>
            <a:off x="548640" y="2103120"/>
            <a:ext cx="11091672" cy="1828800"/>
          </a:xfrm>
          <a:prstGeom prst="rect">
            <a:avLst/>
          </a:prstGeom>
          <a:noFill/>
          <a:ln/>
        </p:spPr>
        <p:txBody>
          <a:bodyPr wrap="square" rtlCol="0" anchor="ctr"/>
          <a:lstStyle/>
          <a:p>
            <a:pPr algn="ctr" indent="0" marL="0">
              <a:buNone/>
            </a:pPr>
            <a:r>
              <a:rPr lang="en-US" sz="5000" b="1" dirty="0">
                <a:solidFill>
                  <a:srgbClr val="FFFFFF"/>
                </a:solidFill>
                <a:latin typeface="Calibri" pitchFamily="34" charset="0"/>
                <a:ea typeface="Calibri" pitchFamily="34" charset="-122"/>
                <a:cs typeface="Calibri" pitchFamily="34" charset="-120"/>
              </a:rPr>
              <a:t>FALSE ALARM   </a:t>
            </a:r>
            <a:pPr algn="ctr" indent="0" marL="0">
              <a:buNone/>
            </a:pPr>
            <a:r>
              <a:rPr lang="en-US" sz="2800" b="1" dirty="0">
                <a:solidFill>
                  <a:srgbClr val="5AC8E0"/>
                </a:solidFill>
                <a:latin typeface="Calibri" pitchFamily="34" charset="0"/>
                <a:ea typeface="Calibri" pitchFamily="34" charset="-122"/>
                <a:cs typeface="Calibri" pitchFamily="34" charset="-120"/>
              </a:rPr>
              <a:t>vs</a:t>
            </a:r>
            <a:pPr algn="ctr" indent="0" marL="0">
              <a:buNone/>
            </a:pPr>
            <a:r>
              <a:rPr lang="en-US" sz="5000" b="1" dirty="0">
                <a:solidFill>
                  <a:srgbClr val="FFFFFF"/>
                </a:solidFill>
                <a:latin typeface="Calibri" pitchFamily="34" charset="0"/>
                <a:ea typeface="Calibri" pitchFamily="34" charset="-122"/>
                <a:cs typeface="Calibri" pitchFamily="34" charset="-120"/>
              </a:rPr>
              <a:t>   MISS</a:t>
            </a:r>
            <a:endParaRPr lang="en-US" sz="5400" dirty="0"/>
          </a:p>
        </p:txBody>
      </p:sp>
      <p:sp>
        <p:nvSpPr>
          <p:cNvPr id="3" name="Text 1"/>
          <p:cNvSpPr/>
          <p:nvPr/>
        </p:nvSpPr>
        <p:spPr>
          <a:xfrm>
            <a:off x="731520" y="1920240"/>
            <a:ext cx="10725912" cy="457200"/>
          </a:xfrm>
          <a:prstGeom prst="rect">
            <a:avLst/>
          </a:prstGeom>
          <a:noFill/>
          <a:ln/>
        </p:spPr>
        <p:txBody>
          <a:bodyPr wrap="square" rtlCol="0" anchor="ctr"/>
          <a:lstStyle/>
          <a:p>
            <a:pPr algn="ctr" indent="0" marL="0">
              <a:buNone/>
            </a:pPr>
            <a:r>
              <a:rPr lang="en-US" sz="1500" b="1" spc="200" kern="0" dirty="0">
                <a:solidFill>
                  <a:srgbClr val="8FB8D9"/>
                </a:solidFill>
                <a:latin typeface="Calibri" pitchFamily="34" charset="0"/>
                <a:ea typeface="Calibri" pitchFamily="34" charset="-122"/>
                <a:cs typeface="Calibri" pitchFamily="34" charset="-120"/>
              </a:rPr>
              <a:t>THE TWO WAYS A VERDICT GOES WRONG</a:t>
            </a:r>
            <a:endParaRPr lang="en-US" sz="1500" dirty="0"/>
          </a:p>
        </p:txBody>
      </p:sp>
      <p:sp>
        <p:nvSpPr>
          <p:cNvPr id="4" name="Text 2"/>
          <p:cNvSpPr/>
          <p:nvPr/>
        </p:nvSpPr>
        <p:spPr>
          <a:xfrm>
            <a:off x="914400" y="4297680"/>
            <a:ext cx="10360152" cy="822960"/>
          </a:xfrm>
          <a:prstGeom prst="rect">
            <a:avLst/>
          </a:prstGeom>
          <a:noFill/>
          <a:ln/>
        </p:spPr>
        <p:txBody>
          <a:bodyPr wrap="square" rtlCol="0" anchor="ctr"/>
          <a:lstStyle/>
          <a:p>
            <a:pPr algn="ctr" indent="0" marL="0">
              <a:buNone/>
            </a:pPr>
            <a:r>
              <a:rPr lang="en-US" sz="1900" dirty="0">
                <a:solidFill>
                  <a:srgbClr val="8FB8D9"/>
                </a:solidFill>
                <a:latin typeface="Calibri" pitchFamily="34" charset="0"/>
                <a:ea typeface="Calibri" pitchFamily="34" charset="-122"/>
                <a:cs typeface="Calibri" pitchFamily="34" charset="-120"/>
              </a:rPr>
              <a:t>Type I — reject a true H₀ (probability α)            Type II — fail to catch a false one</a:t>
            </a:r>
            <a:endParaRPr lang="en-US" sz="1900" dirty="0"/>
          </a:p>
        </p:txBody>
      </p:sp>
      <p:sp>
        <p:nvSpPr>
          <p:cNvPr id="5" name="Shape 3"/>
          <p:cNvSpPr/>
          <p:nvPr/>
        </p:nvSpPr>
        <p:spPr>
          <a:xfrm>
            <a:off x="6035040" y="5806440"/>
            <a:ext cx="118872" cy="118872"/>
          </a:xfrm>
          <a:prstGeom prst="ellipse">
            <a:avLst/>
          </a:prstGeom>
          <a:solidFill>
            <a:srgbClr val="5AC8E0"/>
          </a:solidFill>
          <a:ln/>
        </p:spPr>
      </p:sp>
      <p:sp>
        <p:nvSpPr>
          <p:cNvPr id="6" name="Text 4"/>
          <p:cNvSpPr/>
          <p:nvPr/>
        </p:nvSpPr>
        <p:spPr>
          <a:xfrm>
            <a:off x="11430000" y="6355080"/>
            <a:ext cx="548640" cy="365760"/>
          </a:xfrm>
          <a:prstGeom prst="rect">
            <a:avLst/>
          </a:prstGeom>
          <a:noFill/>
          <a:ln/>
        </p:spPr>
        <p:txBody>
          <a:bodyPr wrap="square" rtlCol="0" anchor="ctr"/>
          <a:lstStyle/>
          <a:p>
            <a:pPr algn="r" indent="0" marL="0">
              <a:buNone/>
            </a:pPr>
            <a:r>
              <a:rPr lang="en-US" sz="1100" dirty="0">
                <a:solidFill>
                  <a:srgbClr val="6E8CA6"/>
                </a:solidFill>
                <a:latin typeface="Calibri" pitchFamily="34" charset="0"/>
                <a:ea typeface="Calibri" pitchFamily="34" charset="-122"/>
                <a:cs typeface="Calibri" pitchFamily="34" charset="-120"/>
              </a:rPr>
              <a:t>10</a:t>
            </a:r>
            <a:endParaRPr lang="en-US" sz="11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spTree>
      <p:nvGrpSpPr>
        <p:cNvPr id="1" name=""/>
        <p:cNvGrpSpPr/>
        <p:nvPr/>
      </p:nvGrpSpPr>
      <p:grpSpPr>
        <a:xfrm>
          <a:off x="0" y="0"/>
          <a:ext cx="0" cy="0"/>
          <a:chOff x="0" y="0"/>
          <a:chExt cx="0" cy="0"/>
        </a:xfrm>
      </p:grpSpPr>
      <p:sp>
        <p:nvSpPr>
          <p:cNvPr id="2" name="Text 0"/>
          <p:cNvSpPr/>
          <p:nvPr>
            <p:ph type="title"/>
          </p:nvPr>
        </p:nvSpPr>
        <p:spPr>
          <a:xfrm>
            <a:off x="548640" y="2103120"/>
            <a:ext cx="11091672" cy="1828800"/>
          </a:xfrm>
          <a:prstGeom prst="rect">
            <a:avLst/>
          </a:prstGeom>
          <a:noFill/>
          <a:ln/>
        </p:spPr>
        <p:txBody>
          <a:bodyPr wrap="square" rtlCol="0" anchor="ctr"/>
          <a:lstStyle/>
          <a:p>
            <a:pPr algn="ctr" indent="0" marL="0">
              <a:buNone/>
            </a:pPr>
            <a:r>
              <a:rPr lang="en-US" sz="10000" b="1" dirty="0">
                <a:solidFill>
                  <a:srgbClr val="FFFFFF"/>
                </a:solidFill>
                <a:latin typeface="Calibri" pitchFamily="34" charset="0"/>
                <a:ea typeface="Calibri" pitchFamily="34" charset="-122"/>
                <a:cs typeface="Calibri" pitchFamily="34" charset="-120"/>
              </a:rPr>
              <a:t>p = 0.021</a:t>
            </a:r>
            <a:endParaRPr lang="en-US" sz="5400" dirty="0"/>
          </a:p>
        </p:txBody>
      </p:sp>
      <p:sp>
        <p:nvSpPr>
          <p:cNvPr id="3" name="Text 1"/>
          <p:cNvSpPr/>
          <p:nvPr/>
        </p:nvSpPr>
        <p:spPr>
          <a:xfrm>
            <a:off x="731520" y="1371600"/>
            <a:ext cx="10725912" cy="457200"/>
          </a:xfrm>
          <a:prstGeom prst="rect">
            <a:avLst/>
          </a:prstGeom>
          <a:noFill/>
          <a:ln/>
        </p:spPr>
        <p:txBody>
          <a:bodyPr wrap="square" rtlCol="0" anchor="ctr"/>
          <a:lstStyle/>
          <a:p>
            <a:pPr algn="ctr" indent="0" marL="0">
              <a:buNone/>
            </a:pPr>
            <a:r>
              <a:rPr lang="en-US" sz="1500" b="1" spc="200" kern="0" dirty="0">
                <a:solidFill>
                  <a:srgbClr val="8FB8D9"/>
                </a:solidFill>
                <a:latin typeface="Calibri" pitchFamily="34" charset="0"/>
                <a:ea typeface="Calibri" pitchFamily="34" charset="-122"/>
                <a:cs typeface="Calibri" pitchFamily="34" charset="-120"/>
              </a:rPr>
              <a:t>THE FULL WALK — A 90-MINUTE CHARGING CLAIM</a:t>
            </a:r>
            <a:endParaRPr lang="en-US" sz="1500" dirty="0"/>
          </a:p>
        </p:txBody>
      </p:sp>
      <p:sp>
        <p:nvSpPr>
          <p:cNvPr id="4" name="Text 2"/>
          <p:cNvSpPr/>
          <p:nvPr/>
        </p:nvSpPr>
        <p:spPr>
          <a:xfrm>
            <a:off x="914400" y="3977640"/>
            <a:ext cx="10360152" cy="822960"/>
          </a:xfrm>
          <a:prstGeom prst="rect">
            <a:avLst/>
          </a:prstGeom>
          <a:noFill/>
          <a:ln/>
        </p:spPr>
        <p:txBody>
          <a:bodyPr wrap="square" rtlCol="0" anchor="ctr"/>
          <a:lstStyle/>
          <a:p>
            <a:pPr algn="ctr" indent="0" marL="0">
              <a:buNone/>
            </a:pPr>
            <a:r>
              <a:rPr lang="en-US" sz="2200" dirty="0">
                <a:solidFill>
                  <a:srgbClr val="F2F6FA"/>
                </a:solidFill>
                <a:latin typeface="Calibri" pitchFamily="34" charset="0"/>
                <a:ea typeface="Calibri" pitchFamily="34" charset="-122"/>
                <a:cs typeface="Calibri" pitchFamily="34" charset="-120"/>
              </a:rPr>
              <a:t>Claimed: 90 minutes on average. 25 timed charges: x̄ = 96 minutes.</a:t>
            </a:r>
            <a:endParaRPr lang="en-US" sz="2200" dirty="0"/>
          </a:p>
        </p:txBody>
      </p:sp>
      <p:sp>
        <p:nvSpPr>
          <p:cNvPr id="5" name="Text 3"/>
          <p:cNvSpPr/>
          <p:nvPr/>
        </p:nvSpPr>
        <p:spPr>
          <a:xfrm>
            <a:off x="914400" y="4800600"/>
            <a:ext cx="10360152" cy="822960"/>
          </a:xfrm>
          <a:prstGeom prst="rect">
            <a:avLst/>
          </a:prstGeom>
          <a:noFill/>
          <a:ln/>
        </p:spPr>
        <p:txBody>
          <a:bodyPr wrap="square" rtlCol="0" anchor="ctr"/>
          <a:lstStyle/>
          <a:p>
            <a:pPr algn="ctr" indent="0" marL="0">
              <a:buNone/>
            </a:pPr>
            <a:r>
              <a:rPr lang="en-US" sz="2000" dirty="0">
                <a:solidFill>
                  <a:srgbClr val="5AC8E0"/>
                </a:solidFill>
                <a:latin typeface="Calibri" pitchFamily="34" charset="0"/>
                <a:ea typeface="Calibri" pitchFamily="34" charset="-122"/>
                <a:cs typeface="Calibri" pitchFamily="34" charset="-120"/>
              </a:rPr>
              <a:t>0.021 ≤ 0.05  →  reject H₀ — evidence the true average runs longer.</a:t>
            </a:r>
            <a:endParaRPr lang="en-US" sz="2000" dirty="0"/>
          </a:p>
        </p:txBody>
      </p:sp>
      <p:sp>
        <p:nvSpPr>
          <p:cNvPr id="6" name="Shape 4"/>
          <p:cNvSpPr/>
          <p:nvPr/>
        </p:nvSpPr>
        <p:spPr>
          <a:xfrm>
            <a:off x="6035040" y="5806440"/>
            <a:ext cx="118872" cy="118872"/>
          </a:xfrm>
          <a:prstGeom prst="ellipse">
            <a:avLst/>
          </a:prstGeom>
          <a:solidFill>
            <a:srgbClr val="5AC8E0"/>
          </a:solidFill>
          <a:ln/>
        </p:spPr>
      </p:sp>
      <p:sp>
        <p:nvSpPr>
          <p:cNvPr id="7" name="Text 5"/>
          <p:cNvSpPr/>
          <p:nvPr/>
        </p:nvSpPr>
        <p:spPr>
          <a:xfrm>
            <a:off x="11430000" y="6355080"/>
            <a:ext cx="548640" cy="365760"/>
          </a:xfrm>
          <a:prstGeom prst="rect">
            <a:avLst/>
          </a:prstGeom>
          <a:noFill/>
          <a:ln/>
        </p:spPr>
        <p:txBody>
          <a:bodyPr wrap="square" rtlCol="0" anchor="ctr"/>
          <a:lstStyle/>
          <a:p>
            <a:pPr algn="r" indent="0" marL="0">
              <a:buNone/>
            </a:pPr>
            <a:r>
              <a:rPr lang="en-US" sz="1100" dirty="0">
                <a:solidFill>
                  <a:srgbClr val="6E8CA6"/>
                </a:solidFill>
                <a:latin typeface="Calibri" pitchFamily="34" charset="0"/>
                <a:ea typeface="Calibri" pitchFamily="34" charset="-122"/>
                <a:cs typeface="Calibri" pitchFamily="34" charset="-120"/>
              </a:rPr>
              <a:t>11</a:t>
            </a:r>
            <a:endParaRPr lang="en-US" sz="11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spTree>
      <p:nvGrpSpPr>
        <p:cNvPr id="1" name=""/>
        <p:cNvGrpSpPr/>
        <p:nvPr/>
      </p:nvGrpSpPr>
      <p:grpSpPr>
        <a:xfrm>
          <a:off x="0" y="0"/>
          <a:ext cx="0" cy="0"/>
          <a:chOff x="0" y="0"/>
          <a:chExt cx="0" cy="0"/>
        </a:xfrm>
      </p:grpSpPr>
      <p:sp>
        <p:nvSpPr>
          <p:cNvPr id="2" name="Text 0"/>
          <p:cNvSpPr/>
          <p:nvPr>
            <p:ph type="title"/>
          </p:nvPr>
        </p:nvSpPr>
        <p:spPr>
          <a:xfrm>
            <a:off x="548640" y="2103120"/>
            <a:ext cx="11091672" cy="1828800"/>
          </a:xfrm>
          <a:prstGeom prst="rect">
            <a:avLst/>
          </a:prstGeom>
          <a:noFill/>
          <a:ln/>
        </p:spPr>
        <p:txBody>
          <a:bodyPr wrap="square" rtlCol="0" anchor="ctr"/>
          <a:lstStyle/>
          <a:p>
            <a:pPr algn="ctr" indent="0" marL="0">
              <a:buNone/>
            </a:pPr>
            <a:r>
              <a:rPr lang="en-US" sz="4400" b="1" dirty="0">
                <a:solidFill>
                  <a:srgbClr val="FFFFFF"/>
                </a:solidFill>
                <a:latin typeface="Calibri" pitchFamily="34" charset="0"/>
                <a:ea typeface="Calibri" pitchFamily="34" charset="-122"/>
                <a:cs typeface="Calibri" pitchFamily="34" charset="-120"/>
              </a:rPr>
              <a:t>“Not guilty” ≠ “innocent”</a:t>
            </a:r>
            <a:endParaRPr lang="en-US" sz="5400" dirty="0"/>
          </a:p>
        </p:txBody>
      </p:sp>
      <p:sp>
        <p:nvSpPr>
          <p:cNvPr id="3" name="Text 1"/>
          <p:cNvSpPr/>
          <p:nvPr/>
        </p:nvSpPr>
        <p:spPr>
          <a:xfrm>
            <a:off x="731520" y="1600200"/>
            <a:ext cx="10725912" cy="457200"/>
          </a:xfrm>
          <a:prstGeom prst="rect">
            <a:avLst/>
          </a:prstGeom>
          <a:noFill/>
          <a:ln/>
        </p:spPr>
        <p:txBody>
          <a:bodyPr wrap="square" rtlCol="0" anchor="ctr"/>
          <a:lstStyle/>
          <a:p>
            <a:pPr algn="ctr" indent="0" marL="0">
              <a:buNone/>
            </a:pPr>
            <a:r>
              <a:rPr lang="en-US" sz="1500" b="1" spc="200" kern="0" dirty="0">
                <a:solidFill>
                  <a:srgbClr val="8FB8D9"/>
                </a:solidFill>
                <a:latin typeface="Calibri" pitchFamily="34" charset="0"/>
                <a:ea typeface="Calibri" pitchFamily="34" charset="-122"/>
                <a:cs typeface="Calibri" pitchFamily="34" charset="-120"/>
              </a:rPr>
              <a:t>FAIL TO REJECT — WHAT IT DOESN'T MEAN</a:t>
            </a:r>
            <a:endParaRPr lang="en-US" sz="1500" dirty="0"/>
          </a:p>
        </p:txBody>
      </p:sp>
      <p:sp>
        <p:nvSpPr>
          <p:cNvPr id="4" name="Text 2"/>
          <p:cNvSpPr/>
          <p:nvPr/>
        </p:nvSpPr>
        <p:spPr>
          <a:xfrm>
            <a:off x="914400" y="3977640"/>
            <a:ext cx="10360152" cy="822960"/>
          </a:xfrm>
          <a:prstGeom prst="rect">
            <a:avLst/>
          </a:prstGeom>
          <a:noFill/>
          <a:ln/>
        </p:spPr>
        <p:txBody>
          <a:bodyPr wrap="square" rtlCol="0" anchor="ctr"/>
          <a:lstStyle/>
          <a:p>
            <a:pPr algn="ctr" indent="0" marL="0">
              <a:buNone/>
            </a:pPr>
            <a:r>
              <a:rPr lang="en-US" sz="1900" dirty="0">
                <a:solidFill>
                  <a:srgbClr val="8FB8D9"/>
                </a:solidFill>
                <a:latin typeface="Calibri" pitchFamily="34" charset="0"/>
                <a:ea typeface="Calibri" pitchFamily="34" charset="-122"/>
                <a:cs typeface="Calibri" pitchFamily="34" charset="-120"/>
              </a:rPr>
              <a:t>Travel charger: claimed 150, x̄ = 153, p = 0.38 → no conviction — and no proof, either.</a:t>
            </a:r>
            <a:endParaRPr lang="en-US" sz="1900" dirty="0"/>
          </a:p>
        </p:txBody>
      </p:sp>
      <p:sp>
        <p:nvSpPr>
          <p:cNvPr id="5" name="Shape 3"/>
          <p:cNvSpPr/>
          <p:nvPr/>
        </p:nvSpPr>
        <p:spPr>
          <a:xfrm>
            <a:off x="6035040" y="5806440"/>
            <a:ext cx="118872" cy="118872"/>
          </a:xfrm>
          <a:prstGeom prst="ellipse">
            <a:avLst/>
          </a:prstGeom>
          <a:solidFill>
            <a:srgbClr val="5AC8E0"/>
          </a:solidFill>
          <a:ln/>
        </p:spPr>
      </p:sp>
      <p:sp>
        <p:nvSpPr>
          <p:cNvPr id="6" name="Text 4"/>
          <p:cNvSpPr/>
          <p:nvPr/>
        </p:nvSpPr>
        <p:spPr>
          <a:xfrm>
            <a:off x="11430000" y="6355080"/>
            <a:ext cx="548640" cy="365760"/>
          </a:xfrm>
          <a:prstGeom prst="rect">
            <a:avLst/>
          </a:prstGeom>
          <a:noFill/>
          <a:ln/>
        </p:spPr>
        <p:txBody>
          <a:bodyPr wrap="square" rtlCol="0" anchor="ctr"/>
          <a:lstStyle/>
          <a:p>
            <a:pPr algn="r" indent="0" marL="0">
              <a:buNone/>
            </a:pPr>
            <a:r>
              <a:rPr lang="en-US" sz="1100" dirty="0">
                <a:solidFill>
                  <a:srgbClr val="6E8CA6"/>
                </a:solidFill>
                <a:latin typeface="Calibri" pitchFamily="34" charset="0"/>
                <a:ea typeface="Calibri" pitchFamily="34" charset="-122"/>
                <a:cs typeface="Calibri" pitchFamily="34" charset="-120"/>
              </a:rPr>
              <a:t>12</a:t>
            </a:r>
            <a:endParaRPr lang="en-US" sz="11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spTree>
      <p:nvGrpSpPr>
        <p:cNvPr id="1" name=""/>
        <p:cNvGrpSpPr/>
        <p:nvPr/>
      </p:nvGrpSpPr>
      <p:grpSpPr>
        <a:xfrm>
          <a:off x="0" y="0"/>
          <a:ext cx="0" cy="0"/>
          <a:chOff x="0" y="0"/>
          <a:chExt cx="0" cy="0"/>
        </a:xfrm>
      </p:grpSpPr>
      <p:sp>
        <p:nvSpPr>
          <p:cNvPr id="2" name="Text 0"/>
          <p:cNvSpPr/>
          <p:nvPr>
            <p:ph type="title"/>
          </p:nvPr>
        </p:nvSpPr>
        <p:spPr>
          <a:xfrm>
            <a:off x="548640" y="2103120"/>
            <a:ext cx="11091672" cy="1828800"/>
          </a:xfrm>
          <a:prstGeom prst="rect">
            <a:avLst/>
          </a:prstGeom>
          <a:noFill/>
          <a:ln/>
        </p:spPr>
        <p:txBody>
          <a:bodyPr wrap="square" rtlCol="0" anchor="ctr"/>
          <a:lstStyle/>
          <a:p>
            <a:pPr algn="ctr" indent="0" marL="0">
              <a:buNone/>
            </a:pPr>
            <a:r>
              <a:rPr lang="en-US" sz="10000" b="1" dirty="0">
                <a:solidFill>
                  <a:srgbClr val="FFFFFF"/>
                </a:solidFill>
                <a:latin typeface="Calibri" pitchFamily="34" charset="0"/>
                <a:ea typeface="Calibri" pitchFamily="34" charset="-122"/>
                <a:cs typeface="Calibri" pitchFamily="34" charset="-120"/>
              </a:rPr>
              <a:t>4 seconds</a:t>
            </a:r>
            <a:endParaRPr lang="en-US" sz="5400" dirty="0"/>
          </a:p>
        </p:txBody>
      </p:sp>
      <p:sp>
        <p:nvSpPr>
          <p:cNvPr id="3" name="Text 1"/>
          <p:cNvSpPr/>
          <p:nvPr/>
        </p:nvSpPr>
        <p:spPr>
          <a:xfrm>
            <a:off x="731520" y="1371600"/>
            <a:ext cx="10725912" cy="457200"/>
          </a:xfrm>
          <a:prstGeom prst="rect">
            <a:avLst/>
          </a:prstGeom>
          <a:noFill/>
          <a:ln/>
        </p:spPr>
        <p:txBody>
          <a:bodyPr wrap="square" rtlCol="0" anchor="ctr"/>
          <a:lstStyle/>
          <a:p>
            <a:pPr algn="ctr" indent="0" marL="0">
              <a:buNone/>
            </a:pPr>
            <a:r>
              <a:rPr lang="en-US" sz="1500" b="1" spc="200" kern="0" dirty="0">
                <a:solidFill>
                  <a:srgbClr val="8FB8D9"/>
                </a:solidFill>
                <a:latin typeface="Calibri" pitchFamily="34" charset="0"/>
                <a:ea typeface="Calibri" pitchFamily="34" charset="-122"/>
                <a:cs typeface="Calibri" pitchFamily="34" charset="-120"/>
              </a:rPr>
              <a:t>STATISTICALLY SIGNIFICANT. WHO CARES?</a:t>
            </a:r>
            <a:endParaRPr lang="en-US" sz="1500" dirty="0"/>
          </a:p>
        </p:txBody>
      </p:sp>
      <p:sp>
        <p:nvSpPr>
          <p:cNvPr id="4" name="Text 2"/>
          <p:cNvSpPr/>
          <p:nvPr/>
        </p:nvSpPr>
        <p:spPr>
          <a:xfrm>
            <a:off x="914400" y="3931920"/>
            <a:ext cx="10360152" cy="822960"/>
          </a:xfrm>
          <a:prstGeom prst="rect">
            <a:avLst/>
          </a:prstGeom>
          <a:noFill/>
          <a:ln/>
        </p:spPr>
        <p:txBody>
          <a:bodyPr wrap="square" rtlCol="0" anchor="ctr"/>
          <a:lstStyle/>
          <a:p>
            <a:pPr algn="ctr" indent="0" marL="0">
              <a:buNone/>
            </a:pPr>
            <a:r>
              <a:rPr lang="en-US" sz="2200" dirty="0">
                <a:solidFill>
                  <a:srgbClr val="F2F6FA"/>
                </a:solidFill>
                <a:latin typeface="Calibri" pitchFamily="34" charset="0"/>
                <a:ea typeface="Calibri" pitchFamily="34" charset="-122"/>
                <a:cs typeface="Calibri" pitchFamily="34" charset="-120"/>
              </a:rPr>
              <a:t>80,000 runners. Marathon times improve 4 seconds. p = 0.001.</a:t>
            </a:r>
            <a:endParaRPr lang="en-US" sz="2200" dirty="0"/>
          </a:p>
        </p:txBody>
      </p:sp>
      <p:sp>
        <p:nvSpPr>
          <p:cNvPr id="5" name="Text 3"/>
          <p:cNvSpPr/>
          <p:nvPr/>
        </p:nvSpPr>
        <p:spPr>
          <a:xfrm>
            <a:off x="914400" y="4754880"/>
            <a:ext cx="10360152" cy="822960"/>
          </a:xfrm>
          <a:prstGeom prst="rect">
            <a:avLst/>
          </a:prstGeom>
          <a:noFill/>
          <a:ln/>
        </p:spPr>
        <p:txBody>
          <a:bodyPr wrap="square" rtlCol="0" anchor="ctr"/>
          <a:lstStyle/>
          <a:p>
            <a:pPr algn="ctr" indent="0" marL="0">
              <a:buNone/>
            </a:pPr>
            <a:r>
              <a:rPr lang="en-US" sz="2000" dirty="0">
                <a:solidFill>
                  <a:srgbClr val="5AC8E0"/>
                </a:solidFill>
                <a:latin typeface="Calibri" pitchFamily="34" charset="0"/>
                <a:ea typeface="Calibri" pitchFamily="34" charset="-122"/>
                <a:cs typeface="Calibri" pitchFamily="34" charset="-120"/>
              </a:rPr>
              <a:t>Statistical significance measures surprise, not size.</a:t>
            </a:r>
            <a:endParaRPr lang="en-US" sz="2000" dirty="0"/>
          </a:p>
        </p:txBody>
      </p:sp>
      <p:sp>
        <p:nvSpPr>
          <p:cNvPr id="6" name="Shape 4"/>
          <p:cNvSpPr/>
          <p:nvPr/>
        </p:nvSpPr>
        <p:spPr>
          <a:xfrm>
            <a:off x="6035040" y="5806440"/>
            <a:ext cx="118872" cy="118872"/>
          </a:xfrm>
          <a:prstGeom prst="ellipse">
            <a:avLst/>
          </a:prstGeom>
          <a:solidFill>
            <a:srgbClr val="5AC8E0"/>
          </a:solidFill>
          <a:ln/>
        </p:spPr>
      </p:sp>
      <p:sp>
        <p:nvSpPr>
          <p:cNvPr id="7" name="Text 5"/>
          <p:cNvSpPr/>
          <p:nvPr/>
        </p:nvSpPr>
        <p:spPr>
          <a:xfrm>
            <a:off x="11430000" y="6355080"/>
            <a:ext cx="548640" cy="365760"/>
          </a:xfrm>
          <a:prstGeom prst="rect">
            <a:avLst/>
          </a:prstGeom>
          <a:noFill/>
          <a:ln/>
        </p:spPr>
        <p:txBody>
          <a:bodyPr wrap="square" rtlCol="0" anchor="ctr"/>
          <a:lstStyle/>
          <a:p>
            <a:pPr algn="r" indent="0" marL="0">
              <a:buNone/>
            </a:pPr>
            <a:r>
              <a:rPr lang="en-US" sz="1100" dirty="0">
                <a:solidFill>
                  <a:srgbClr val="6E8CA6"/>
                </a:solidFill>
                <a:latin typeface="Calibri" pitchFamily="34" charset="0"/>
                <a:ea typeface="Calibri" pitchFamily="34" charset="-122"/>
                <a:cs typeface="Calibri" pitchFamily="34" charset="-120"/>
              </a:rPr>
              <a:t>13</a:t>
            </a:r>
            <a:endParaRPr lang="en-US" sz="11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spTree>
      <p:nvGrpSpPr>
        <p:cNvPr id="1" name=""/>
        <p:cNvGrpSpPr/>
        <p:nvPr/>
      </p:nvGrpSpPr>
      <p:grpSpPr>
        <a:xfrm>
          <a:off x="0" y="0"/>
          <a:ext cx="0" cy="0"/>
          <a:chOff x="0" y="0"/>
          <a:chExt cx="0" cy="0"/>
        </a:xfrm>
      </p:grpSpPr>
      <p:sp>
        <p:nvSpPr>
          <p:cNvPr id="2" name="Text 0"/>
          <p:cNvSpPr/>
          <p:nvPr>
            <p:ph type="title"/>
          </p:nvPr>
        </p:nvSpPr>
        <p:spPr>
          <a:xfrm>
            <a:off x="548640" y="2103120"/>
            <a:ext cx="11091672" cy="1828800"/>
          </a:xfrm>
          <a:prstGeom prst="rect">
            <a:avLst/>
          </a:prstGeom>
          <a:noFill/>
          <a:ln/>
        </p:spPr>
        <p:txBody>
          <a:bodyPr wrap="square" rtlCol="0" anchor="ctr"/>
          <a:lstStyle/>
          <a:p>
            <a:pPr algn="ctr" indent="0" marL="0">
              <a:buNone/>
            </a:pPr>
            <a:r>
              <a:rPr lang="en-US" sz="5800" b="1" dirty="0">
                <a:solidFill>
                  <a:srgbClr val="FFFFFF"/>
                </a:solidFill>
                <a:latin typeface="Courier New" pitchFamily="34" charset="0"/>
                <a:ea typeface="Courier New" pitchFamily="34" charset="-122"/>
                <a:cs typeface="Courier New" pitchFamily="34" charset="-120"/>
              </a:rPr>
              <a:t>=RANDBETWEEN(0,1)</a:t>
            </a:r>
            <a:endParaRPr lang="en-US" sz="5400" dirty="0"/>
          </a:p>
        </p:txBody>
      </p:sp>
      <p:sp>
        <p:nvSpPr>
          <p:cNvPr id="3" name="Text 1"/>
          <p:cNvSpPr/>
          <p:nvPr/>
        </p:nvSpPr>
        <p:spPr>
          <a:xfrm>
            <a:off x="731520" y="1417320"/>
            <a:ext cx="10725912" cy="457200"/>
          </a:xfrm>
          <a:prstGeom prst="rect">
            <a:avLst/>
          </a:prstGeom>
          <a:noFill/>
          <a:ln/>
        </p:spPr>
        <p:txBody>
          <a:bodyPr wrap="square" rtlCol="0" anchor="ctr"/>
          <a:lstStyle/>
          <a:p>
            <a:pPr algn="ctr" indent="0" marL="0">
              <a:buNone/>
            </a:pPr>
            <a:r>
              <a:rPr lang="en-US" sz="1500" b="1" spc="200" kern="0" dirty="0">
                <a:solidFill>
                  <a:srgbClr val="8FB8D9"/>
                </a:solidFill>
                <a:latin typeface="Calibri" pitchFamily="34" charset="0"/>
                <a:ea typeface="Calibri" pitchFamily="34" charset="-122"/>
                <a:cs typeface="Calibri" pitchFamily="34" charset="-120"/>
              </a:rPr>
              <a:t>YOUR TOOLS — BUILD A WORLD WHERE H₀ IS TRUE</a:t>
            </a:r>
            <a:endParaRPr lang="en-US" sz="1500" dirty="0"/>
          </a:p>
        </p:txBody>
      </p:sp>
      <p:sp>
        <p:nvSpPr>
          <p:cNvPr id="4" name="Text 2"/>
          <p:cNvSpPr/>
          <p:nvPr/>
        </p:nvSpPr>
        <p:spPr>
          <a:xfrm>
            <a:off x="914400" y="3977640"/>
            <a:ext cx="10360152" cy="822960"/>
          </a:xfrm>
          <a:prstGeom prst="rect">
            <a:avLst/>
          </a:prstGeom>
          <a:noFill/>
          <a:ln/>
        </p:spPr>
        <p:txBody>
          <a:bodyPr wrap="square" rtlCol="0" anchor="ctr"/>
          <a:lstStyle/>
          <a:p>
            <a:pPr algn="ctr" indent="0" marL="0">
              <a:buNone/>
            </a:pPr>
            <a:r>
              <a:rPr lang="en-US" sz="1900" dirty="0">
                <a:solidFill>
                  <a:srgbClr val="F2F6FA"/>
                </a:solidFill>
                <a:latin typeface="Calibri" pitchFamily="34" charset="0"/>
                <a:ea typeface="Calibri" pitchFamily="34" charset="-122"/>
                <a:cs typeface="Calibri" pitchFamily="34" charset="-120"/>
              </a:rPr>
              <a:t>20 flips per row  →  =SUM each row  →  200 rows  →  =COUNTIF(rows, "&gt;=15")</a:t>
            </a:r>
            <a:endParaRPr lang="en-US" sz="1900" dirty="0"/>
          </a:p>
        </p:txBody>
      </p:sp>
      <p:sp>
        <p:nvSpPr>
          <p:cNvPr id="5" name="Shape 3"/>
          <p:cNvSpPr/>
          <p:nvPr/>
        </p:nvSpPr>
        <p:spPr>
          <a:xfrm>
            <a:off x="6035040" y="5806440"/>
            <a:ext cx="118872" cy="118872"/>
          </a:xfrm>
          <a:prstGeom prst="ellipse">
            <a:avLst/>
          </a:prstGeom>
          <a:solidFill>
            <a:srgbClr val="5AC8E0"/>
          </a:solidFill>
          <a:ln/>
        </p:spPr>
      </p:sp>
      <p:sp>
        <p:nvSpPr>
          <p:cNvPr id="6" name="Text 4"/>
          <p:cNvSpPr/>
          <p:nvPr/>
        </p:nvSpPr>
        <p:spPr>
          <a:xfrm>
            <a:off x="11430000" y="6355080"/>
            <a:ext cx="548640" cy="365760"/>
          </a:xfrm>
          <a:prstGeom prst="rect">
            <a:avLst/>
          </a:prstGeom>
          <a:noFill/>
          <a:ln/>
        </p:spPr>
        <p:txBody>
          <a:bodyPr wrap="square" rtlCol="0" anchor="ctr"/>
          <a:lstStyle/>
          <a:p>
            <a:pPr algn="r" indent="0" marL="0">
              <a:buNone/>
            </a:pPr>
            <a:r>
              <a:rPr lang="en-US" sz="1100" dirty="0">
                <a:solidFill>
                  <a:srgbClr val="6E8CA6"/>
                </a:solidFill>
                <a:latin typeface="Calibri" pitchFamily="34" charset="0"/>
                <a:ea typeface="Calibri" pitchFamily="34" charset="-122"/>
                <a:cs typeface="Calibri" pitchFamily="34" charset="-120"/>
              </a:rPr>
              <a:t>14</a:t>
            </a:r>
            <a:endParaRPr lang="en-US" sz="11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spTree>
      <p:nvGrpSpPr>
        <p:cNvPr id="1" name=""/>
        <p:cNvGrpSpPr/>
        <p:nvPr/>
      </p:nvGrpSpPr>
      <p:grpSpPr>
        <a:xfrm>
          <a:off x="0" y="0"/>
          <a:ext cx="0" cy="0"/>
          <a:chOff x="0" y="0"/>
          <a:chExt cx="0" cy="0"/>
        </a:xfrm>
      </p:grpSpPr>
      <p:sp>
        <p:nvSpPr>
          <p:cNvPr id="2" name="Text 0"/>
          <p:cNvSpPr/>
          <p:nvPr>
            <p:ph type="title"/>
          </p:nvPr>
        </p:nvSpPr>
        <p:spPr>
          <a:xfrm>
            <a:off x="548640" y="1097280"/>
            <a:ext cx="11091672" cy="1005840"/>
          </a:xfrm>
          <a:prstGeom prst="rect">
            <a:avLst/>
          </a:prstGeom>
          <a:noFill/>
          <a:ln/>
        </p:spPr>
        <p:txBody>
          <a:bodyPr wrap="square" rtlCol="0" anchor="ctr"/>
          <a:lstStyle/>
          <a:p>
            <a:pPr algn="ctr" indent="0" marL="0">
              <a:buNone/>
            </a:pPr>
            <a:r>
              <a:rPr lang="en-US" sz="4200" b="1" dirty="0">
                <a:solidFill>
                  <a:srgbClr val="FFFFFF"/>
                </a:solidFill>
                <a:latin typeface="Calibri" pitchFamily="34" charset="0"/>
                <a:ea typeface="Calibri" pitchFamily="34" charset="-122"/>
                <a:cs typeface="Calibri" pitchFamily="34" charset="-120"/>
              </a:rPr>
              <a:t>Claim · Evidence · Verdict</a:t>
            </a:r>
            <a:endParaRPr lang="en-US" sz="5400" dirty="0"/>
          </a:p>
        </p:txBody>
      </p:sp>
      <p:sp>
        <p:nvSpPr>
          <p:cNvPr id="3" name="Text 1"/>
          <p:cNvSpPr/>
          <p:nvPr/>
        </p:nvSpPr>
        <p:spPr>
          <a:xfrm>
            <a:off x="731520" y="777240"/>
            <a:ext cx="10725912" cy="457200"/>
          </a:xfrm>
          <a:prstGeom prst="rect">
            <a:avLst/>
          </a:prstGeom>
          <a:noFill/>
          <a:ln/>
        </p:spPr>
        <p:txBody>
          <a:bodyPr wrap="square" rtlCol="0" anchor="ctr"/>
          <a:lstStyle/>
          <a:p>
            <a:pPr algn="ctr" indent="0" marL="0">
              <a:buNone/>
            </a:pPr>
            <a:r>
              <a:rPr lang="en-US" sz="1500" b="1" spc="200" kern="0" dirty="0">
                <a:solidFill>
                  <a:srgbClr val="8FB8D9"/>
                </a:solidFill>
                <a:latin typeface="Calibri" pitchFamily="34" charset="0"/>
                <a:ea typeface="Calibri" pitchFamily="34" charset="-122"/>
                <a:cs typeface="Calibri" pitchFamily="34" charset="-120"/>
              </a:rPr>
              <a:t>BEFORE NEXT CLASS  ·  WEEK 13 WRAP</a:t>
            </a:r>
            <a:endParaRPr lang="en-US" sz="1500" dirty="0"/>
          </a:p>
        </p:txBody>
      </p:sp>
      <p:sp>
        <p:nvSpPr>
          <p:cNvPr id="4" name="Text 2"/>
          <p:cNvSpPr/>
          <p:nvPr/>
        </p:nvSpPr>
        <p:spPr>
          <a:xfrm>
            <a:off x="914400" y="2286000"/>
            <a:ext cx="10360152" cy="548640"/>
          </a:xfrm>
          <a:prstGeom prst="rect">
            <a:avLst/>
          </a:prstGeom>
          <a:noFill/>
          <a:ln/>
        </p:spPr>
        <p:txBody>
          <a:bodyPr wrap="square" rtlCol="0" anchor="ctr"/>
          <a:lstStyle/>
          <a:p>
            <a:pPr algn="ctr" indent="0" marL="0">
              <a:buNone/>
            </a:pPr>
            <a:r>
              <a:rPr lang="en-US" sz="1800" dirty="0">
                <a:solidFill>
                  <a:srgbClr val="8FB8D9"/>
                </a:solidFill>
                <a:latin typeface="Calibri" pitchFamily="34" charset="0"/>
                <a:ea typeface="Calibri" pitchFamily="34" charset="-122"/>
                <a:cs typeface="Calibri" pitchFamily="34" charset="-120"/>
              </a:rPr>
              <a:t>State H₀ and Hₐ  →  set α  →  read the p-value  →  verdict, in context.</a:t>
            </a:r>
            <a:endParaRPr lang="en-US" sz="1800" dirty="0"/>
          </a:p>
        </p:txBody>
      </p:sp>
      <p:sp>
        <p:nvSpPr>
          <p:cNvPr id="5" name="Text 3"/>
          <p:cNvSpPr/>
          <p:nvPr/>
        </p:nvSpPr>
        <p:spPr>
          <a:xfrm>
            <a:off x="1463040" y="2926080"/>
            <a:ext cx="3291840" cy="548640"/>
          </a:xfrm>
          <a:prstGeom prst="rect">
            <a:avLst/>
          </a:prstGeom>
          <a:noFill/>
          <a:ln/>
        </p:spPr>
        <p:txBody>
          <a:bodyPr wrap="square" rtlCol="0" anchor="ctr"/>
          <a:lstStyle/>
          <a:p>
            <a:pPr indent="0" marL="0">
              <a:buNone/>
            </a:pPr>
            <a:r>
              <a:rPr lang="en-US" sz="1800" b="1" dirty="0">
                <a:solidFill>
                  <a:srgbClr val="5AC8E0"/>
                </a:solidFill>
                <a:latin typeface="Calibri" pitchFamily="34" charset="0"/>
                <a:ea typeface="Calibri" pitchFamily="34" charset="-122"/>
                <a:cs typeface="Calibri" pitchFamily="34" charset="-120"/>
              </a:rPr>
              <a:t>TUTORIAL 13</a:t>
            </a:r>
            <a:endParaRPr lang="en-US" sz="1800" dirty="0"/>
          </a:p>
        </p:txBody>
      </p:sp>
      <p:sp>
        <p:nvSpPr>
          <p:cNvPr id="6" name="Text 4"/>
          <p:cNvSpPr/>
          <p:nvPr/>
        </p:nvSpPr>
        <p:spPr>
          <a:xfrm>
            <a:off x="4846320" y="2926080"/>
            <a:ext cx="6309360" cy="548640"/>
          </a:xfrm>
          <a:prstGeom prst="rect">
            <a:avLst/>
          </a:prstGeom>
          <a:noFill/>
          <a:ln/>
        </p:spPr>
        <p:txBody>
          <a:bodyPr wrap="square" rtlCol="0" anchor="ctr"/>
          <a:lstStyle/>
          <a:p>
            <a:pPr indent="0" marL="0">
              <a:buNone/>
            </a:pPr>
            <a:r>
              <a:rPr lang="en-US" sz="1500" dirty="0">
                <a:solidFill>
                  <a:srgbClr val="F2F6FA"/>
                </a:solidFill>
                <a:latin typeface="Calibri" pitchFamily="34" charset="0"/>
                <a:ea typeface="Calibri" pitchFamily="34" charset="-122"/>
                <a:cs typeface="Calibri" pitchFamily="34" charset="-120"/>
              </a:rPr>
              <a:t>AI tutor — submit the share link + summary  (~60–90 min)</a:t>
            </a:r>
            <a:endParaRPr lang="en-US" sz="1500" dirty="0"/>
          </a:p>
        </p:txBody>
      </p:sp>
      <p:sp>
        <p:nvSpPr>
          <p:cNvPr id="7" name="Text 5"/>
          <p:cNvSpPr/>
          <p:nvPr/>
        </p:nvSpPr>
        <p:spPr>
          <a:xfrm>
            <a:off x="1463040" y="3493008"/>
            <a:ext cx="3291840" cy="548640"/>
          </a:xfrm>
          <a:prstGeom prst="rect">
            <a:avLst/>
          </a:prstGeom>
          <a:noFill/>
          <a:ln/>
        </p:spPr>
        <p:txBody>
          <a:bodyPr wrap="square" rtlCol="0" anchor="ctr"/>
          <a:lstStyle/>
          <a:p>
            <a:pPr indent="0" marL="0">
              <a:buNone/>
            </a:pPr>
            <a:r>
              <a:rPr lang="en-US" sz="1800" b="1" dirty="0">
                <a:solidFill>
                  <a:srgbClr val="5AC8E0"/>
                </a:solidFill>
                <a:latin typeface="Calibri" pitchFamily="34" charset="0"/>
                <a:ea typeface="Calibri" pitchFamily="34" charset="-122"/>
                <a:cs typeface="Calibri" pitchFamily="34" charset="-120"/>
              </a:rPr>
              <a:t>DATA LAB 13</a:t>
            </a:r>
            <a:endParaRPr lang="en-US" sz="1800" dirty="0"/>
          </a:p>
        </p:txBody>
      </p:sp>
      <p:sp>
        <p:nvSpPr>
          <p:cNvPr id="8" name="Text 6"/>
          <p:cNvSpPr/>
          <p:nvPr/>
        </p:nvSpPr>
        <p:spPr>
          <a:xfrm>
            <a:off x="4846320" y="3493008"/>
            <a:ext cx="6309360" cy="548640"/>
          </a:xfrm>
          <a:prstGeom prst="rect">
            <a:avLst/>
          </a:prstGeom>
          <a:noFill/>
          <a:ln/>
        </p:spPr>
        <p:txBody>
          <a:bodyPr wrap="square" rtlCol="0" anchor="ctr"/>
          <a:lstStyle/>
          <a:p>
            <a:pPr indent="0" marL="0">
              <a:buNone/>
            </a:pPr>
            <a:r>
              <a:rPr lang="en-US" sz="1500" dirty="0">
                <a:solidFill>
                  <a:srgbClr val="F2F6FA"/>
                </a:solidFill>
                <a:latin typeface="Calibri" pitchFamily="34" charset="0"/>
                <a:ea typeface="Calibri" pitchFamily="34" charset="-122"/>
                <a:cs typeface="Calibri" pitchFamily="34" charset="-120"/>
              </a:rPr>
              <a:t>simulate the null: 200 sets of 20 flips — where does 15 sit?  (~60–90 min)</a:t>
            </a:r>
            <a:endParaRPr lang="en-US" sz="1500" dirty="0"/>
          </a:p>
        </p:txBody>
      </p:sp>
      <p:sp>
        <p:nvSpPr>
          <p:cNvPr id="9" name="Text 7"/>
          <p:cNvSpPr/>
          <p:nvPr/>
        </p:nvSpPr>
        <p:spPr>
          <a:xfrm>
            <a:off x="1463040" y="4059936"/>
            <a:ext cx="3291840" cy="548640"/>
          </a:xfrm>
          <a:prstGeom prst="rect">
            <a:avLst/>
          </a:prstGeom>
          <a:noFill/>
          <a:ln/>
        </p:spPr>
        <p:txBody>
          <a:bodyPr wrap="square" rtlCol="0" anchor="ctr"/>
          <a:lstStyle/>
          <a:p>
            <a:pPr indent="0" marL="0">
              <a:buNone/>
            </a:pPr>
            <a:r>
              <a:rPr lang="en-US" sz="1800" b="1" dirty="0">
                <a:solidFill>
                  <a:srgbClr val="5AC8E0"/>
                </a:solidFill>
                <a:latin typeface="Calibri" pitchFamily="34" charset="0"/>
                <a:ea typeface="Calibri" pitchFamily="34" charset="-122"/>
                <a:cs typeface="Calibri" pitchFamily="34" charset="-120"/>
              </a:rPr>
              <a:t>QUIZ 13</a:t>
            </a:r>
            <a:endParaRPr lang="en-US" sz="1800" dirty="0"/>
          </a:p>
        </p:txBody>
      </p:sp>
      <p:sp>
        <p:nvSpPr>
          <p:cNvPr id="10" name="Text 8"/>
          <p:cNvSpPr/>
          <p:nvPr/>
        </p:nvSpPr>
        <p:spPr>
          <a:xfrm>
            <a:off x="4846320" y="4059936"/>
            <a:ext cx="6309360" cy="548640"/>
          </a:xfrm>
          <a:prstGeom prst="rect">
            <a:avLst/>
          </a:prstGeom>
          <a:noFill/>
          <a:ln/>
        </p:spPr>
        <p:txBody>
          <a:bodyPr wrap="square" rtlCol="0" anchor="ctr"/>
          <a:lstStyle/>
          <a:p>
            <a:pPr indent="0" marL="0">
              <a:buNone/>
            </a:pPr>
            <a:r>
              <a:rPr lang="en-US" sz="1500" dirty="0">
                <a:solidFill>
                  <a:srgbClr val="F2F6FA"/>
                </a:solidFill>
                <a:latin typeface="Calibri" pitchFamily="34" charset="0"/>
                <a:ea typeface="Calibri" pitchFamily="34" charset="-122"/>
                <a:cs typeface="Calibri" pitchFamily="34" charset="-120"/>
              </a:rPr>
              <a:t>end of week · closed to AI  (~20 min)</a:t>
            </a:r>
            <a:endParaRPr lang="en-US" sz="1500" dirty="0"/>
          </a:p>
        </p:txBody>
      </p:sp>
      <p:sp>
        <p:nvSpPr>
          <p:cNvPr id="11" name="Text 9"/>
          <p:cNvSpPr/>
          <p:nvPr/>
        </p:nvSpPr>
        <p:spPr>
          <a:xfrm>
            <a:off x="1463040" y="4626864"/>
            <a:ext cx="3291840" cy="548640"/>
          </a:xfrm>
          <a:prstGeom prst="rect">
            <a:avLst/>
          </a:prstGeom>
          <a:noFill/>
          <a:ln/>
        </p:spPr>
        <p:txBody>
          <a:bodyPr wrap="square" rtlCol="0" anchor="ctr"/>
          <a:lstStyle/>
          <a:p>
            <a:pPr indent="0" marL="0">
              <a:buNone/>
            </a:pPr>
            <a:r>
              <a:rPr lang="en-US" sz="1800" b="1" dirty="0">
                <a:solidFill>
                  <a:srgbClr val="5AC8E0"/>
                </a:solidFill>
                <a:latin typeface="Calibri" pitchFamily="34" charset="0"/>
                <a:ea typeface="Calibri" pitchFamily="34" charset="-122"/>
                <a:cs typeface="Calibri" pitchFamily="34" charset="-120"/>
              </a:rPr>
              <a:t>DISCUSSION 13</a:t>
            </a:r>
            <a:endParaRPr lang="en-US" sz="1800" dirty="0"/>
          </a:p>
        </p:txBody>
      </p:sp>
      <p:sp>
        <p:nvSpPr>
          <p:cNvPr id="12" name="Text 10"/>
          <p:cNvSpPr/>
          <p:nvPr/>
        </p:nvSpPr>
        <p:spPr>
          <a:xfrm>
            <a:off x="4846320" y="4626864"/>
            <a:ext cx="6309360" cy="548640"/>
          </a:xfrm>
          <a:prstGeom prst="rect">
            <a:avLst/>
          </a:prstGeom>
          <a:noFill/>
          <a:ln/>
        </p:spPr>
        <p:txBody>
          <a:bodyPr wrap="square" rtlCol="0" anchor="ctr"/>
          <a:lstStyle/>
          <a:p>
            <a:pPr indent="0" marL="0">
              <a:buNone/>
            </a:pPr>
            <a:r>
              <a:rPr lang="en-US" sz="1500" dirty="0">
                <a:solidFill>
                  <a:srgbClr val="F2F6FA"/>
                </a:solidFill>
                <a:latin typeface="Calibri" pitchFamily="34" charset="0"/>
                <a:ea typeface="Calibri" pitchFamily="34" charset="-122"/>
                <a:cs typeface="Calibri" pitchFamily="34" charset="-120"/>
              </a:rPr>
              <a:t>the 0.05 question — post two days before week's end</a:t>
            </a:r>
            <a:endParaRPr lang="en-US" sz="1500" dirty="0"/>
          </a:p>
        </p:txBody>
      </p:sp>
      <p:sp>
        <p:nvSpPr>
          <p:cNvPr id="13" name="Text 11"/>
          <p:cNvSpPr/>
          <p:nvPr/>
        </p:nvSpPr>
        <p:spPr>
          <a:xfrm>
            <a:off x="1463040" y="5193792"/>
            <a:ext cx="3291840" cy="548640"/>
          </a:xfrm>
          <a:prstGeom prst="rect">
            <a:avLst/>
          </a:prstGeom>
          <a:noFill/>
          <a:ln/>
        </p:spPr>
        <p:txBody>
          <a:bodyPr wrap="square" rtlCol="0" anchor="ctr"/>
          <a:lstStyle/>
          <a:p>
            <a:pPr indent="0" marL="0">
              <a:buNone/>
            </a:pPr>
            <a:r>
              <a:rPr lang="en-US" sz="1800" b="1" dirty="0">
                <a:solidFill>
                  <a:srgbClr val="5AC8E0"/>
                </a:solidFill>
                <a:latin typeface="Calibri" pitchFamily="34" charset="0"/>
                <a:ea typeface="Calibri" pitchFamily="34" charset="-122"/>
                <a:cs typeface="Calibri" pitchFamily="34" charset="-120"/>
              </a:rPr>
              <a:t>ASSIGNMENT 13</a:t>
            </a:r>
            <a:endParaRPr lang="en-US" sz="1800" dirty="0"/>
          </a:p>
        </p:txBody>
      </p:sp>
      <p:sp>
        <p:nvSpPr>
          <p:cNvPr id="14" name="Text 12"/>
          <p:cNvSpPr/>
          <p:nvPr/>
        </p:nvSpPr>
        <p:spPr>
          <a:xfrm>
            <a:off x="4846320" y="5193792"/>
            <a:ext cx="6309360" cy="548640"/>
          </a:xfrm>
          <a:prstGeom prst="rect">
            <a:avLst/>
          </a:prstGeom>
          <a:noFill/>
          <a:ln/>
        </p:spPr>
        <p:txBody>
          <a:bodyPr wrap="square" rtlCol="0" anchor="ctr"/>
          <a:lstStyle/>
          <a:p>
            <a:pPr indent="0" marL="0">
              <a:buNone/>
            </a:pPr>
            <a:r>
              <a:rPr lang="en-US" sz="1500" dirty="0">
                <a:solidFill>
                  <a:srgbClr val="F2F6FA"/>
                </a:solidFill>
                <a:latin typeface="Calibri" pitchFamily="34" charset="0"/>
                <a:ea typeface="Calibri" pitchFamily="34" charset="-122"/>
                <a:cs typeface="Calibri" pitchFamily="34" charset="-120"/>
              </a:rPr>
              <a:t>AI-coached problems — submit report + share link  (~30–40 min)</a:t>
            </a:r>
            <a:endParaRPr lang="en-US" sz="1500" dirty="0"/>
          </a:p>
        </p:txBody>
      </p:sp>
      <p:sp>
        <p:nvSpPr>
          <p:cNvPr id="15" name="Text 13"/>
          <p:cNvSpPr/>
          <p:nvPr/>
        </p:nvSpPr>
        <p:spPr>
          <a:xfrm>
            <a:off x="914400" y="5897880"/>
            <a:ext cx="10360152" cy="548640"/>
          </a:xfrm>
          <a:prstGeom prst="rect">
            <a:avLst/>
          </a:prstGeom>
          <a:noFill/>
          <a:ln/>
        </p:spPr>
        <p:txBody>
          <a:bodyPr wrap="square" rtlCol="0" anchor="ctr"/>
          <a:lstStyle/>
          <a:p>
            <a:pPr algn="ctr" indent="0" marL="0">
              <a:buNone/>
            </a:pPr>
            <a:r>
              <a:rPr lang="en-US" sz="1700" b="1" dirty="0">
                <a:solidFill>
                  <a:srgbClr val="8FB8D9"/>
                </a:solidFill>
                <a:latin typeface="Calibri" pitchFamily="34" charset="0"/>
                <a:ea typeface="Calibri" pitchFamily="34" charset="-122"/>
                <a:cs typeface="Calibri" pitchFamily="34" charset="-120"/>
              </a:rPr>
              <a:t>Next week: the logic meets the machinery — t-tests for claims about means.</a:t>
            </a:r>
            <a:endParaRPr lang="en-US" sz="1700" dirty="0"/>
          </a:p>
        </p:txBody>
      </p:sp>
      <p:sp>
        <p:nvSpPr>
          <p:cNvPr id="16" name="Text 14"/>
          <p:cNvSpPr/>
          <p:nvPr/>
        </p:nvSpPr>
        <p:spPr>
          <a:xfrm>
            <a:off x="11430000" y="6355080"/>
            <a:ext cx="548640" cy="365760"/>
          </a:xfrm>
          <a:prstGeom prst="rect">
            <a:avLst/>
          </a:prstGeom>
          <a:noFill/>
          <a:ln/>
        </p:spPr>
        <p:txBody>
          <a:bodyPr wrap="square" rtlCol="0" anchor="ctr"/>
          <a:lstStyle/>
          <a:p>
            <a:pPr algn="r" indent="0" marL="0">
              <a:buNone/>
            </a:pPr>
            <a:r>
              <a:rPr lang="en-US" sz="1100" dirty="0">
                <a:solidFill>
                  <a:srgbClr val="6E8CA6"/>
                </a:solidFill>
                <a:latin typeface="Calibri" pitchFamily="34" charset="0"/>
                <a:ea typeface="Calibri" pitchFamily="34" charset="-122"/>
                <a:cs typeface="Calibri" pitchFamily="34" charset="-120"/>
              </a:rPr>
              <a:t>15</a:t>
            </a:r>
            <a:endParaRPr lang="en-US" sz="11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sp>
        <p:nvSpPr>
          <p:cNvPr id="2" name="Text 0"/>
          <p:cNvSpPr/>
          <p:nvPr>
            <p:ph type="title"/>
          </p:nvPr>
        </p:nvSpPr>
        <p:spPr>
          <a:xfrm>
            <a:off x="548640" y="2103120"/>
            <a:ext cx="11091672" cy="1828800"/>
          </a:xfrm>
          <a:prstGeom prst="rect">
            <a:avLst/>
          </a:prstGeom>
          <a:noFill/>
          <a:ln/>
        </p:spPr>
        <p:txBody>
          <a:bodyPr wrap="square" rtlCol="0" anchor="ctr"/>
          <a:lstStyle/>
          <a:p>
            <a:pPr algn="ctr" indent="0" marL="0">
              <a:buNone/>
            </a:pPr>
            <a:r>
              <a:rPr lang="en-US" sz="4800" b="1" dirty="0">
                <a:solidFill>
                  <a:srgbClr val="FFFFFF"/>
                </a:solidFill>
                <a:latin typeface="Calibri" pitchFamily="34" charset="0"/>
                <a:ea typeface="Calibri" pitchFamily="34" charset="-122"/>
                <a:cs typeface="Calibri" pitchFamily="34" charset="-120"/>
              </a:rPr>
              <a:t>The claim is on trial</a:t>
            </a:r>
            <a:endParaRPr lang="en-US" sz="5400" dirty="0"/>
          </a:p>
        </p:txBody>
      </p:sp>
      <p:sp>
        <p:nvSpPr>
          <p:cNvPr id="3" name="Text 1"/>
          <p:cNvSpPr/>
          <p:nvPr/>
        </p:nvSpPr>
        <p:spPr>
          <a:xfrm>
            <a:off x="731520" y="1417320"/>
            <a:ext cx="10725912" cy="457200"/>
          </a:xfrm>
          <a:prstGeom prst="rect">
            <a:avLst/>
          </a:prstGeom>
          <a:noFill/>
          <a:ln/>
        </p:spPr>
        <p:txBody>
          <a:bodyPr wrap="square" rtlCol="0" anchor="ctr"/>
          <a:lstStyle/>
          <a:p>
            <a:pPr algn="ctr" indent="0" marL="0">
              <a:buNone/>
            </a:pPr>
            <a:r>
              <a:rPr lang="en-US" sz="1500" b="1" spc="200" kern="0" dirty="0">
                <a:solidFill>
                  <a:srgbClr val="8FB8D9"/>
                </a:solidFill>
                <a:latin typeface="Calibri" pitchFamily="34" charset="0"/>
                <a:ea typeface="Calibri" pitchFamily="34" charset="-122"/>
                <a:cs typeface="Calibri" pitchFamily="34" charset="-120"/>
              </a:rPr>
              <a:t>THE WEEK'S BIG QUESTION</a:t>
            </a:r>
            <a:endParaRPr lang="en-US" sz="1500" dirty="0"/>
          </a:p>
        </p:txBody>
      </p:sp>
      <p:sp>
        <p:nvSpPr>
          <p:cNvPr id="4" name="Text 2"/>
          <p:cNvSpPr/>
          <p:nvPr/>
        </p:nvSpPr>
        <p:spPr>
          <a:xfrm>
            <a:off x="914400" y="4572000"/>
            <a:ext cx="10360152" cy="822960"/>
          </a:xfrm>
          <a:prstGeom prst="rect">
            <a:avLst/>
          </a:prstGeom>
          <a:noFill/>
          <a:ln/>
        </p:spPr>
        <p:txBody>
          <a:bodyPr wrap="square" rtlCol="0" anchor="ctr"/>
          <a:lstStyle/>
          <a:p>
            <a:pPr algn="ctr" indent="0" marL="0">
              <a:buNone/>
            </a:pPr>
            <a:r>
              <a:rPr lang="en-US" sz="2000" dirty="0">
                <a:solidFill>
                  <a:srgbClr val="8FB8D9"/>
                </a:solidFill>
                <a:latin typeface="Calibri" pitchFamily="34" charset="0"/>
                <a:ea typeface="Calibri" pitchFamily="34" charset="-122"/>
                <a:cs typeface="Calibri" pitchFamily="34" charset="-120"/>
              </a:rPr>
              <a:t>H₀ gets the benefit of the doubt. The data are the evidence.</a:t>
            </a:r>
            <a:endParaRPr lang="en-US" sz="2000" dirty="0"/>
          </a:p>
        </p:txBody>
      </p:sp>
      <p:sp>
        <p:nvSpPr>
          <p:cNvPr id="5" name="Shape 3"/>
          <p:cNvSpPr/>
          <p:nvPr/>
        </p:nvSpPr>
        <p:spPr>
          <a:xfrm>
            <a:off x="6035040" y="5806440"/>
            <a:ext cx="118872" cy="118872"/>
          </a:xfrm>
          <a:prstGeom prst="ellipse">
            <a:avLst/>
          </a:prstGeom>
          <a:solidFill>
            <a:srgbClr val="5AC8E0"/>
          </a:solidFill>
          <a:ln/>
        </p:spPr>
      </p:sp>
      <p:sp>
        <p:nvSpPr>
          <p:cNvPr id="6" name="Text 4"/>
          <p:cNvSpPr/>
          <p:nvPr/>
        </p:nvSpPr>
        <p:spPr>
          <a:xfrm>
            <a:off x="11430000" y="6355080"/>
            <a:ext cx="548640" cy="365760"/>
          </a:xfrm>
          <a:prstGeom prst="rect">
            <a:avLst/>
          </a:prstGeom>
          <a:noFill/>
          <a:ln/>
        </p:spPr>
        <p:txBody>
          <a:bodyPr wrap="square" rtlCol="0" anchor="ctr"/>
          <a:lstStyle/>
          <a:p>
            <a:pPr algn="r" indent="0" marL="0">
              <a:buNone/>
            </a:pPr>
            <a:r>
              <a:rPr lang="en-US" sz="1100" dirty="0">
                <a:solidFill>
                  <a:srgbClr val="6E8CA6"/>
                </a:solidFill>
                <a:latin typeface="Calibri" pitchFamily="34" charset="0"/>
                <a:ea typeface="Calibri" pitchFamily="34" charset="-122"/>
                <a:cs typeface="Calibri" pitchFamily="34" charset="-120"/>
              </a:rPr>
              <a:t>2</a:t>
            </a:r>
            <a:endParaRPr lang="en-US" sz="11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sp>
        <p:nvSpPr>
          <p:cNvPr id="2" name="Text 0"/>
          <p:cNvSpPr/>
          <p:nvPr>
            <p:ph type="title"/>
          </p:nvPr>
        </p:nvSpPr>
        <p:spPr>
          <a:xfrm>
            <a:off x="548640" y="2103120"/>
            <a:ext cx="11091672" cy="1828800"/>
          </a:xfrm>
          <a:prstGeom prst="rect">
            <a:avLst/>
          </a:prstGeom>
          <a:noFill/>
          <a:ln/>
        </p:spPr>
        <p:txBody>
          <a:bodyPr wrap="square" rtlCol="0" anchor="ctr"/>
          <a:lstStyle/>
          <a:p>
            <a:pPr algn="ctr" indent="0" marL="0">
              <a:buNone/>
            </a:pPr>
            <a:r>
              <a:rPr lang="en-US" sz="8800" b="1" dirty="0">
                <a:solidFill>
                  <a:srgbClr val="FFFFFF"/>
                </a:solidFill>
                <a:latin typeface="Calibri" pitchFamily="34" charset="0"/>
                <a:ea typeface="Calibri" pitchFamily="34" charset="-122"/>
                <a:cs typeface="Calibri" pitchFamily="34" charset="-120"/>
              </a:rPr>
              <a:t>H₀   </a:t>
            </a:r>
            <a:pPr algn="ctr" indent="0" marL="0">
              <a:buNone/>
            </a:pPr>
            <a:r>
              <a:rPr lang="en-US" sz="2800" b="1" dirty="0">
                <a:solidFill>
                  <a:srgbClr val="5AC8E0"/>
                </a:solidFill>
                <a:latin typeface="Calibri" pitchFamily="34" charset="0"/>
                <a:ea typeface="Calibri" pitchFamily="34" charset="-122"/>
                <a:cs typeface="Calibri" pitchFamily="34" charset="-120"/>
              </a:rPr>
              <a:t>vs</a:t>
            </a:r>
            <a:pPr algn="ctr" indent="0" marL="0">
              <a:buNone/>
            </a:pPr>
            <a:r>
              <a:rPr lang="en-US" sz="8800" b="1" dirty="0">
                <a:solidFill>
                  <a:srgbClr val="FFFFFF"/>
                </a:solidFill>
                <a:latin typeface="Calibri" pitchFamily="34" charset="0"/>
                <a:ea typeface="Calibri" pitchFamily="34" charset="-122"/>
                <a:cs typeface="Calibri" pitchFamily="34" charset="-120"/>
              </a:rPr>
              <a:t>   Hₐ</a:t>
            </a:r>
            <a:endParaRPr lang="en-US" sz="5400" dirty="0"/>
          </a:p>
        </p:txBody>
      </p:sp>
      <p:sp>
        <p:nvSpPr>
          <p:cNvPr id="3" name="Text 1"/>
          <p:cNvSpPr/>
          <p:nvPr/>
        </p:nvSpPr>
        <p:spPr>
          <a:xfrm>
            <a:off x="731520" y="1920240"/>
            <a:ext cx="10725912" cy="457200"/>
          </a:xfrm>
          <a:prstGeom prst="rect">
            <a:avLst/>
          </a:prstGeom>
          <a:noFill/>
          <a:ln/>
        </p:spPr>
        <p:txBody>
          <a:bodyPr wrap="square" rtlCol="0" anchor="ctr"/>
          <a:lstStyle/>
          <a:p>
            <a:pPr algn="ctr" indent="0" marL="0">
              <a:buNone/>
            </a:pPr>
            <a:r>
              <a:rPr lang="en-US" sz="1500" b="1" spc="200" kern="0" dirty="0">
                <a:solidFill>
                  <a:srgbClr val="8FB8D9"/>
                </a:solidFill>
                <a:latin typeface="Calibri" pitchFamily="34" charset="0"/>
                <a:ea typeface="Calibri" pitchFamily="34" charset="-122"/>
                <a:cs typeface="Calibri" pitchFamily="34" charset="-120"/>
              </a:rPr>
              <a:t>TWO RIVAL EXPLANATIONS</a:t>
            </a:r>
            <a:endParaRPr lang="en-US" sz="1500" dirty="0"/>
          </a:p>
        </p:txBody>
      </p:sp>
      <p:sp>
        <p:nvSpPr>
          <p:cNvPr id="4" name="Text 2"/>
          <p:cNvSpPr/>
          <p:nvPr/>
        </p:nvSpPr>
        <p:spPr>
          <a:xfrm>
            <a:off x="914400" y="4297680"/>
            <a:ext cx="10360152" cy="822960"/>
          </a:xfrm>
          <a:prstGeom prst="rect">
            <a:avLst/>
          </a:prstGeom>
          <a:noFill/>
          <a:ln/>
        </p:spPr>
        <p:txBody>
          <a:bodyPr wrap="square" rtlCol="0" anchor="ctr"/>
          <a:lstStyle/>
          <a:p>
            <a:pPr algn="ctr" indent="0" marL="0">
              <a:buNone/>
            </a:pPr>
            <a:r>
              <a:rPr lang="en-US" sz="1900" dirty="0">
                <a:solidFill>
                  <a:srgbClr val="8FB8D9"/>
                </a:solidFill>
                <a:latin typeface="Calibri" pitchFamily="34" charset="0"/>
                <a:ea typeface="Calibri" pitchFamily="34" charset="-122"/>
                <a:cs typeface="Calibri" pitchFamily="34" charset="-120"/>
              </a:rPr>
              <a:t>nothing's going on — chance did it            something IS going on — prove it</a:t>
            </a:r>
            <a:endParaRPr lang="en-US" sz="1900" dirty="0"/>
          </a:p>
        </p:txBody>
      </p:sp>
      <p:sp>
        <p:nvSpPr>
          <p:cNvPr id="5" name="Shape 3"/>
          <p:cNvSpPr/>
          <p:nvPr/>
        </p:nvSpPr>
        <p:spPr>
          <a:xfrm>
            <a:off x="6035040" y="5806440"/>
            <a:ext cx="118872" cy="118872"/>
          </a:xfrm>
          <a:prstGeom prst="ellipse">
            <a:avLst/>
          </a:prstGeom>
          <a:solidFill>
            <a:srgbClr val="5AC8E0"/>
          </a:solidFill>
          <a:ln/>
        </p:spPr>
      </p:sp>
      <p:sp>
        <p:nvSpPr>
          <p:cNvPr id="6" name="Text 4"/>
          <p:cNvSpPr/>
          <p:nvPr/>
        </p:nvSpPr>
        <p:spPr>
          <a:xfrm>
            <a:off x="11430000" y="6355080"/>
            <a:ext cx="548640" cy="365760"/>
          </a:xfrm>
          <a:prstGeom prst="rect">
            <a:avLst/>
          </a:prstGeom>
          <a:noFill/>
          <a:ln/>
        </p:spPr>
        <p:txBody>
          <a:bodyPr wrap="square" rtlCol="0" anchor="ctr"/>
          <a:lstStyle/>
          <a:p>
            <a:pPr algn="r" indent="0" marL="0">
              <a:buNone/>
            </a:pPr>
            <a:r>
              <a:rPr lang="en-US" sz="1100" dirty="0">
                <a:solidFill>
                  <a:srgbClr val="6E8CA6"/>
                </a:solidFill>
                <a:latin typeface="Calibri" pitchFamily="34" charset="0"/>
                <a:ea typeface="Calibri" pitchFamily="34" charset="-122"/>
                <a:cs typeface="Calibri" pitchFamily="34" charset="-120"/>
              </a:rPr>
              <a:t>3</a:t>
            </a:r>
            <a:endParaRPr lang="en-US" sz="11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sp>
        <p:nvSpPr>
          <p:cNvPr id="2" name="Text 0"/>
          <p:cNvSpPr/>
          <p:nvPr>
            <p:ph type="title"/>
          </p:nvPr>
        </p:nvSpPr>
        <p:spPr>
          <a:xfrm>
            <a:off x="548640" y="2103120"/>
            <a:ext cx="11091672" cy="1828800"/>
          </a:xfrm>
          <a:prstGeom prst="rect">
            <a:avLst/>
          </a:prstGeom>
          <a:noFill/>
          <a:ln/>
        </p:spPr>
        <p:txBody>
          <a:bodyPr wrap="square" rtlCol="0" anchor="ctr"/>
          <a:lstStyle/>
          <a:p>
            <a:pPr algn="ctr" indent="0" marL="0">
              <a:buNone/>
            </a:pPr>
            <a:r>
              <a:rPr lang="en-US" sz="8800" b="1" dirty="0">
                <a:solidFill>
                  <a:srgbClr val="FFFFFF"/>
                </a:solidFill>
                <a:latin typeface="Calibri" pitchFamily="34" charset="0"/>
                <a:ea typeface="Calibri" pitchFamily="34" charset="-122"/>
                <a:cs typeface="Calibri" pitchFamily="34" charset="-120"/>
              </a:rPr>
              <a:t>&lt;      ≠      &gt;</a:t>
            </a:r>
            <a:endParaRPr lang="en-US" sz="5400" dirty="0"/>
          </a:p>
        </p:txBody>
      </p:sp>
      <p:sp>
        <p:nvSpPr>
          <p:cNvPr id="3" name="Text 1"/>
          <p:cNvSpPr/>
          <p:nvPr/>
        </p:nvSpPr>
        <p:spPr>
          <a:xfrm>
            <a:off x="731520" y="1828800"/>
            <a:ext cx="10725912" cy="457200"/>
          </a:xfrm>
          <a:prstGeom prst="rect">
            <a:avLst/>
          </a:prstGeom>
          <a:noFill/>
          <a:ln/>
        </p:spPr>
        <p:txBody>
          <a:bodyPr wrap="square" rtlCol="0" anchor="ctr"/>
          <a:lstStyle/>
          <a:p>
            <a:pPr algn="ctr" indent="0" marL="0">
              <a:buNone/>
            </a:pPr>
            <a:r>
              <a:rPr lang="en-US" sz="1500" b="1" spc="200" kern="0" dirty="0">
                <a:solidFill>
                  <a:srgbClr val="8FB8D9"/>
                </a:solidFill>
                <a:latin typeface="Calibri" pitchFamily="34" charset="0"/>
                <a:ea typeface="Calibri" pitchFamily="34" charset="-122"/>
                <a:cs typeface="Calibri" pitchFamily="34" charset="-120"/>
              </a:rPr>
              <a:t>WHICH WAY DOES THE SUSPICION POINT?</a:t>
            </a:r>
            <a:endParaRPr lang="en-US" sz="1500" dirty="0"/>
          </a:p>
        </p:txBody>
      </p:sp>
      <p:sp>
        <p:nvSpPr>
          <p:cNvPr id="4" name="Text 2"/>
          <p:cNvSpPr/>
          <p:nvPr/>
        </p:nvSpPr>
        <p:spPr>
          <a:xfrm>
            <a:off x="914400" y="4206240"/>
            <a:ext cx="10360152" cy="822960"/>
          </a:xfrm>
          <a:prstGeom prst="rect">
            <a:avLst/>
          </a:prstGeom>
          <a:noFill/>
          <a:ln/>
        </p:spPr>
        <p:txBody>
          <a:bodyPr wrap="square" rtlCol="0" anchor="ctr"/>
          <a:lstStyle/>
          <a:p>
            <a:pPr algn="ctr" indent="0" marL="0">
              <a:buNone/>
            </a:pPr>
            <a:r>
              <a:rPr lang="en-US" sz="1900" dirty="0">
                <a:solidFill>
                  <a:srgbClr val="8FB8D9"/>
                </a:solidFill>
                <a:latin typeface="Calibri" pitchFamily="34" charset="0"/>
                <a:ea typeface="Calibri" pitchFamily="34" charset="-122"/>
                <a:cs typeface="Calibri" pitchFamily="34" charset="-120"/>
              </a:rPr>
              <a:t>too low            different, either way            too high</a:t>
            </a:r>
            <a:endParaRPr lang="en-US" sz="1900" dirty="0"/>
          </a:p>
        </p:txBody>
      </p:sp>
      <p:sp>
        <p:nvSpPr>
          <p:cNvPr id="5" name="Shape 3"/>
          <p:cNvSpPr/>
          <p:nvPr/>
        </p:nvSpPr>
        <p:spPr>
          <a:xfrm>
            <a:off x="6035040" y="5806440"/>
            <a:ext cx="118872" cy="118872"/>
          </a:xfrm>
          <a:prstGeom prst="ellipse">
            <a:avLst/>
          </a:prstGeom>
          <a:solidFill>
            <a:srgbClr val="5AC8E0"/>
          </a:solidFill>
          <a:ln/>
        </p:spPr>
      </p:sp>
      <p:sp>
        <p:nvSpPr>
          <p:cNvPr id="6" name="Text 4"/>
          <p:cNvSpPr/>
          <p:nvPr/>
        </p:nvSpPr>
        <p:spPr>
          <a:xfrm>
            <a:off x="11430000" y="6355080"/>
            <a:ext cx="548640" cy="365760"/>
          </a:xfrm>
          <a:prstGeom prst="rect">
            <a:avLst/>
          </a:prstGeom>
          <a:noFill/>
          <a:ln/>
        </p:spPr>
        <p:txBody>
          <a:bodyPr wrap="square" rtlCol="0" anchor="ctr"/>
          <a:lstStyle/>
          <a:p>
            <a:pPr algn="r" indent="0" marL="0">
              <a:buNone/>
            </a:pPr>
            <a:r>
              <a:rPr lang="en-US" sz="1100" dirty="0">
                <a:solidFill>
                  <a:srgbClr val="6E8CA6"/>
                </a:solidFill>
                <a:latin typeface="Calibri" pitchFamily="34" charset="0"/>
                <a:ea typeface="Calibri" pitchFamily="34" charset="-122"/>
                <a:cs typeface="Calibri" pitchFamily="34" charset="-120"/>
              </a:rPr>
              <a:t>4</a:t>
            </a:r>
            <a:endParaRPr lang="en-US" sz="11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sp>
        <p:nvSpPr>
          <p:cNvPr id="2" name="Text 0"/>
          <p:cNvSpPr/>
          <p:nvPr>
            <p:ph type="title"/>
          </p:nvPr>
        </p:nvSpPr>
        <p:spPr>
          <a:xfrm>
            <a:off x="548640" y="2103120"/>
            <a:ext cx="11091672" cy="1828800"/>
          </a:xfrm>
          <a:prstGeom prst="rect">
            <a:avLst/>
          </a:prstGeom>
          <a:noFill/>
          <a:ln/>
        </p:spPr>
        <p:txBody>
          <a:bodyPr wrap="square" rtlCol="0" anchor="ctr"/>
          <a:lstStyle/>
          <a:p>
            <a:pPr algn="ctr" indent="0" marL="0">
              <a:buNone/>
            </a:pPr>
            <a:r>
              <a:rPr lang="en-US" sz="11000" b="1" dirty="0">
                <a:solidFill>
                  <a:srgbClr val="FFFFFF"/>
                </a:solidFill>
                <a:latin typeface="Calibri" pitchFamily="34" charset="0"/>
                <a:ea typeface="Calibri" pitchFamily="34" charset="-122"/>
                <a:cs typeface="Calibri" pitchFamily="34" charset="-120"/>
              </a:rPr>
              <a:t>8 FOR 8</a:t>
            </a:r>
            <a:endParaRPr lang="en-US" sz="5400" dirty="0"/>
          </a:p>
        </p:txBody>
      </p:sp>
      <p:sp>
        <p:nvSpPr>
          <p:cNvPr id="3" name="Text 1"/>
          <p:cNvSpPr/>
          <p:nvPr/>
        </p:nvSpPr>
        <p:spPr>
          <a:xfrm>
            <a:off x="731520" y="1371600"/>
            <a:ext cx="10725912" cy="457200"/>
          </a:xfrm>
          <a:prstGeom prst="rect">
            <a:avLst/>
          </a:prstGeom>
          <a:noFill/>
          <a:ln/>
        </p:spPr>
        <p:txBody>
          <a:bodyPr wrap="square" rtlCol="0" anchor="ctr"/>
          <a:lstStyle/>
          <a:p>
            <a:pPr algn="ctr" indent="0" marL="0">
              <a:buNone/>
            </a:pPr>
            <a:r>
              <a:rPr lang="en-US" sz="1500" b="1" spc="200" kern="0" dirty="0">
                <a:solidFill>
                  <a:srgbClr val="8FB8D9"/>
                </a:solidFill>
                <a:latin typeface="Calibri" pitchFamily="34" charset="0"/>
                <a:ea typeface="Calibri" pitchFamily="34" charset="-122"/>
                <a:cs typeface="Calibri" pitchFamily="34" charset="-120"/>
              </a:rPr>
              <a:t>CAMBRIDGE, THE 1920s — THE TEA TEST THAT STARTED IT ALL</a:t>
            </a:r>
            <a:endParaRPr lang="en-US" sz="1500" dirty="0"/>
          </a:p>
        </p:txBody>
      </p:sp>
      <p:sp>
        <p:nvSpPr>
          <p:cNvPr id="4" name="Text 2"/>
          <p:cNvSpPr/>
          <p:nvPr/>
        </p:nvSpPr>
        <p:spPr>
          <a:xfrm>
            <a:off x="914400" y="3931920"/>
            <a:ext cx="10360152" cy="822960"/>
          </a:xfrm>
          <a:prstGeom prst="rect">
            <a:avLst/>
          </a:prstGeom>
          <a:noFill/>
          <a:ln/>
        </p:spPr>
        <p:txBody>
          <a:bodyPr wrap="square" rtlCol="0" anchor="ctr"/>
          <a:lstStyle/>
          <a:p>
            <a:pPr algn="ctr" indent="0" marL="0">
              <a:buNone/>
            </a:pPr>
            <a:r>
              <a:rPr lang="en-US" sz="2200" dirty="0">
                <a:solidFill>
                  <a:srgbClr val="F2F6FA"/>
                </a:solidFill>
                <a:latin typeface="Calibri" pitchFamily="34" charset="0"/>
                <a:ea typeface="Calibri" pitchFamily="34" charset="-122"/>
                <a:cs typeface="Calibri" pitchFamily="34" charset="-120"/>
              </a:rPr>
              <a:t>Her claim: she can taste whether the milk went in first.</a:t>
            </a:r>
            <a:endParaRPr lang="en-US" sz="2200" dirty="0"/>
          </a:p>
        </p:txBody>
      </p:sp>
      <p:sp>
        <p:nvSpPr>
          <p:cNvPr id="5" name="Text 3"/>
          <p:cNvSpPr/>
          <p:nvPr/>
        </p:nvSpPr>
        <p:spPr>
          <a:xfrm>
            <a:off x="914400" y="4754880"/>
            <a:ext cx="10360152" cy="822960"/>
          </a:xfrm>
          <a:prstGeom prst="rect">
            <a:avLst/>
          </a:prstGeom>
          <a:noFill/>
          <a:ln/>
        </p:spPr>
        <p:txBody>
          <a:bodyPr wrap="square" rtlCol="0" anchor="ctr"/>
          <a:lstStyle/>
          <a:p>
            <a:pPr algn="ctr" indent="0" marL="0">
              <a:buNone/>
            </a:pPr>
            <a:r>
              <a:rPr lang="en-US" sz="2000" dirty="0">
                <a:solidFill>
                  <a:srgbClr val="5AC8E0"/>
                </a:solidFill>
                <a:latin typeface="Calibri" pitchFamily="34" charset="0"/>
                <a:ea typeface="Calibri" pitchFamily="34" charset="-122"/>
                <a:cs typeface="Calibri" pitchFamily="34" charset="-120"/>
              </a:rPr>
              <a:t>Fisher pours eight cups. She calls every single one.</a:t>
            </a:r>
            <a:endParaRPr lang="en-US" sz="2000" dirty="0"/>
          </a:p>
        </p:txBody>
      </p:sp>
      <p:sp>
        <p:nvSpPr>
          <p:cNvPr id="6" name="Shape 4"/>
          <p:cNvSpPr/>
          <p:nvPr/>
        </p:nvSpPr>
        <p:spPr>
          <a:xfrm>
            <a:off x="6035040" y="5806440"/>
            <a:ext cx="118872" cy="118872"/>
          </a:xfrm>
          <a:prstGeom prst="ellipse">
            <a:avLst/>
          </a:prstGeom>
          <a:solidFill>
            <a:srgbClr val="5AC8E0"/>
          </a:solidFill>
          <a:ln/>
        </p:spPr>
      </p:sp>
      <p:sp>
        <p:nvSpPr>
          <p:cNvPr id="7" name="Text 5"/>
          <p:cNvSpPr/>
          <p:nvPr/>
        </p:nvSpPr>
        <p:spPr>
          <a:xfrm>
            <a:off x="11430000" y="6355080"/>
            <a:ext cx="548640" cy="365760"/>
          </a:xfrm>
          <a:prstGeom prst="rect">
            <a:avLst/>
          </a:prstGeom>
          <a:noFill/>
          <a:ln/>
        </p:spPr>
        <p:txBody>
          <a:bodyPr wrap="square" rtlCol="0" anchor="ctr"/>
          <a:lstStyle/>
          <a:p>
            <a:pPr algn="r" indent="0" marL="0">
              <a:buNone/>
            </a:pPr>
            <a:r>
              <a:rPr lang="en-US" sz="1100" dirty="0">
                <a:solidFill>
                  <a:srgbClr val="6E8CA6"/>
                </a:solidFill>
                <a:latin typeface="Calibri" pitchFamily="34" charset="0"/>
                <a:ea typeface="Calibri" pitchFamily="34" charset="-122"/>
                <a:cs typeface="Calibri" pitchFamily="34" charset="-120"/>
              </a:rPr>
              <a:t>5</a:t>
            </a:r>
            <a:endParaRPr lang="en-US" sz="11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sp>
        <p:nvSpPr>
          <p:cNvPr id="2" name="Text 0"/>
          <p:cNvSpPr/>
          <p:nvPr>
            <p:ph type="title"/>
          </p:nvPr>
        </p:nvSpPr>
        <p:spPr>
          <a:xfrm>
            <a:off x="548640" y="2103120"/>
            <a:ext cx="11091672" cy="1828800"/>
          </a:xfrm>
          <a:prstGeom prst="rect">
            <a:avLst/>
          </a:prstGeom>
          <a:noFill/>
          <a:ln/>
        </p:spPr>
        <p:txBody>
          <a:bodyPr wrap="square" rtlCol="0" anchor="ctr"/>
          <a:lstStyle/>
          <a:p>
            <a:pPr algn="ctr" indent="0" marL="0">
              <a:buNone/>
            </a:pPr>
            <a:r>
              <a:rPr lang="en-US" sz="11000" b="1" dirty="0">
                <a:solidFill>
                  <a:srgbClr val="FFFFFF"/>
                </a:solidFill>
                <a:latin typeface="Calibri" pitchFamily="34" charset="0"/>
                <a:ea typeface="Calibri" pitchFamily="34" charset="-122"/>
                <a:cs typeface="Calibri" pitchFamily="34" charset="-120"/>
              </a:rPr>
              <a:t>1 in 70</a:t>
            </a:r>
            <a:endParaRPr lang="en-US" sz="5400" dirty="0"/>
          </a:p>
        </p:txBody>
      </p:sp>
      <p:sp>
        <p:nvSpPr>
          <p:cNvPr id="3" name="Text 1"/>
          <p:cNvSpPr/>
          <p:nvPr/>
        </p:nvSpPr>
        <p:spPr>
          <a:xfrm>
            <a:off x="731520" y="1371600"/>
            <a:ext cx="10725912" cy="457200"/>
          </a:xfrm>
          <a:prstGeom prst="rect">
            <a:avLst/>
          </a:prstGeom>
          <a:noFill/>
          <a:ln/>
        </p:spPr>
        <p:txBody>
          <a:bodyPr wrap="square" rtlCol="0" anchor="ctr"/>
          <a:lstStyle/>
          <a:p>
            <a:pPr algn="ctr" indent="0" marL="0">
              <a:buNone/>
            </a:pPr>
            <a:r>
              <a:rPr lang="en-US" sz="1500" b="1" spc="200" kern="0" dirty="0">
                <a:solidFill>
                  <a:srgbClr val="8FB8D9"/>
                </a:solidFill>
                <a:latin typeface="Calibri" pitchFamily="34" charset="0"/>
                <a:ea typeface="Calibri" pitchFamily="34" charset="-122"/>
                <a:cs typeface="Calibri" pitchFamily="34" charset="-120"/>
              </a:rPr>
              <a:t>IF SHE WERE GUESSING…</a:t>
            </a:r>
            <a:endParaRPr lang="en-US" sz="1500" dirty="0"/>
          </a:p>
        </p:txBody>
      </p:sp>
      <p:sp>
        <p:nvSpPr>
          <p:cNvPr id="4" name="Text 2"/>
          <p:cNvSpPr/>
          <p:nvPr/>
        </p:nvSpPr>
        <p:spPr>
          <a:xfrm>
            <a:off x="914400" y="3931920"/>
            <a:ext cx="10360152" cy="822960"/>
          </a:xfrm>
          <a:prstGeom prst="rect">
            <a:avLst/>
          </a:prstGeom>
          <a:noFill/>
          <a:ln/>
        </p:spPr>
        <p:txBody>
          <a:bodyPr wrap="square" rtlCol="0" anchor="ctr"/>
          <a:lstStyle/>
          <a:p>
            <a:pPr algn="ctr" indent="0" marL="0">
              <a:buNone/>
            </a:pPr>
            <a:r>
              <a:rPr lang="en-US" sz="2200" dirty="0">
                <a:solidFill>
                  <a:srgbClr val="F2F6FA"/>
                </a:solidFill>
                <a:latin typeface="Calibri" pitchFamily="34" charset="0"/>
                <a:ea typeface="Calibri" pitchFamily="34" charset="-122"/>
                <a:cs typeface="Calibri" pitchFamily="34" charset="-120"/>
              </a:rPr>
              <a:t>Guessing sorts all eight cups correctly once in 70 tries — probability ≈ 0.014.</a:t>
            </a:r>
            <a:endParaRPr lang="en-US" sz="2200" dirty="0"/>
          </a:p>
        </p:txBody>
      </p:sp>
      <p:sp>
        <p:nvSpPr>
          <p:cNvPr id="5" name="Text 3"/>
          <p:cNvSpPr/>
          <p:nvPr/>
        </p:nvSpPr>
        <p:spPr>
          <a:xfrm>
            <a:off x="914400" y="4754880"/>
            <a:ext cx="10360152" cy="822960"/>
          </a:xfrm>
          <a:prstGeom prst="rect">
            <a:avLst/>
          </a:prstGeom>
          <a:noFill/>
          <a:ln/>
        </p:spPr>
        <p:txBody>
          <a:bodyPr wrap="square" rtlCol="0" anchor="ctr"/>
          <a:lstStyle/>
          <a:p>
            <a:pPr algn="ctr" indent="0" marL="0">
              <a:buNone/>
            </a:pPr>
            <a:r>
              <a:rPr lang="en-US" sz="2000" dirty="0">
                <a:solidFill>
                  <a:srgbClr val="5AC8E0"/>
                </a:solidFill>
                <a:latin typeface="Calibri" pitchFamily="34" charset="0"/>
                <a:ea typeface="Calibri" pitchFamily="34" charset="-122"/>
                <a:cs typeface="Calibri" pitchFamily="34" charset="-120"/>
              </a:rPr>
              <a:t>That number has a name: the p-value.</a:t>
            </a:r>
            <a:endParaRPr lang="en-US" sz="2000" dirty="0"/>
          </a:p>
        </p:txBody>
      </p:sp>
      <p:sp>
        <p:nvSpPr>
          <p:cNvPr id="6" name="Shape 4"/>
          <p:cNvSpPr/>
          <p:nvPr/>
        </p:nvSpPr>
        <p:spPr>
          <a:xfrm>
            <a:off x="6035040" y="5806440"/>
            <a:ext cx="118872" cy="118872"/>
          </a:xfrm>
          <a:prstGeom prst="ellipse">
            <a:avLst/>
          </a:prstGeom>
          <a:solidFill>
            <a:srgbClr val="5AC8E0"/>
          </a:solidFill>
          <a:ln/>
        </p:spPr>
      </p:sp>
      <p:sp>
        <p:nvSpPr>
          <p:cNvPr id="7" name="Text 5"/>
          <p:cNvSpPr/>
          <p:nvPr/>
        </p:nvSpPr>
        <p:spPr>
          <a:xfrm>
            <a:off x="11430000" y="6355080"/>
            <a:ext cx="548640" cy="365760"/>
          </a:xfrm>
          <a:prstGeom prst="rect">
            <a:avLst/>
          </a:prstGeom>
          <a:noFill/>
          <a:ln/>
        </p:spPr>
        <p:txBody>
          <a:bodyPr wrap="square" rtlCol="0" anchor="ctr"/>
          <a:lstStyle/>
          <a:p>
            <a:pPr algn="r" indent="0" marL="0">
              <a:buNone/>
            </a:pPr>
            <a:r>
              <a:rPr lang="en-US" sz="1100" dirty="0">
                <a:solidFill>
                  <a:srgbClr val="6E8CA6"/>
                </a:solidFill>
                <a:latin typeface="Calibri" pitchFamily="34" charset="0"/>
                <a:ea typeface="Calibri" pitchFamily="34" charset="-122"/>
                <a:cs typeface="Calibri" pitchFamily="34" charset="-120"/>
              </a:rPr>
              <a:t>6</a:t>
            </a:r>
            <a:endParaRPr lang="en-US" sz="11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sp>
        <p:nvSpPr>
          <p:cNvPr id="2" name="Text 0"/>
          <p:cNvSpPr/>
          <p:nvPr>
            <p:ph type="title"/>
          </p:nvPr>
        </p:nvSpPr>
        <p:spPr>
          <a:xfrm>
            <a:off x="548640" y="2103120"/>
            <a:ext cx="11091672" cy="1828800"/>
          </a:xfrm>
          <a:prstGeom prst="rect">
            <a:avLst/>
          </a:prstGeom>
          <a:noFill/>
          <a:ln/>
        </p:spPr>
        <p:txBody>
          <a:bodyPr wrap="square" rtlCol="0" anchor="ctr"/>
          <a:lstStyle/>
          <a:p>
            <a:pPr algn="ctr" indent="0" marL="0">
              <a:buNone/>
            </a:pPr>
            <a:r>
              <a:rPr lang="en-US" sz="4600" b="1" dirty="0">
                <a:solidFill>
                  <a:srgbClr val="FFFFFF"/>
                </a:solidFill>
                <a:latin typeface="Calibri" pitchFamily="34" charset="0"/>
                <a:ea typeface="Calibri" pitchFamily="34" charset="-122"/>
                <a:cs typeface="Calibri" pitchFamily="34" charset="-120"/>
              </a:rPr>
              <a:t>The classic misread</a:t>
            </a:r>
            <a:endParaRPr lang="en-US" sz="5400" dirty="0"/>
          </a:p>
        </p:txBody>
      </p:sp>
      <p:sp>
        <p:nvSpPr>
          <p:cNvPr id="3" name="Text 1"/>
          <p:cNvSpPr/>
          <p:nvPr/>
        </p:nvSpPr>
        <p:spPr>
          <a:xfrm>
            <a:off x="731520" y="1600200"/>
            <a:ext cx="10725912" cy="457200"/>
          </a:xfrm>
          <a:prstGeom prst="rect">
            <a:avLst/>
          </a:prstGeom>
          <a:noFill/>
          <a:ln/>
        </p:spPr>
        <p:txBody>
          <a:bodyPr wrap="square" rtlCol="0" anchor="ctr"/>
          <a:lstStyle/>
          <a:p>
            <a:pPr algn="ctr" indent="0" marL="0">
              <a:buNone/>
            </a:pPr>
            <a:r>
              <a:rPr lang="en-US" sz="1500" b="1" spc="200" kern="0" dirty="0">
                <a:solidFill>
                  <a:srgbClr val="8FB8D9"/>
                </a:solidFill>
                <a:latin typeface="Calibri" pitchFamily="34" charset="0"/>
                <a:ea typeface="Calibri" pitchFamily="34" charset="-122"/>
                <a:cs typeface="Calibri" pitchFamily="34" charset="-120"/>
              </a:rPr>
              <a:t>WHAT A P-VALUE IS NOT</a:t>
            </a:r>
            <a:endParaRPr lang="en-US" sz="1500" dirty="0"/>
          </a:p>
        </p:txBody>
      </p:sp>
      <p:sp>
        <p:nvSpPr>
          <p:cNvPr id="4" name="Text 2"/>
          <p:cNvSpPr/>
          <p:nvPr/>
        </p:nvSpPr>
        <p:spPr>
          <a:xfrm>
            <a:off x="914400" y="3977640"/>
            <a:ext cx="10360152" cy="822960"/>
          </a:xfrm>
          <a:prstGeom prst="rect">
            <a:avLst/>
          </a:prstGeom>
          <a:noFill/>
          <a:ln/>
        </p:spPr>
        <p:txBody>
          <a:bodyPr wrap="square" rtlCol="0" anchor="ctr"/>
          <a:lstStyle/>
          <a:p>
            <a:pPr algn="ctr" indent="0" marL="0">
              <a:buNone/>
            </a:pPr>
            <a:r>
              <a:rPr lang="en-US" sz="1900" dirty="0">
                <a:solidFill>
                  <a:srgbClr val="8FB8D9"/>
                </a:solidFill>
                <a:latin typeface="Calibri" pitchFamily="34" charset="0"/>
                <a:ea typeface="Calibri" pitchFamily="34" charset="-122"/>
                <a:cs typeface="Calibri" pitchFamily="34" charset="-120"/>
              </a:rPr>
              <a:t>0.014 is NOT the chance she was guessing — it's how often guessing looks this good.</a:t>
            </a:r>
            <a:endParaRPr lang="en-US" sz="1900" dirty="0"/>
          </a:p>
        </p:txBody>
      </p:sp>
      <p:sp>
        <p:nvSpPr>
          <p:cNvPr id="5" name="Shape 3"/>
          <p:cNvSpPr/>
          <p:nvPr/>
        </p:nvSpPr>
        <p:spPr>
          <a:xfrm>
            <a:off x="6035040" y="5806440"/>
            <a:ext cx="118872" cy="118872"/>
          </a:xfrm>
          <a:prstGeom prst="ellipse">
            <a:avLst/>
          </a:prstGeom>
          <a:solidFill>
            <a:srgbClr val="5AC8E0"/>
          </a:solidFill>
          <a:ln/>
        </p:spPr>
      </p:sp>
      <p:sp>
        <p:nvSpPr>
          <p:cNvPr id="6" name="Text 4"/>
          <p:cNvSpPr/>
          <p:nvPr/>
        </p:nvSpPr>
        <p:spPr>
          <a:xfrm>
            <a:off x="11430000" y="6355080"/>
            <a:ext cx="548640" cy="365760"/>
          </a:xfrm>
          <a:prstGeom prst="rect">
            <a:avLst/>
          </a:prstGeom>
          <a:noFill/>
          <a:ln/>
        </p:spPr>
        <p:txBody>
          <a:bodyPr wrap="square" rtlCol="0" anchor="ctr"/>
          <a:lstStyle/>
          <a:p>
            <a:pPr algn="r" indent="0" marL="0">
              <a:buNone/>
            </a:pPr>
            <a:r>
              <a:rPr lang="en-US" sz="1100" dirty="0">
                <a:solidFill>
                  <a:srgbClr val="6E8CA6"/>
                </a:solidFill>
                <a:latin typeface="Calibri" pitchFamily="34" charset="0"/>
                <a:ea typeface="Calibri" pitchFamily="34" charset="-122"/>
                <a:cs typeface="Calibri" pitchFamily="34" charset="-120"/>
              </a:rPr>
              <a:t>7</a:t>
            </a:r>
            <a:endParaRPr lang="en-US" sz="11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sp>
        <p:nvSpPr>
          <p:cNvPr id="2" name="Text 0"/>
          <p:cNvSpPr/>
          <p:nvPr>
            <p:ph type="title"/>
          </p:nvPr>
        </p:nvSpPr>
        <p:spPr>
          <a:xfrm>
            <a:off x="548640" y="502920"/>
            <a:ext cx="11091672" cy="822960"/>
          </a:xfrm>
          <a:prstGeom prst="rect">
            <a:avLst/>
          </a:prstGeom>
          <a:noFill/>
          <a:ln/>
        </p:spPr>
        <p:txBody>
          <a:bodyPr wrap="square" rtlCol="0" anchor="ctr"/>
          <a:lstStyle/>
          <a:p>
            <a:pPr algn="ctr" indent="0" marL="0">
              <a:buNone/>
            </a:pPr>
            <a:r>
              <a:rPr lang="en-US" sz="3200" b="1" dirty="0">
                <a:solidFill>
                  <a:srgbClr val="0E2A47"/>
                </a:solidFill>
                <a:latin typeface="Calibri" pitchFamily="34" charset="0"/>
                <a:ea typeface="Calibri" pitchFamily="34" charset="-122"/>
                <a:cs typeface="Calibri" pitchFamily="34" charset="-120"/>
              </a:rPr>
              <a:t>The Anatomy of a Test</a:t>
            </a:r>
            <a:endParaRPr lang="en-US" sz="3200" dirty="0"/>
          </a:p>
        </p:txBody>
      </p:sp>
      <p:sp>
        <p:nvSpPr>
          <p:cNvPr id="3" name="Text 1"/>
          <p:cNvSpPr/>
          <p:nvPr/>
        </p:nvSpPr>
        <p:spPr>
          <a:xfrm>
            <a:off x="914400" y="1600200"/>
            <a:ext cx="2834640" cy="822960"/>
          </a:xfrm>
          <a:prstGeom prst="rect">
            <a:avLst/>
          </a:prstGeom>
          <a:noFill/>
          <a:ln/>
        </p:spPr>
        <p:txBody>
          <a:bodyPr wrap="square" rtlCol="0" anchor="ctr"/>
          <a:lstStyle/>
          <a:p>
            <a:pPr indent="0" marL="0">
              <a:buNone/>
            </a:pPr>
            <a:r>
              <a:rPr lang="en-US" sz="2800" b="1" dirty="0">
                <a:solidFill>
                  <a:srgbClr val="0E2A47"/>
                </a:solidFill>
                <a:latin typeface="Calibri" pitchFamily="34" charset="0"/>
                <a:ea typeface="Calibri" pitchFamily="34" charset="-122"/>
                <a:cs typeface="Calibri" pitchFamily="34" charset="-120"/>
              </a:rPr>
              <a:t>HYPOTHESES</a:t>
            </a:r>
            <a:endParaRPr lang="en-US" sz="2800" dirty="0"/>
          </a:p>
        </p:txBody>
      </p:sp>
      <p:sp>
        <p:nvSpPr>
          <p:cNvPr id="4" name="Text 2"/>
          <p:cNvSpPr/>
          <p:nvPr/>
        </p:nvSpPr>
        <p:spPr>
          <a:xfrm>
            <a:off x="3840480" y="1600200"/>
            <a:ext cx="4023360" cy="822960"/>
          </a:xfrm>
          <a:prstGeom prst="rect">
            <a:avLst/>
          </a:prstGeom>
          <a:noFill/>
          <a:ln/>
        </p:spPr>
        <p:txBody>
          <a:bodyPr wrap="square" rtlCol="0" anchor="ctr"/>
          <a:lstStyle/>
          <a:p>
            <a:pPr indent="0" marL="0">
              <a:buNone/>
            </a:pPr>
            <a:r>
              <a:rPr lang="en-US" sz="1800" dirty="0">
                <a:solidFill>
                  <a:srgbClr val="0B6B87"/>
                </a:solidFill>
                <a:latin typeface="Calibri" pitchFamily="34" charset="0"/>
                <a:ea typeface="Calibri" pitchFamily="34" charset="-122"/>
                <a:cs typeface="Calibri" pitchFamily="34" charset="-120"/>
              </a:rPr>
              <a:t>name the two rivals</a:t>
            </a:r>
            <a:endParaRPr lang="en-US" sz="1800" dirty="0"/>
          </a:p>
        </p:txBody>
      </p:sp>
      <p:sp>
        <p:nvSpPr>
          <p:cNvPr id="5" name="Text 3"/>
          <p:cNvSpPr/>
          <p:nvPr/>
        </p:nvSpPr>
        <p:spPr>
          <a:xfrm>
            <a:off x="7955280" y="1600200"/>
            <a:ext cx="3566160" cy="822960"/>
          </a:xfrm>
          <a:prstGeom prst="rect">
            <a:avLst/>
          </a:prstGeom>
          <a:noFill/>
          <a:ln/>
        </p:spPr>
        <p:txBody>
          <a:bodyPr wrap="square" rtlCol="0" anchor="ctr"/>
          <a:lstStyle/>
          <a:p>
            <a:pPr indent="0" marL="0">
              <a:buNone/>
            </a:pPr>
            <a:r>
              <a:rPr lang="en-US" sz="1500" dirty="0">
                <a:solidFill>
                  <a:srgbClr val="5A6B7A"/>
                </a:solidFill>
                <a:latin typeface="Calibri" pitchFamily="34" charset="0"/>
                <a:ea typeface="Calibri" pitchFamily="34" charset="-122"/>
                <a:cs typeface="Calibri" pitchFamily="34" charset="-120"/>
              </a:rPr>
              <a:t>H₀ holds = · Hₐ points &lt;, ≠, or &gt;</a:t>
            </a:r>
            <a:endParaRPr lang="en-US" sz="1500" dirty="0"/>
          </a:p>
        </p:txBody>
      </p:sp>
      <p:sp>
        <p:nvSpPr>
          <p:cNvPr id="6" name="Text 4"/>
          <p:cNvSpPr/>
          <p:nvPr/>
        </p:nvSpPr>
        <p:spPr>
          <a:xfrm>
            <a:off x="914400" y="2560320"/>
            <a:ext cx="2834640" cy="822960"/>
          </a:xfrm>
          <a:prstGeom prst="rect">
            <a:avLst/>
          </a:prstGeom>
          <a:noFill/>
          <a:ln/>
        </p:spPr>
        <p:txBody>
          <a:bodyPr wrap="square" rtlCol="0" anchor="ctr"/>
          <a:lstStyle/>
          <a:p>
            <a:pPr indent="0" marL="0">
              <a:buNone/>
            </a:pPr>
            <a:r>
              <a:rPr lang="en-US" sz="2800" b="1" dirty="0">
                <a:solidFill>
                  <a:srgbClr val="0E2A47"/>
                </a:solidFill>
                <a:latin typeface="Calibri" pitchFamily="34" charset="0"/>
                <a:ea typeface="Calibri" pitchFamily="34" charset="-122"/>
                <a:cs typeface="Calibri" pitchFamily="34" charset="-120"/>
              </a:rPr>
              <a:t>TEST STATISTIC</a:t>
            </a:r>
            <a:endParaRPr lang="en-US" sz="2800" dirty="0"/>
          </a:p>
        </p:txBody>
      </p:sp>
      <p:sp>
        <p:nvSpPr>
          <p:cNvPr id="7" name="Text 5"/>
          <p:cNvSpPr/>
          <p:nvPr/>
        </p:nvSpPr>
        <p:spPr>
          <a:xfrm>
            <a:off x="3840480" y="2560320"/>
            <a:ext cx="4023360" cy="822960"/>
          </a:xfrm>
          <a:prstGeom prst="rect">
            <a:avLst/>
          </a:prstGeom>
          <a:noFill/>
          <a:ln/>
        </p:spPr>
        <p:txBody>
          <a:bodyPr wrap="square" rtlCol="0" anchor="ctr"/>
          <a:lstStyle/>
          <a:p>
            <a:pPr indent="0" marL="0">
              <a:buNone/>
            </a:pPr>
            <a:r>
              <a:rPr lang="en-US" sz="1800" dirty="0">
                <a:solidFill>
                  <a:srgbClr val="0B6B87"/>
                </a:solidFill>
                <a:latin typeface="Calibri" pitchFamily="34" charset="0"/>
                <a:ea typeface="Calibri" pitchFamily="34" charset="-122"/>
                <a:cs typeface="Calibri" pitchFamily="34" charset="-120"/>
              </a:rPr>
              <a:t>distance from what H₀ expects</a:t>
            </a:r>
            <a:endParaRPr lang="en-US" sz="1800" dirty="0"/>
          </a:p>
        </p:txBody>
      </p:sp>
      <p:sp>
        <p:nvSpPr>
          <p:cNvPr id="8" name="Text 6"/>
          <p:cNvSpPr/>
          <p:nvPr/>
        </p:nvSpPr>
        <p:spPr>
          <a:xfrm>
            <a:off x="7955280" y="2560320"/>
            <a:ext cx="3566160" cy="822960"/>
          </a:xfrm>
          <a:prstGeom prst="rect">
            <a:avLst/>
          </a:prstGeom>
          <a:noFill/>
          <a:ln/>
        </p:spPr>
        <p:txBody>
          <a:bodyPr wrap="square" rtlCol="0" anchor="ctr"/>
          <a:lstStyle/>
          <a:p>
            <a:pPr indent="0" marL="0">
              <a:buNone/>
            </a:pPr>
            <a:r>
              <a:rPr lang="en-US" sz="1500" dirty="0">
                <a:solidFill>
                  <a:srgbClr val="5A6B7A"/>
                </a:solidFill>
                <a:latin typeface="Calibri" pitchFamily="34" charset="0"/>
                <a:ea typeface="Calibri" pitchFamily="34" charset="-122"/>
                <a:cs typeface="Calibri" pitchFamily="34" charset="-120"/>
              </a:rPr>
              <a:t>a standardized score — software's job</a:t>
            </a:r>
            <a:endParaRPr lang="en-US" sz="1500" dirty="0"/>
          </a:p>
        </p:txBody>
      </p:sp>
      <p:sp>
        <p:nvSpPr>
          <p:cNvPr id="9" name="Text 7"/>
          <p:cNvSpPr/>
          <p:nvPr/>
        </p:nvSpPr>
        <p:spPr>
          <a:xfrm>
            <a:off x="914400" y="3520440"/>
            <a:ext cx="2834640" cy="822960"/>
          </a:xfrm>
          <a:prstGeom prst="rect">
            <a:avLst/>
          </a:prstGeom>
          <a:noFill/>
          <a:ln/>
        </p:spPr>
        <p:txBody>
          <a:bodyPr wrap="square" rtlCol="0" anchor="ctr"/>
          <a:lstStyle/>
          <a:p>
            <a:pPr indent="0" marL="0">
              <a:buNone/>
            </a:pPr>
            <a:r>
              <a:rPr lang="en-US" sz="2800" b="1" dirty="0">
                <a:solidFill>
                  <a:srgbClr val="0E2A47"/>
                </a:solidFill>
                <a:latin typeface="Calibri" pitchFamily="34" charset="0"/>
                <a:ea typeface="Calibri" pitchFamily="34" charset="-122"/>
                <a:cs typeface="Calibri" pitchFamily="34" charset="-120"/>
              </a:rPr>
              <a:t>P-VALUE</a:t>
            </a:r>
            <a:endParaRPr lang="en-US" sz="2800" dirty="0"/>
          </a:p>
        </p:txBody>
      </p:sp>
      <p:sp>
        <p:nvSpPr>
          <p:cNvPr id="10" name="Text 8"/>
          <p:cNvSpPr/>
          <p:nvPr/>
        </p:nvSpPr>
        <p:spPr>
          <a:xfrm>
            <a:off x="3840480" y="3520440"/>
            <a:ext cx="4023360" cy="822960"/>
          </a:xfrm>
          <a:prstGeom prst="rect">
            <a:avLst/>
          </a:prstGeom>
          <a:noFill/>
          <a:ln/>
        </p:spPr>
        <p:txBody>
          <a:bodyPr wrap="square" rtlCol="0" anchor="ctr"/>
          <a:lstStyle/>
          <a:p>
            <a:pPr indent="0" marL="0">
              <a:buNone/>
            </a:pPr>
            <a:r>
              <a:rPr lang="en-US" sz="1800" dirty="0">
                <a:solidFill>
                  <a:srgbClr val="0B6B87"/>
                </a:solidFill>
                <a:latin typeface="Calibri" pitchFamily="34" charset="0"/>
                <a:ea typeface="Calibri" pitchFamily="34" charset="-122"/>
                <a:cs typeface="Calibri" pitchFamily="34" charset="-120"/>
              </a:rPr>
              <a:t>how surprising, if H₀ is true</a:t>
            </a:r>
            <a:endParaRPr lang="en-US" sz="1800" dirty="0"/>
          </a:p>
        </p:txBody>
      </p:sp>
      <p:sp>
        <p:nvSpPr>
          <p:cNvPr id="11" name="Text 9"/>
          <p:cNvSpPr/>
          <p:nvPr/>
        </p:nvSpPr>
        <p:spPr>
          <a:xfrm>
            <a:off x="7955280" y="3520440"/>
            <a:ext cx="3566160" cy="822960"/>
          </a:xfrm>
          <a:prstGeom prst="rect">
            <a:avLst/>
          </a:prstGeom>
          <a:noFill/>
          <a:ln/>
        </p:spPr>
        <p:txBody>
          <a:bodyPr wrap="square" rtlCol="0" anchor="ctr"/>
          <a:lstStyle/>
          <a:p>
            <a:pPr indent="0" marL="0">
              <a:buNone/>
            </a:pPr>
            <a:r>
              <a:rPr lang="en-US" sz="1500" dirty="0">
                <a:solidFill>
                  <a:srgbClr val="5A6B7A"/>
                </a:solidFill>
                <a:latin typeface="Calibri" pitchFamily="34" charset="0"/>
                <a:ea typeface="Calibri" pitchFamily="34" charset="-122"/>
                <a:cs typeface="Calibri" pitchFamily="34" charset="-120"/>
              </a:rPr>
              <a:t>P(data at least this extreme)</a:t>
            </a:r>
            <a:endParaRPr lang="en-US" sz="1500" dirty="0"/>
          </a:p>
        </p:txBody>
      </p:sp>
      <p:sp>
        <p:nvSpPr>
          <p:cNvPr id="12" name="Text 10"/>
          <p:cNvSpPr/>
          <p:nvPr/>
        </p:nvSpPr>
        <p:spPr>
          <a:xfrm>
            <a:off x="914400" y="4480560"/>
            <a:ext cx="2834640" cy="822960"/>
          </a:xfrm>
          <a:prstGeom prst="rect">
            <a:avLst/>
          </a:prstGeom>
          <a:noFill/>
          <a:ln/>
        </p:spPr>
        <p:txBody>
          <a:bodyPr wrap="square" rtlCol="0" anchor="ctr"/>
          <a:lstStyle/>
          <a:p>
            <a:pPr indent="0" marL="0">
              <a:buNone/>
            </a:pPr>
            <a:r>
              <a:rPr lang="en-US" sz="2800" b="1" dirty="0">
                <a:solidFill>
                  <a:srgbClr val="0E2A47"/>
                </a:solidFill>
                <a:latin typeface="Calibri" pitchFamily="34" charset="0"/>
                <a:ea typeface="Calibri" pitchFamily="34" charset="-122"/>
                <a:cs typeface="Calibri" pitchFamily="34" charset="-120"/>
              </a:rPr>
              <a:t>DECISION</a:t>
            </a:r>
            <a:endParaRPr lang="en-US" sz="2800" dirty="0"/>
          </a:p>
        </p:txBody>
      </p:sp>
      <p:sp>
        <p:nvSpPr>
          <p:cNvPr id="13" name="Text 11"/>
          <p:cNvSpPr/>
          <p:nvPr/>
        </p:nvSpPr>
        <p:spPr>
          <a:xfrm>
            <a:off x="3840480" y="4480560"/>
            <a:ext cx="4023360" cy="822960"/>
          </a:xfrm>
          <a:prstGeom prst="rect">
            <a:avLst/>
          </a:prstGeom>
          <a:noFill/>
          <a:ln/>
        </p:spPr>
        <p:txBody>
          <a:bodyPr wrap="square" rtlCol="0" anchor="ctr"/>
          <a:lstStyle/>
          <a:p>
            <a:pPr indent="0" marL="0">
              <a:buNone/>
            </a:pPr>
            <a:r>
              <a:rPr lang="en-US" sz="1800" dirty="0">
                <a:solidFill>
                  <a:srgbClr val="0B6B87"/>
                </a:solidFill>
                <a:latin typeface="Calibri" pitchFamily="34" charset="0"/>
                <a:ea typeface="Calibri" pitchFamily="34" charset="-122"/>
                <a:cs typeface="Calibri" pitchFamily="34" charset="-120"/>
              </a:rPr>
              <a:t>compare p to α</a:t>
            </a:r>
            <a:endParaRPr lang="en-US" sz="1800" dirty="0"/>
          </a:p>
        </p:txBody>
      </p:sp>
      <p:sp>
        <p:nvSpPr>
          <p:cNvPr id="14" name="Text 12"/>
          <p:cNvSpPr/>
          <p:nvPr/>
        </p:nvSpPr>
        <p:spPr>
          <a:xfrm>
            <a:off x="7955280" y="4480560"/>
            <a:ext cx="3566160" cy="822960"/>
          </a:xfrm>
          <a:prstGeom prst="rect">
            <a:avLst/>
          </a:prstGeom>
          <a:noFill/>
          <a:ln/>
        </p:spPr>
        <p:txBody>
          <a:bodyPr wrap="square" rtlCol="0" anchor="ctr"/>
          <a:lstStyle/>
          <a:p>
            <a:pPr indent="0" marL="0">
              <a:buNone/>
            </a:pPr>
            <a:r>
              <a:rPr lang="en-US" sz="1500" dirty="0">
                <a:solidFill>
                  <a:srgbClr val="5A6B7A"/>
                </a:solidFill>
                <a:latin typeface="Calibri" pitchFamily="34" charset="0"/>
                <a:ea typeface="Calibri" pitchFamily="34" charset="-122"/>
                <a:cs typeface="Calibri" pitchFamily="34" charset="-120"/>
              </a:rPr>
              <a:t>p ≤ α reject · p &gt; α fail to reject</a:t>
            </a:r>
            <a:endParaRPr lang="en-US" sz="1500" dirty="0"/>
          </a:p>
        </p:txBody>
      </p:sp>
      <p:sp>
        <p:nvSpPr>
          <p:cNvPr id="15" name="Text 13"/>
          <p:cNvSpPr/>
          <p:nvPr/>
        </p:nvSpPr>
        <p:spPr>
          <a:xfrm>
            <a:off x="914400" y="5623560"/>
            <a:ext cx="10360152" cy="548640"/>
          </a:xfrm>
          <a:prstGeom prst="rect">
            <a:avLst/>
          </a:prstGeom>
          <a:noFill/>
          <a:ln/>
        </p:spPr>
        <p:txBody>
          <a:bodyPr wrap="square" rtlCol="0" anchor="ctr"/>
          <a:lstStyle/>
          <a:p>
            <a:pPr algn="ctr" indent="0" marL="0">
              <a:buNone/>
            </a:pPr>
            <a:r>
              <a:rPr lang="en-US" sz="1700" b="1" dirty="0">
                <a:solidFill>
                  <a:srgbClr val="0E2A47"/>
                </a:solidFill>
                <a:latin typeface="Calibri" pitchFamily="34" charset="0"/>
                <a:ea typeface="Calibri" pitchFamily="34" charset="-122"/>
                <a:cs typeface="Calibri" pitchFamily="34" charset="-120"/>
              </a:rPr>
              <a:t>Choose α before the data arrive — and deliver the verdict in context, never as bare symbols.</a:t>
            </a:r>
            <a:endParaRPr lang="en-US" sz="1700" dirty="0"/>
          </a:p>
        </p:txBody>
      </p:sp>
      <p:sp>
        <p:nvSpPr>
          <p:cNvPr id="16" name="Text 14"/>
          <p:cNvSpPr/>
          <p:nvPr/>
        </p:nvSpPr>
        <p:spPr>
          <a:xfrm>
            <a:off x="11430000" y="6355080"/>
            <a:ext cx="548640" cy="365760"/>
          </a:xfrm>
          <a:prstGeom prst="rect">
            <a:avLst/>
          </a:prstGeom>
          <a:noFill/>
          <a:ln/>
        </p:spPr>
        <p:txBody>
          <a:bodyPr wrap="square" rtlCol="0" anchor="ctr"/>
          <a:lstStyle/>
          <a:p>
            <a:pPr algn="r" indent="0" marL="0">
              <a:buNone/>
            </a:pPr>
            <a:r>
              <a:rPr lang="en-US" sz="1100" dirty="0">
                <a:solidFill>
                  <a:srgbClr val="6E8CA6"/>
                </a:solidFill>
                <a:latin typeface="Calibri" pitchFamily="34" charset="0"/>
                <a:ea typeface="Calibri" pitchFamily="34" charset="-122"/>
                <a:cs typeface="Calibri" pitchFamily="34" charset="-120"/>
              </a:rPr>
              <a:t>8</a:t>
            </a:r>
            <a:endParaRPr lang="en-US" sz="11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sp>
        <p:nvSpPr>
          <p:cNvPr id="2" name="Text 0"/>
          <p:cNvSpPr/>
          <p:nvPr>
            <p:ph type="title"/>
          </p:nvPr>
        </p:nvSpPr>
        <p:spPr>
          <a:xfrm>
            <a:off x="548640" y="2103120"/>
            <a:ext cx="11091672" cy="1828800"/>
          </a:xfrm>
          <a:prstGeom prst="rect">
            <a:avLst/>
          </a:prstGeom>
          <a:noFill/>
          <a:ln/>
        </p:spPr>
        <p:txBody>
          <a:bodyPr wrap="square" rtlCol="0" anchor="ctr"/>
          <a:lstStyle/>
          <a:p>
            <a:pPr algn="ctr" indent="0" marL="0">
              <a:buNone/>
            </a:pPr>
            <a:r>
              <a:rPr lang="en-US" sz="12000" b="1" dirty="0">
                <a:solidFill>
                  <a:srgbClr val="FFFFFF"/>
                </a:solidFill>
                <a:latin typeface="Calibri" pitchFamily="34" charset="0"/>
                <a:ea typeface="Calibri" pitchFamily="34" charset="-122"/>
                <a:cs typeface="Calibri" pitchFamily="34" charset="-120"/>
              </a:rPr>
              <a:t>0.05</a:t>
            </a:r>
            <a:endParaRPr lang="en-US" sz="5400" dirty="0"/>
          </a:p>
        </p:txBody>
      </p:sp>
      <p:sp>
        <p:nvSpPr>
          <p:cNvPr id="3" name="Text 1"/>
          <p:cNvSpPr/>
          <p:nvPr/>
        </p:nvSpPr>
        <p:spPr>
          <a:xfrm>
            <a:off x="731520" y="1371600"/>
            <a:ext cx="10725912" cy="457200"/>
          </a:xfrm>
          <a:prstGeom prst="rect">
            <a:avLst/>
          </a:prstGeom>
          <a:noFill/>
          <a:ln/>
        </p:spPr>
        <p:txBody>
          <a:bodyPr wrap="square" rtlCol="0" anchor="ctr"/>
          <a:lstStyle/>
          <a:p>
            <a:pPr algn="ctr" indent="0" marL="0">
              <a:buNone/>
            </a:pPr>
            <a:r>
              <a:rPr lang="en-US" sz="1500" b="1" spc="200" kern="0" dirty="0">
                <a:solidFill>
                  <a:srgbClr val="8FB8D9"/>
                </a:solidFill>
                <a:latin typeface="Calibri" pitchFamily="34" charset="0"/>
                <a:ea typeface="Calibri" pitchFamily="34" charset="-122"/>
                <a:cs typeface="Calibri" pitchFamily="34" charset="-120"/>
              </a:rPr>
              <a:t>α — YOUR FALSE-ALARM BUDGET</a:t>
            </a:r>
            <a:endParaRPr lang="en-US" sz="1500" dirty="0"/>
          </a:p>
        </p:txBody>
      </p:sp>
      <p:sp>
        <p:nvSpPr>
          <p:cNvPr id="4" name="Text 2"/>
          <p:cNvSpPr/>
          <p:nvPr/>
        </p:nvSpPr>
        <p:spPr>
          <a:xfrm>
            <a:off x="914400" y="3977640"/>
            <a:ext cx="10360152" cy="822960"/>
          </a:xfrm>
          <a:prstGeom prst="rect">
            <a:avLst/>
          </a:prstGeom>
          <a:noFill/>
          <a:ln/>
        </p:spPr>
        <p:txBody>
          <a:bodyPr wrap="square" rtlCol="0" anchor="ctr"/>
          <a:lstStyle/>
          <a:p>
            <a:pPr algn="ctr" indent="0" marL="0">
              <a:buNone/>
            </a:pPr>
            <a:r>
              <a:rPr lang="en-US" sz="2200" dirty="0">
                <a:solidFill>
                  <a:srgbClr val="F2F6FA"/>
                </a:solidFill>
                <a:latin typeface="Calibri" pitchFamily="34" charset="0"/>
                <a:ea typeface="Calibri" pitchFamily="34" charset="-122"/>
                <a:cs typeface="Calibri" pitchFamily="34" charset="-120"/>
              </a:rPr>
              <a:t>The line the evidence must clear — chosen before the data arrive.</a:t>
            </a:r>
            <a:endParaRPr lang="en-US" sz="2200" dirty="0"/>
          </a:p>
        </p:txBody>
      </p:sp>
      <p:sp>
        <p:nvSpPr>
          <p:cNvPr id="5" name="Text 3"/>
          <p:cNvSpPr/>
          <p:nvPr/>
        </p:nvSpPr>
        <p:spPr>
          <a:xfrm>
            <a:off x="914400" y="4800600"/>
            <a:ext cx="10360152" cy="822960"/>
          </a:xfrm>
          <a:prstGeom prst="rect">
            <a:avLst/>
          </a:prstGeom>
          <a:noFill/>
          <a:ln/>
        </p:spPr>
        <p:txBody>
          <a:bodyPr wrap="square" rtlCol="0" anchor="ctr"/>
          <a:lstStyle/>
          <a:p>
            <a:pPr algn="ctr" indent="0" marL="0">
              <a:buNone/>
            </a:pPr>
            <a:r>
              <a:rPr lang="en-US" sz="2000" dirty="0">
                <a:solidFill>
                  <a:srgbClr val="5AC8E0"/>
                </a:solidFill>
                <a:latin typeface="Calibri" pitchFamily="34" charset="0"/>
                <a:ea typeface="Calibri" pitchFamily="34" charset="-122"/>
                <a:cs typeface="Calibri" pitchFamily="34" charset="-120"/>
              </a:rPr>
              <a:t>α = how much cry-wolf risk you're willing to run.</a:t>
            </a:r>
            <a:endParaRPr lang="en-US" sz="2000" dirty="0"/>
          </a:p>
        </p:txBody>
      </p:sp>
      <p:sp>
        <p:nvSpPr>
          <p:cNvPr id="6" name="Shape 4"/>
          <p:cNvSpPr/>
          <p:nvPr/>
        </p:nvSpPr>
        <p:spPr>
          <a:xfrm>
            <a:off x="6035040" y="5806440"/>
            <a:ext cx="118872" cy="118872"/>
          </a:xfrm>
          <a:prstGeom prst="ellipse">
            <a:avLst/>
          </a:prstGeom>
          <a:solidFill>
            <a:srgbClr val="5AC8E0"/>
          </a:solidFill>
          <a:ln/>
        </p:spPr>
      </p:sp>
      <p:sp>
        <p:nvSpPr>
          <p:cNvPr id="7" name="Text 5"/>
          <p:cNvSpPr/>
          <p:nvPr/>
        </p:nvSpPr>
        <p:spPr>
          <a:xfrm>
            <a:off x="11430000" y="6355080"/>
            <a:ext cx="548640" cy="365760"/>
          </a:xfrm>
          <a:prstGeom prst="rect">
            <a:avLst/>
          </a:prstGeom>
          <a:noFill/>
          <a:ln/>
        </p:spPr>
        <p:txBody>
          <a:bodyPr wrap="square" rtlCol="0" anchor="ctr"/>
          <a:lstStyle/>
          <a:p>
            <a:pPr algn="r" indent="0" marL="0">
              <a:buNone/>
            </a:pPr>
            <a:r>
              <a:rPr lang="en-US" sz="1100" dirty="0">
                <a:solidFill>
                  <a:srgbClr val="6E8CA6"/>
                </a:solidFill>
                <a:latin typeface="Calibri" pitchFamily="34" charset="0"/>
                <a:ea typeface="Calibri" pitchFamily="34" charset="-122"/>
                <a:cs typeface="Calibri" pitchFamily="34" charset="-120"/>
              </a:rPr>
              <a:t>9</a:t>
            </a:r>
            <a:endParaRPr lang="en-US" sz="11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15</Slides>
  <Notes>15</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15</vt:i4>
      </vt:variant>
    </vt:vector>
  </HeadingPairs>
  <TitlesOfParts>
    <vt:vector size="18"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Week 13 — Hypothesis Testing: Foundations</dc:title>
  <dc:subject>Week 13 — Hypothesis Testing: Foundations</dc:subject>
  <dc:creator>Introduction to Statistics — course deck</dc:creator>
  <cp:lastModifiedBy>Introduction to Statistics — course deck</cp:lastModifiedBy>
  <cp:revision>1</cp:revision>
  <dcterms:created xsi:type="dcterms:W3CDTF">2026-07-29T14:16:44Z</dcterms:created>
  <dcterms:modified xsi:type="dcterms:W3CDTF">2026-07-29T14:16:44Z</dcterms:modified>
</cp:coreProperties>
</file>