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14: Testing Claims About Means. Quick ground rules for anyone who needs them: the grade lives in the weekly work — tutorials, assignments, discussions, data labs, quizzes — and the midterm and final are low-stakes checkpoints at five percent each. AI is expected on tutorials, practice, discussions, assignments, and labs; not allowed on quizzes or the two exams.
Where we are: Week 13 gave us the courtroom — hypotheses, p-values, verdicts — but every p-value was handed over. This week we compute the evidence ourselves, for the most common claim in the wild: a promised average. DO: read the subtitle aloud and promise them that by the end of the week they can settle it with arithmetic.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flip example, worked aloud. A compact car advertises 40 mpg; a consumer magazine suspects less — that suspicion, stated up front, licenses a one-sided alternative. Sixteen test drives: mean 38.4, SD 3.2, so SE is 0.8 and t is minus 2.0 at df 15.
One-sided cutoff at 5 percent: minus 1.753 — minus 2.0 is beyond it, reject; p about 0.032. Two-sided cutoff: plus-minus 2.131 — fail to reject; p about 0.064. Same data, different question, different verdict.
The integrity rule: choosing the tail after peeking secretly doubles your false-alarm rate. DO: ask why the magazine's one-sided choice was legitimate here — the direction was the question from the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Session-two opener. New shape of data: everyone measured twice — before and after a typing course. Two columns, but not two groups: the same ten people appear in both, and each before is linked to its own after.
The move is one line: compute each pair's difference, d equals after minus before, and run the one-sample t you already know on those differences, testing "no change on average." Memory hook, said twice: pairs? subtract first — then it's one sample.
Why subtract? Each person is their own control. Fast typists stay fast, slow stay slow — differencing cancels the person-to-person spread and leaves only the change. DO: ask what gets lost if you ignore the pairing. Next slide runs the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paired test end to end. Ten staff members, words per minute before and after the course. The differences: 9, minus 1, 8, 0, 6, 2, then four 4s. DO: compute d-bar live — they sum to 40, so d-bar is 4. The squared deviations from 4 sum to 90, so the SD of the differences is root 10, about 3.16, and SE is root 10 over root 10 — exactly 1.
t equals 4 minus 0 over 1: 4.0, at df 9. Cutoff 2.262 — far beyond. Reject; p about 0.003. Conclusion in words: convincing evidence the course changed typing speed, and the size is about 4 words per minute.
Point at both numbers: verdict AND effect size. One without the other is half a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with Week 11. Same courier numbers, same t-star: 52 plus-or-minus 2.064 gives the interval 49.94 to 54.06. The interval lists every plausible mean; the two-sided test asks whether one particular value — 50 — is on the list. It is, so the test fails to reject. Same machine, run in opposite directions; with matching alpha they can never disagree.
Now read what the interval adds: 54 minutes is on the list too. The promise survived, but so did "four minutes slower" — that's the width of the reasonable doubt, and it's why fail-to-reject isn't confirmation.
DO: state the reporting habit — real analyses give both the verdict and the interval.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spreadsheet open. Build the courier test in steps, one cell each: AVERAGE, STDEV, SE as STDEV over SQRT of 25, then t. Then the p-value: T.DIST.2T of 2 and 24 returns 0.0569 — feed it the absolute t and the df. T.INV.2T of 0.05 and 24 returns 2.064 — our table is this function, three rows at a time. Paired: T.TEST with tails 2 and type 1 — type 1 means paired — returns 0.003, matching the hand-built t of 4.0.
Then the AI-critique moment: paste the courier problem into a chatbot, no tools. Watch for the three classic failures — dividing by s instead of s over root n, grabbing 1.96 instead of 2.064, or bluffing the p-value.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conditions are Week 11's, word for word. Random and representative — a t-test on a convenience sample is arithmetic on a lie; Week 1 never leaves. Independent observations. And roughly normal or a large enough n: the t procedures tolerate mild non-normality, and the CLT covers bigger samples, but at n of 10 or 16 a strong skew or a single wild outlier can manufacture or destroy a rejection single-handedly. For paired data, all of this applies to the differences.
The habit: dot-plot the data — or the differences — before any small-sample test, and say what you see in the report. DO: remind them software checks nothing; T.TEST will happily analyze garbage. The printout can't see the study design.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in one line: a claimed average now gets a full trial — hypotheses, standard errors, a t cutoff, a verdict in words, and an interval beside it for honesty.
Walk the checklist with time estimates. Chapter first if they haven't read it — the t-table is in it. The tutorial and the data lab are the big two; in the lab their own random penguin sample puts a field guide's claimed body mass on trial, and about one classmate in twenty should convict an innocent claim — Type I error, live. Quiz is closed to AI. Discussion posts two days before week's end.
Tease honestly: next week, the same recipe tests percentages and compares two groups — the question every experiment really asks.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cold. "Name a promise about an average you've met this month." Delivery apps, battery life, advertised mpg, 'members average 45 minutes' — collect three from the room.
Then the setup on the sub-line: a courier promises 50 minutes on average; the city times 25 deliveries and gets 52. Two off. Ask for a show of hands — broken promise, or just the sampling variability we've studied since Week 10? Let them argue for thirty seconds; both sides have a point, and that tension is the week.
The promise: by the end of this week you can run the full trial — hypotheses, evidence, verdict — on any claimed average, and say the conclusion in plain English.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the halves explicitly. Week 13: H-zero is presumed innocent, the p-value measures how surprising the data would be if the claim were true, and the only verdicts are reject or fail to reject. All of that stands, word for word.
What's new is the middle: last week every p-value was given; this week we manufacture the evidence ourselves with the t machinery from Week 11 — same standard error, same t-table, now pointed at a claim instead of an estimate.
DO: quick oral recap — ask the room what H-zero gets (presumption of innocence), what alpha is (the bar, usually 5 percent), and what "fail to reject" never means (proof). Ninety seconds, then move.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five moves once, slowly. One: state the claim as hypotheses — H-zero says the mean equals the promised value; the alternative says it differs, or is less, or is more. Two: check the conditions — random, independent, roughly normal or big enough (fine print later). Three: measure the distance between the data and the claim in standard errors — that's the t-statistic. Four: get the cutoff from the course t-table at df equals n minus one. Five: say the verdict in words about the claim, never a bare "reject."
Memory hook, said twice: claim, ruler, distance, cutoff, verdict. DO: tell them the next two slides are moves three and four in close-up.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Unpack the formula in words: sample mean minus claimed mean — the raw gap — divided by the standard error of the mean, s over root n. The result counts standard errors, our unit of surprise since Week 10.
Name the classic failure now, before anyone commits it: dividing by s instead of s over root n. With the courier numbers that's 2 over 5 — 0.4 — and nothing would ever reject. The root-n is the whole reason 25 observations beat 4.
Also flag: t, not z. We're using s in place of sigma, so the cutoff comes from the t-table — Week 11's lesson holds. DO: have the room chant the denominator: "s over root 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it on the board, every step. The courier advertises a 50-minute average. Consumer affairs times a random 25 deliveries: mean 52, SD 5. Hypotheses: H-zero mu equals 50, alternative mu differs from 50 — they're checking the promise, not hunting a direction.
DO: write the arithmetic live. SE equals 5 over root 25 equals 1. t equals 52 minus 50 over 1 equals 2.0. Say it in words: the sample sits two standard errors above the promise.
Then the cliffhanger: is two standard errors enough to convict at the 5 percent level? The cutoff lives on the next slide — the same table Week 11 gave 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photograph slide — the week's map, and it is literally Week 11's table back for a second tour. DO: give them ten seconds to shoot it.
Then teach the reading rules for tests. A two-sided test at the 5 percent level uses the 95-percent column: 2.262, 2.131, 2.064 as df climbs. A one-sided test at 5 percent uses the 90-percent column — 1.833, 1.753, 1.711 — because that value leaves exactly five percent in a single tail. At the 1 percent level, the 99 column.
Point at df 24: our courier cutoff is 2.064. And any df not on the table — say 21 — technology supplies; the table teaches the pattern, software does the rest.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verdict. df is 24, two-sided at 5 percent, cutoff 2.064. Our t of 2.0 falls just inside — fail to reject. Technology sharpens it: p about 0.057, a whisker above 0.05.
Two teaching beats while it's warm. First: statistics is not vibes — 2.0 versus 2.064 is close, and the honest report says "fail to reject" AND shows p equals 0.057 so the reader sees exactly how close. Changing the rule after seeing the result is how p-hacking starts.
Second: we did not prove the promise. Say the conclusion carefully — "the sample does not provide convincing evidence that the true average differs from 50." The next slide makes that distinction permanent.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trap its own moment, because it survives every course that doesn't kill it explicitly. Failing to reject means one thing: the evidence didn't clear the bar. It is a not-guilty verdict, not a certificate of innocence.
Make it concrete with the courier: p was 0.057. If the company tweets "independent study confirms our 50-minute average," what's wrong? We were one delivery from the other verdict — and values like 53 and 54 are still perfectly plausible too (the interval slide will show it). "No convincing evidence against" is not "evidence for."
DO: tease the discussion — this exact move in the wild is Discussion 14, The 'On Average' Alibi. They'll take a 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Testing Claims</a:t>
            </a:r>
            <a:endParaRPr lang="en-US" sz="5400" dirty="0"/>
          </a:p>
          <a:p>
            <a:pPr algn="ctr" indent="0" marL="0">
              <a:buNone/>
            </a:pPr>
            <a:r>
              <a:rPr lang="en-US" sz="6000" b="1" dirty="0">
                <a:solidFill>
                  <a:srgbClr val="FFFFFF"/>
                </a:solidFill>
                <a:latin typeface="Calibri" pitchFamily="34" charset="0"/>
                <a:ea typeface="Calibri" pitchFamily="34" charset="-122"/>
                <a:cs typeface="Calibri" pitchFamily="34" charset="-120"/>
              </a:rPr>
              <a:t>About Means</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14</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How far from the promise before we stop believing it?</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ONE TAIL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TWO</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PICK YOUR TAIL BEFORE YOU PEEK</a:t>
            </a:r>
            <a:endParaRPr lang="en-US" sz="1500" dirty="0"/>
          </a:p>
        </p:txBody>
      </p:sp>
      <p:sp>
        <p:nvSpPr>
          <p:cNvPr id="4" name="Text 2"/>
          <p:cNvSpPr/>
          <p:nvPr/>
        </p:nvSpPr>
        <p:spPr>
          <a:xfrm>
            <a:off x="914400" y="4206240"/>
            <a:ext cx="10360152" cy="822960"/>
          </a:xfrm>
          <a:prstGeom prst="rect">
            <a:avLst/>
          </a:prstGeom>
          <a:noFill/>
          <a:ln/>
        </p:spPr>
        <p:txBody>
          <a:bodyPr wrap="square" rtlCol="0" anchor="ctr"/>
          <a:lstStyle/>
          <a:p>
            <a:pPr algn="ctr" indent="0" marL="0">
              <a:buNone/>
            </a:pPr>
            <a:r>
              <a:rPr lang="en-US" sz="1700" dirty="0">
                <a:solidFill>
                  <a:srgbClr val="8FB8D9"/>
                </a:solidFill>
                <a:latin typeface="Calibri" pitchFamily="34" charset="0"/>
                <a:ea typeface="Calibri" pitchFamily="34" charset="-122"/>
                <a:cs typeface="Calibri" pitchFamily="34" charset="-120"/>
              </a:rPr>
              <a:t>40 mpg advertised · 16 test drives · t = −2.0 — one-sided rejects (−1.753), two-sided doesn't (2.131)</a:t>
            </a:r>
            <a:endParaRPr lang="en-US" sz="1700" dirty="0"/>
          </a:p>
        </p:txBody>
      </p:sp>
      <p:sp>
        <p:nvSpPr>
          <p:cNvPr id="5" name="Text 3"/>
          <p:cNvSpPr/>
          <p:nvPr/>
        </p:nvSpPr>
        <p:spPr>
          <a:xfrm>
            <a:off x="914400" y="4892040"/>
            <a:ext cx="10360152" cy="822960"/>
          </a:xfrm>
          <a:prstGeom prst="rect">
            <a:avLst/>
          </a:prstGeom>
          <a:noFill/>
          <a:ln/>
        </p:spPr>
        <p:txBody>
          <a:bodyPr wrap="square" rtlCol="0" anchor="ctr"/>
          <a:lstStyle/>
          <a:p>
            <a:pPr algn="ctr" indent="0" marL="0">
              <a:buNone/>
            </a:pPr>
            <a:r>
              <a:rPr lang="en-US" sz="1700" dirty="0">
                <a:solidFill>
                  <a:srgbClr val="5AC8E0"/>
                </a:solidFill>
                <a:latin typeface="Calibri" pitchFamily="34" charset="0"/>
                <a:ea typeface="Calibri" pitchFamily="34" charset="-122"/>
                <a:cs typeface="Calibri" pitchFamily="34" charset="-120"/>
              </a:rPr>
              <a:t>the alternative is the question, chosen before the data — when unsure, go two-sided</a:t>
            </a:r>
            <a:endParaRPr lang="en-US" sz="17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400" b="1" dirty="0">
                <a:solidFill>
                  <a:srgbClr val="FFFFFF"/>
                </a:solidFill>
                <a:latin typeface="Calibri" pitchFamily="34" charset="0"/>
                <a:ea typeface="Calibri" pitchFamily="34" charset="-122"/>
                <a:cs typeface="Calibri" pitchFamily="34" charset="-120"/>
              </a:rPr>
              <a:t>PAIRED DATA</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 AFTER  ·  SAME PERSON, TWICE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subtract first — then it's an ordinary one-sample t on the differences</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t = 4.0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DID THE TYPING COURSE WORK?</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300" dirty="0">
                <a:solidFill>
                  <a:srgbClr val="F2F6FA"/>
                </a:solidFill>
                <a:latin typeface="Calibri" pitchFamily="34" charset="0"/>
                <a:ea typeface="Calibri" pitchFamily="34" charset="-122"/>
                <a:cs typeface="Calibri" pitchFamily="34" charset="-120"/>
              </a:rPr>
              <a:t>10 staffers, d = after − before:  d̄ = 4 wpm, SE = 1, df = 9</a:t>
            </a:r>
            <a:endParaRPr lang="en-US" sz="23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4.0 &gt; 2.262 → reject — technology gives p ≈ 0.003. About 4 wpm faster.</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Two tools, one answer</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TESTS ↔ INTERVALS</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courier 95% CI: 49.94 to 54.06 minutes — the promise (50) is on the list</a:t>
            </a:r>
            <a:endParaRPr lang="en-US" sz="20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inside the 95% CI ↔ fail to reject at α = 0.05 (two-sided)</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ourier New" pitchFamily="34" charset="0"/>
                <a:ea typeface="Courier New" pitchFamily="34" charset="-122"/>
                <a:cs typeface="Courier New" pitchFamily="34" charset="-120"/>
              </a:rPr>
              <a:t>=T.TEST()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P-VALUES ON TAP</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=T.DIST.2T(2, 24) → 0.0569      =T.INV.2T(0.05, 24) → 2.064</a:t>
            </a:r>
            <a:endParaRPr lang="en-US" sz="1900" dirty="0"/>
          </a:p>
        </p:txBody>
      </p:sp>
      <p:sp>
        <p:nvSpPr>
          <p:cNvPr id="5" name="Text 3"/>
          <p:cNvSpPr/>
          <p:nvPr/>
        </p:nvSpPr>
        <p:spPr>
          <a:xfrm>
            <a:off x="914400" y="470916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paired in one shot: =T.TEST(before, after, 2, 1) → 0.003</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Check before you test</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FINE PRINT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random &amp; independent · roughly normal or n large — for pairs, check the differences</a:t>
            </a:r>
            <a:endParaRPr lang="en-US" sz="19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one wild outlier in ten observations can decide the verdict — look first</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Claim, meet evidence</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14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state it → measure it in standard errors → cut off → say the verdict in words</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14</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14</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your penguin sample vs. the field guide's number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14</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14</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“on average” alibi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14</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testing percentages — and two groups head-to-head.</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Every “on average” is</a:t>
            </a:r>
            <a:endParaRPr lang="en-US" sz="5400" dirty="0"/>
          </a:p>
          <a:p>
            <a:pPr algn="ctr" indent="0" marL="0">
              <a:buNone/>
            </a:pPr>
            <a:r>
              <a:rPr lang="en-US" sz="4000" b="1" dirty="0">
                <a:solidFill>
                  <a:srgbClr val="5AC8E0"/>
                </a:solidFill>
                <a:latin typeface="Calibri" pitchFamily="34" charset="0"/>
                <a:ea typeface="Calibri" pitchFamily="34" charset="-122"/>
                <a:cs typeface="Calibri" pitchFamily="34" charset="-120"/>
              </a:rPr>
              <a:t>a testable claim</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Promised: 50 minutes.   Measured: 52.   Broken promise — or sampling noise?</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LOGIC   </a:t>
            </a:r>
            <a:pPr algn="ctr" indent="0" marL="0">
              <a:buNone/>
            </a:pPr>
            <a:r>
              <a:rPr lang="en-US" sz="2800" b="1" dirty="0">
                <a:solidFill>
                  <a:srgbClr val="5AC8E0"/>
                </a:solidFill>
                <a:latin typeface="Calibri" pitchFamily="34" charset="0"/>
                <a:ea typeface="Calibri" pitchFamily="34" charset="-122"/>
                <a:cs typeface="Calibri" pitchFamily="34" charset="-120"/>
              </a:rPr>
              <a:t>meets</a:t>
            </a:r>
            <a:pPr algn="ctr" indent="0" marL="0">
              <a:buNone/>
            </a:pPr>
            <a:r>
              <a:rPr lang="en-US" sz="5600" b="1" dirty="0">
                <a:solidFill>
                  <a:srgbClr val="FFFFFF"/>
                </a:solidFill>
                <a:latin typeface="Calibri" pitchFamily="34" charset="0"/>
                <a:ea typeface="Calibri" pitchFamily="34" charset="-122"/>
                <a:cs typeface="Calibri" pitchFamily="34" charset="-120"/>
              </a:rPr>
              <a:t>   MACHINERY</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WEEK 13 WROTE THE RULES — WEEK 14 RUNS THE TRIAL</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last week: the verdict vocabulary            this week: you compute the evidence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The recipe never changes</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ONE-SAMPLE t-TEST IN FIVE MOVES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hypotheses  →  conditions  →  t = (x̄ − μ₀) / SE  →  cutoff t*  →  verdict in words</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t = (x̄ − μ₀) / SE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TEST STATISTIC  ·  SE = s / √n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how many standard errors the data sit from the claim</a:t>
            </a:r>
            <a:endParaRPr lang="en-US" sz="20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compute SE first, on its own line — the √n is where sample size earns its keep</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2.0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A PROMISE UNDER TEST — EVERY STEP SHOWN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300" dirty="0">
                <a:solidFill>
                  <a:srgbClr val="F2F6FA"/>
                </a:solidFill>
                <a:latin typeface="Calibri" pitchFamily="34" charset="0"/>
                <a:ea typeface="Calibri" pitchFamily="34" charset="-122"/>
                <a:cs typeface="Calibri" pitchFamily="34" charset="-120"/>
              </a:rPr>
              <a:t>“Average delivery: 50 minutes.”  25 timed runs: x̄ = 52, s = 5 → SE = 1.</a:t>
            </a:r>
            <a:endParaRPr lang="en-US" sz="23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 = (52 − 50) / 1 = 2.0 standard errors above the promise.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Course t-Table (df 9 · 15 · 24)</a:t>
            </a:r>
            <a:endParaRPr lang="en-US" sz="3200" dirty="0"/>
          </a:p>
        </p:txBody>
      </p:sp>
      <p:sp>
        <p:nvSpPr>
          <p:cNvPr id="3" name="Text 1"/>
          <p:cNvSpPr/>
          <p:nvPr/>
        </p:nvSpPr>
        <p:spPr>
          <a:xfrm>
            <a:off x="914400" y="1280160"/>
            <a:ext cx="10360152" cy="822960"/>
          </a:xfrm>
          <a:prstGeom prst="rect">
            <a:avLst/>
          </a:prstGeom>
          <a:noFill/>
          <a:ln/>
        </p:spPr>
        <p:txBody>
          <a:bodyPr wrap="square" rtlCol="0" anchor="ctr"/>
          <a:lstStyle/>
          <a:p>
            <a:pPr algn="ctr" indent="0" marL="0">
              <a:buNone/>
            </a:pPr>
            <a:r>
              <a:rPr lang="en-US" sz="1600" dirty="0">
                <a:solidFill>
                  <a:srgbClr val="5A6B7A"/>
                </a:solidFill>
                <a:latin typeface="Calibri" pitchFamily="34" charset="0"/>
                <a:ea typeface="Calibri" pitchFamily="34" charset="-122"/>
                <a:cs typeface="Calibri" pitchFamily="34" charset="-120"/>
              </a:rPr>
              <a:t>critical values t* — the same table as Week 11, and the only values this week uses</a:t>
            </a:r>
            <a:endParaRPr lang="en-US" sz="1600" dirty="0"/>
          </a:p>
        </p:txBody>
      </p:sp>
      <p:sp>
        <p:nvSpPr>
          <p:cNvPr id="4" name="Text 2"/>
          <p:cNvSpPr/>
          <p:nvPr/>
        </p:nvSpPr>
        <p:spPr>
          <a:xfrm>
            <a:off x="914400" y="178308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a:t>
            </a:r>
            <a:endParaRPr lang="en-US" sz="2800" dirty="0"/>
          </a:p>
        </p:txBody>
      </p:sp>
      <p:sp>
        <p:nvSpPr>
          <p:cNvPr id="5" name="Text 3"/>
          <p:cNvSpPr/>
          <p:nvPr/>
        </p:nvSpPr>
        <p:spPr>
          <a:xfrm>
            <a:off x="3840480" y="178308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t* for 90% · 95% · 99%</a:t>
            </a:r>
            <a:endParaRPr lang="en-US" sz="1800" dirty="0"/>
          </a:p>
        </p:txBody>
      </p:sp>
      <p:sp>
        <p:nvSpPr>
          <p:cNvPr id="6" name="Text 4"/>
          <p:cNvSpPr/>
          <p:nvPr/>
        </p:nvSpPr>
        <p:spPr>
          <a:xfrm>
            <a:off x="7955280" y="178308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matching n</a:t>
            </a:r>
            <a:endParaRPr lang="en-US" sz="1500" dirty="0"/>
          </a:p>
        </p:txBody>
      </p:sp>
      <p:sp>
        <p:nvSpPr>
          <p:cNvPr id="7" name="Text 5"/>
          <p:cNvSpPr/>
          <p:nvPr/>
        </p:nvSpPr>
        <p:spPr>
          <a:xfrm>
            <a:off x="914400" y="269748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9</a:t>
            </a:r>
            <a:endParaRPr lang="en-US" sz="2800" dirty="0"/>
          </a:p>
        </p:txBody>
      </p:sp>
      <p:sp>
        <p:nvSpPr>
          <p:cNvPr id="8" name="Text 6"/>
          <p:cNvSpPr/>
          <p:nvPr/>
        </p:nvSpPr>
        <p:spPr>
          <a:xfrm>
            <a:off x="3840480" y="269748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1.833  ·  2.262  ·  3.250</a:t>
            </a:r>
            <a:endParaRPr lang="en-US" sz="1800" dirty="0"/>
          </a:p>
        </p:txBody>
      </p:sp>
      <p:sp>
        <p:nvSpPr>
          <p:cNvPr id="9" name="Text 7"/>
          <p:cNvSpPr/>
          <p:nvPr/>
        </p:nvSpPr>
        <p:spPr>
          <a:xfrm>
            <a:off x="7955280" y="269748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n = 10</a:t>
            </a:r>
            <a:endParaRPr lang="en-US" sz="1500" dirty="0"/>
          </a:p>
        </p:txBody>
      </p:sp>
      <p:sp>
        <p:nvSpPr>
          <p:cNvPr id="10" name="Text 8"/>
          <p:cNvSpPr/>
          <p:nvPr/>
        </p:nvSpPr>
        <p:spPr>
          <a:xfrm>
            <a:off x="914400" y="361188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15</a:t>
            </a:r>
            <a:endParaRPr lang="en-US" sz="2800" dirty="0"/>
          </a:p>
        </p:txBody>
      </p:sp>
      <p:sp>
        <p:nvSpPr>
          <p:cNvPr id="11" name="Text 9"/>
          <p:cNvSpPr/>
          <p:nvPr/>
        </p:nvSpPr>
        <p:spPr>
          <a:xfrm>
            <a:off x="3840480" y="361188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1.753  ·  2.131  ·  2.947</a:t>
            </a:r>
            <a:endParaRPr lang="en-US" sz="1800" dirty="0"/>
          </a:p>
        </p:txBody>
      </p:sp>
      <p:sp>
        <p:nvSpPr>
          <p:cNvPr id="12" name="Text 10"/>
          <p:cNvSpPr/>
          <p:nvPr/>
        </p:nvSpPr>
        <p:spPr>
          <a:xfrm>
            <a:off x="7955280" y="361188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n = 16</a:t>
            </a:r>
            <a:endParaRPr lang="en-US" sz="1500" dirty="0"/>
          </a:p>
        </p:txBody>
      </p:sp>
      <p:sp>
        <p:nvSpPr>
          <p:cNvPr id="13" name="Text 11"/>
          <p:cNvSpPr/>
          <p:nvPr/>
        </p:nvSpPr>
        <p:spPr>
          <a:xfrm>
            <a:off x="914400" y="452628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24</a:t>
            </a:r>
            <a:endParaRPr lang="en-US" sz="2800" dirty="0"/>
          </a:p>
        </p:txBody>
      </p:sp>
      <p:sp>
        <p:nvSpPr>
          <p:cNvPr id="14" name="Text 12"/>
          <p:cNvSpPr/>
          <p:nvPr/>
        </p:nvSpPr>
        <p:spPr>
          <a:xfrm>
            <a:off x="3840480" y="452628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1.711  ·  2.064  ·  2.797</a:t>
            </a:r>
            <a:endParaRPr lang="en-US" sz="1800" dirty="0"/>
          </a:p>
        </p:txBody>
      </p:sp>
      <p:sp>
        <p:nvSpPr>
          <p:cNvPr id="15" name="Text 13"/>
          <p:cNvSpPr/>
          <p:nvPr/>
        </p:nvSpPr>
        <p:spPr>
          <a:xfrm>
            <a:off x="7955280" y="452628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n = 25</a:t>
            </a:r>
            <a:endParaRPr lang="en-US" sz="1500" dirty="0"/>
          </a:p>
        </p:txBody>
      </p:sp>
      <p:sp>
        <p:nvSpPr>
          <p:cNvPr id="16" name="Text 14"/>
          <p:cNvSpPr/>
          <p:nvPr/>
        </p:nvSpPr>
        <p:spPr>
          <a:xfrm>
            <a:off x="914400" y="5623560"/>
            <a:ext cx="10360152" cy="548640"/>
          </a:xfrm>
          <a:prstGeom prst="rect">
            <a:avLst/>
          </a:prstGeom>
          <a:noFill/>
          <a:ln/>
        </p:spPr>
        <p:txBody>
          <a:bodyPr wrap="square" rtlCol="0" anchor="ctr"/>
          <a:lstStyle/>
          <a:p>
            <a:pPr algn="ctr" indent="0" marL="0">
              <a:buNone/>
            </a:pPr>
            <a:r>
              <a:rPr lang="en-US" sz="1400" b="1" dirty="0">
                <a:solidFill>
                  <a:srgbClr val="0E2A47"/>
                </a:solidFill>
                <a:latin typeface="Calibri" pitchFamily="34" charset="0"/>
                <a:ea typeface="Calibri" pitchFamily="34" charset="-122"/>
                <a:cs typeface="Calibri" pitchFamily="34" charset="-120"/>
              </a:rPr>
              <a:t>Two-sided test at α = 0.05 → the 95% column  ·  one-sided at 5% → the 90% column  ·  off-table df → technology</a:t>
            </a:r>
            <a:endParaRPr lang="en-US" sz="1400" dirty="0"/>
          </a:p>
        </p:txBody>
      </p:sp>
      <p:sp>
        <p:nvSpPr>
          <p:cNvPr id="17" name="Text 1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alibri" pitchFamily="34" charset="0"/>
                <a:ea typeface="Calibri" pitchFamily="34" charset="-122"/>
                <a:cs typeface="Calibri" pitchFamily="34" charset="-120"/>
              </a:rPr>
              <a:t>2.0  &lt;  2.064</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VERDICT AT df = 24  ·  TWO-SIDED α = 0.05</a:t>
            </a:r>
            <a:endParaRPr lang="en-US" sz="1500" dirty="0"/>
          </a:p>
        </p:txBody>
      </p:sp>
      <p:sp>
        <p:nvSpPr>
          <p:cNvPr id="4" name="Text 2"/>
          <p:cNvSpPr/>
          <p:nvPr/>
        </p:nvSpPr>
        <p:spPr>
          <a:xfrm>
            <a:off x="914400" y="402336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inside the cutoff → fail to reject H₀ — technology gives p ≈ 0.057</a:t>
            </a:r>
            <a:endParaRPr lang="en-US" sz="2200" dirty="0"/>
          </a:p>
        </p:txBody>
      </p:sp>
      <p:sp>
        <p:nvSpPr>
          <p:cNvPr id="5" name="Text 3"/>
          <p:cNvSpPr/>
          <p:nvPr/>
        </p:nvSpPr>
        <p:spPr>
          <a:xfrm>
            <a:off x="914400" y="484632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the promise stays plausible — which is not the same as proven true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400" b="1" dirty="0">
                <a:solidFill>
                  <a:srgbClr val="FFFFFF"/>
                </a:solidFill>
                <a:latin typeface="Calibri" pitchFamily="34" charset="0"/>
                <a:ea typeface="Calibri" pitchFamily="34" charset="-122"/>
                <a:cs typeface="Calibri" pitchFamily="34" charset="-120"/>
              </a:rPr>
              <a:t>FAIL TO REJECT</a:t>
            </a:r>
            <a:endParaRPr lang="en-US" sz="5400" dirty="0"/>
          </a:p>
          <a:p>
            <a:pPr algn="ctr" indent="0" marL="0">
              <a:buNone/>
            </a:pPr>
            <a:r>
              <a:rPr lang="en-US" sz="6400" b="1" dirty="0">
                <a:solidFill>
                  <a:srgbClr val="5AC8E0"/>
                </a:solidFill>
                <a:latin typeface="Calibri" pitchFamily="34" charset="0"/>
                <a:ea typeface="Calibri" pitchFamily="34" charset="-122"/>
                <a:cs typeface="Calibri" pitchFamily="34" charset="-120"/>
              </a:rPr>
              <a:t>≠ ACCEPT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TRAP THAT NEVER DIES</a:t>
            </a:r>
            <a:endParaRPr lang="en-US" sz="1500" dirty="0"/>
          </a:p>
        </p:txBody>
      </p:sp>
      <p:sp>
        <p:nvSpPr>
          <p:cNvPr id="4" name="Text 2"/>
          <p:cNvSpPr/>
          <p:nvPr/>
        </p:nvSpPr>
        <p:spPr>
          <a:xfrm>
            <a:off x="914400" y="461772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not guilty ≠ innocent — the evidence just didn't clear the bar</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14 — Testing Claims About Means</dc:title>
  <dc:subject>Week 14 — Testing Claims About Means</dc:subject>
  <dc:creator>Introduction to Statistics — course deck</dc:creator>
  <cp:lastModifiedBy>Introduction to Statistics — course deck</cp:lastModifiedBy>
  <cp:revision>1</cp:revision>
  <dcterms:created xsi:type="dcterms:W3CDTF">2026-07-29T13:59:30Z</dcterms:created>
  <dcterms:modified xsi:type="dcterms:W3CDTF">2026-07-29T13:59:30Z</dcterms:modified>
</cp:coreProperties>
</file>