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Week 15: Testing Proportions and Two-Sample Inference. Standing ground rules: the grade lives in the weekly work — tutorial, data lab, quiz, discussion, assignment — and the midterm and final stay low-stakes checkpoints at five percent each. AI is expected on the tutorial, practice, discussion, assignment, and lab; not on the quiz or the final.
Orient them: Week 13 built the logic of testing, Week 14 aimed it at means. Two gaps remain — claims about percentages, and the everyday question of whether two groups differ. Both close today.
DO: point at the subtitle and promise it plainly: by the end of the week you can test any claimed percentage and read any two-group printout.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kitchen-supply site randomly routes visitors: forty orders on the redesigned checkout average 63 dollars, s ten; forty on the current page average 57, s ten. Show the SE once so the printout isn't magic: root of 100 over 40 plus 100 over 40 — root five, about 2.24. Then read the output: t 2.68, df 78, two-sided p 0.009. Reject — the mean order value differs, six dollars higher on the redesign.
DO: land the Week 1 payoff hard. Visitors were RANDOMLY assigned — this is an experiment — so the causal sentence is finally allowed. Put it beside the support teams: same arithmetic, different design, completely different conclusion rights. That contrast is the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the map, the classic wrong turn: running a two-sample t on paired data. Week 14's paired t is for the same individuals measured twice — before and after, old shoes and new shoes — where you analyze each person's DIFFERENCE.
Give them the tell and make them say it back: could I match each measurement in group one to exactly one measurement in group two, for a reason? Yes — paired. No — independent.
DO: two quick oral checks. The same thirty runners timed in both shoe models — paired. Forty visitors on one checkout page, forty DIFFERENT visitors on the other — independent. The A/B test is independent by construction; that's what random splitting builds.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students photograph — the whole inference toolbox for categorical-or-quantitative data on one screen.
Walk the rows, then hand them the two questions that pick the tool. Question one: what kind of data — counting successes, a percentage, goes to z for proportions; measuring amounts, a mean, goes to t. Question two: how many samples — one sample against a claimed value; two independent samples against each other; or the same individuals measured twice, which is paired.
DO: run the six-item think-pair-share drill from the outline now — juice-taste claim, bakery loaves, gamer reaction times, runners' shoes, cafeteria veggie shares, trial-conversion claim. Debrief the two that split rooms: the runners (paired) and the veggie shares (proportions, not means).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cures, taught together because headlines confuse both directions. First: p above 0.05 does NOT prove the groups are equal — fail to reject is a shrug, not a verdict. The licensed sentence: the data don't provide convincing evidence of a difference. Absence of evidence is not evidence of absence.
Second, the mirror image: a tiny p-value does not mean the difference MATTERS. With enormous samples, microscopic gaps earn spectacular p-values. Statistical significance answers "is it chance?" — never "is it worth anything?" Always report the size of the difference in real units beside the p.
DO: run the outline's mini-debate — two million users, a significant 0.4-second lift in watch time. Ship it? Let both sides argue; that's Discussion 15's territory.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power moment — plant the lab here. In Data Lab 15, everyone simulates an A/B test where the truth is rigged: the old page converts ten percent of shoppers, the new one twenty. A real difference, by construction. And still, about one honest run in five will FAIL to find it at the five-percent level.
That miss is Week 13's Type II error, live. How often a test catches a real effect is its POWER — informally: bigger samples and bigger true gaps mean more power.
DO: say the takeaway twice, because it rescues the last slide's lesson: a non-significant result is a shrug, not a verdict — sometimes the difference is there and your sample just blinked.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 demo, spreadsheet on the projector, support-team counts in four cells. Pooled rate: equals, open paren, 90 plus 72, over 240 — 0.675. SE: SQRT of pool times one-minus-pool times the sum of one over 120 twice — 0.0605. z: difference over SE — 2.48. p-value: 2 times, 1 minus NORM.S.DIST of ABS of z, TRUE — 0.013. NORM.S.DIST is the z-table, on demand. Sheets and Excel are identical. For means, the shortcut: T.TEST, two ranges, 2 for two-sided, 3 for our unequal-variance test.
Then the AI-critique: paste the team counts into a chatbot and ask if the difference is significant. Check its work — many skip pooling, quoting z near 2.51, or call p "the chance the teams are equal." The tool drafts; you judge.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week in one breath: you can now put a claimed percentage on trial, read any two-group printout — proportions or means — and pick the right tool with two questions. The seed packet, the support teams, and the checkout redesign are the three stories to remember.
Walk the checklist with time estimates. Chapter first if they haven't read it. The tutorial and the data lab are the big two — and the lab is the fun one: they rig the truth and watch the test catch it, or miss it. Quiz closed to AI; discussion post lands two days before week's end so classmates can reply.
Tease honestly: sprout-or-don't is two categories. Next week the outcome table gets bigger — chi-square, the categorical data's own test.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open cold. "Sometime this week, an app almost certainly experimented on you. A shopping site showed you one checkout page and your neighbor another. A streaming service tried two thumbnails on two halves of its users." Pause. "Nobody asked."
That practice is the A/B test, and it is this course's machinery pointed at two groups at once: random assignment from Week 1, sampling variability from Week 10, the courtroom logic of Week 13.
Write the promise on the board: by the end of this week you can test any claimed percentage with one sample, read any two-group printout, and name the right procedure for a study in ten seconds.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four-step logic as Week 13; only the statistic is new. A claim about a percentage is a claim about the population proportion p. Assume the claim — H-zero says p equals p-zero — then measure how far the sample proportion landed from it, in standard errors: z equals p-hat minus p-zero, over the SE.
The SE is the null's own yardstick: the square root of p-zero times one-minus-p-zero over n. Built from p-ZERO, not p-hat — the test lives inside the claim's world. Contrast Week 12 out loud: the interval assumed nothing, so it used p-hat; the test assumes the claim, so the claim supplies the ruler. One line to keep: interval, p-hat; test, p-zero.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it slowly, every step on the board. A wildflower packet claims fifty percent of seeds sprout. A community garden plants a random hundred from a big lot; sixty sprout. Hypotheses about p: H-zero, p equals 0.50; two-sided alternative. SE: root of 0.5 times 0.5 over 100 — 0.05. z: 0.60 minus 0.50, over 0.05 — exactly 2.
DO: send them to the friendly z-table from Week 8. Right tail beyond 2 is 0.0228; double it — 0.0456, about 0.046. Under five percent: reject.
Then say it in words, the licensed sentence: if fifty percent were true, a sample this extreme happens about five times in a hundred — convincing evidence the packet's number is off, and ours points higher.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Conditions, in plain words. One: a random sample — Week 1 never stops mattering. Two: the large-count condition — at least ten expected successes and ten expected failures, computed with the HYPOTHESIZED proportion, because the test happens in the null's world. Seed packet: 100 times 0.5 gives 50 and 50 — comfortably passes. Three: the sample stays under ten percent of the population.
DO: run the quick cold-call from the outline. A claim says 80 percent of a strip mall's gift cards get redeemed; you sample 25. np-zero is 20 — fine. But n times one-minus-p-zero is 5 — fails. Knowing it fails IS the skill; the cure is a bigger sample, not wishful arithmetic.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the week pivots. Most real questions aren't "is it fifty percent?" — they're "are these two the SAME?" Two support teams. Two checkout pages. Two seed treatments. Two independent random samples, one from each group.
The null hypothesis becomes: p-one equals p-two — one shared rate, and any gap we saw is chance wobble. The evidence is the gap between the two sample proportions.
DO: ask the room for one two-group question from their own week — any "which is better" they've argued about. Two or three answers, then move: the next slide shows the one genuinely new idea this comparison needs, and it's the null hypothesis doing arithmetic.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pooling move, taught as the null speaking. If H-zero is right, both groups share ONE rate — so the best estimate of that one rate uses everyone: combined successes over combined sample sizes. Support teams: 90 plus 72 over 240 — 0.675. The SE for the test is built from that pooled value.
DO: run the outline's trick question. "Why 162 over 240 and not just the average of 0.75 and 0.60?" With equal n's they coincide — so break it: what if one sample were 300 and the other 50? The bigger sample deserves more say, and pooling by totals grants it automatically.
Students hand-compute the p-hats and the pool; the SE, z, and p arrive on a printout —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week's first printout. An online retailer samples this month's rated tickets independently: Team A, 90 of 120 satisfied; Team B, 72 of 120. Conditions: successes and failures — 90, 30, 72, 48 — all at least ten.
DO: read the output line by line with the class. Difference 0.15. Pooled SE 0.0605. z, 2.48. Two-sided p, 0.013. Under five percent: reject — convincing evidence the true satisfaction rates differ, Team A's higher.
Then the caution that earns full credit all week: nothing was randomly assigned. Team A may get easier products or calmer hours. The test says the rates differ; the design decides whether anyone may say why. Correlation is still a handshake.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story for averages. Two independent groups, a measured amount in each — dollars, minutes, grams. H-zero: the two population means are equal. The statistic is t: difference of sample means over the SE, where each group contributes its own uncertainty — s-one squared over n-one, plus s-two squared over n-two, square-rooted.
Two course conventions to say plainly. No pooling here — pooling was the proportions move, where the null itself claimed one shared rate. And the degrees of freedom come from technology: the two-sample df formula is genuinely ugly, so software computes it and we read it off the printout.
Conditions are Week 11's, applied twice: random, independent groups; each roughly normal or comfortably large.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VY">
    <p:bg>
      <p:bgPr>
        <a:solidFill>
          <a:srgbClr val="0E2A47"/>
        </a:solidFill>
      </p:bgPr>
    </p:bg>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lstStyle>
            <a:lvl1pPr algn="ctr" indent="0" marL="0">
              <a:buNone/>
              <a:defRPr lang="en-US" sz="5400" b="1" dirty="0">
                <a:solidFill>
                  <a:srgbClr val="FFFFFF"/>
                </a:solidFill>
                <a:latin typeface="Calibri" pitchFamily="34" charset="0"/>
                <a:ea typeface="Calibri" pitchFamily="34" charset="-122"/>
                <a:cs typeface="Calibri" pitchFamily="34" charset="-120"/>
              </a:defRPr>
            </a:lvl1pPr>
          </a:lstStyle>
          <a:p>
            <a:pPr algn="ctr" indent="0" marL="0">
              <a:buNone/>
            </a:pPr>
            <a:endParaRPr lang="en-US" sz="5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FFFFF"/>
        </a:solidFill>
      </p:bgPr>
    </p:bg>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lstStyle>
            <a:lvl1pPr algn="ctr" indent="0" marL="0">
              <a:buNone/>
              <a:defRPr lang="en-US" sz="3200" b="1" dirty="0">
                <a:solidFill>
                  <a:srgbClr val="0E2A47"/>
                </a:solidFill>
                <a:latin typeface="Calibri" pitchFamily="34" charset="0"/>
                <a:ea typeface="Calibri" pitchFamily="34" charset="-122"/>
                <a:cs typeface="Calibri" pitchFamily="34" charset="-120"/>
              </a:defRPr>
            </a:lvl1pPr>
          </a:lstStyle>
          <a:p>
            <a:pPr algn="ctr" indent="0" marL="0">
              <a:buNone/>
            </a:pPr>
            <a:endParaRPr lang="en-US" sz="32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Testing Proportions</a:t>
            </a:r>
            <a:endParaRPr lang="en-US" sz="5400" dirty="0"/>
          </a:p>
          <a:p>
            <a:pPr algn="ctr" indent="0" marL="0">
              <a:buNone/>
            </a:pPr>
            <a:r>
              <a:rPr lang="en-US" sz="4800" b="1" dirty="0">
                <a:solidFill>
                  <a:srgbClr val="FFFFFF"/>
                </a:solidFill>
                <a:latin typeface="Calibri" pitchFamily="34" charset="0"/>
                <a:ea typeface="Calibri" pitchFamily="34" charset="-122"/>
                <a:cs typeface="Calibri" pitchFamily="34" charset="-120"/>
              </a:rPr>
              <a:t>&amp; Two-Sample Inference</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INTRODUCTION TO STATISTICS  ·  WEEK 15</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2200" dirty="0">
                <a:solidFill>
                  <a:srgbClr val="8FB8D9"/>
                </a:solidFill>
                <a:latin typeface="Calibri" pitchFamily="34" charset="0"/>
                <a:ea typeface="Calibri" pitchFamily="34" charset="-122"/>
                <a:cs typeface="Calibri" pitchFamily="34" charset="-120"/>
              </a:rPr>
              <a:t>Is the claim true? And are these two groups really different?</a:t>
            </a:r>
            <a:endParaRPr lang="en-US" sz="2200" dirty="0"/>
          </a:p>
        </p:txBody>
      </p:sp>
      <p:sp>
        <p:nvSpPr>
          <p:cNvPr id="5" name="Text 3"/>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p = 0.009</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A REAL A/B TEST — THE CHECKOUT REDESIGN</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100" dirty="0">
                <a:solidFill>
                  <a:srgbClr val="F2F6FA"/>
                </a:solidFill>
                <a:latin typeface="Calibri" pitchFamily="34" charset="0"/>
                <a:ea typeface="Calibri" pitchFamily="34" charset="-122"/>
                <a:cs typeface="Calibri" pitchFamily="34" charset="-120"/>
              </a:rPr>
              <a:t>$63 vs $57 average order · t = 2.68, df = 78  →  the redesign lifts order value.</a:t>
            </a:r>
            <a:endParaRPr lang="en-US" sz="21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1800" dirty="0">
                <a:solidFill>
                  <a:srgbClr val="5AC8E0"/>
                </a:solidFill>
                <a:latin typeface="Calibri" pitchFamily="34" charset="0"/>
                <a:ea typeface="Calibri" pitchFamily="34" charset="-122"/>
                <a:cs typeface="Calibri" pitchFamily="34" charset="-120"/>
              </a:rPr>
              <a:t>Visitors were RANDOMLY assigned — so "the redesign caused it" is finally licensed.</a:t>
            </a:r>
            <a:endParaRPr lang="en-US" sz="18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PAIRED   </a:t>
            </a:r>
            <a:pPr algn="ctr" indent="0" marL="0">
              <a:buNone/>
            </a:pPr>
            <a:r>
              <a:rPr lang="en-US" sz="2600" b="1" dirty="0">
                <a:solidFill>
                  <a:srgbClr val="5AC8E0"/>
                </a:solidFill>
                <a:latin typeface="Calibri" pitchFamily="34" charset="0"/>
                <a:ea typeface="Calibri" pitchFamily="34" charset="-122"/>
                <a:cs typeface="Calibri" pitchFamily="34" charset="-120"/>
              </a:rPr>
              <a:t>vs</a:t>
            </a:r>
            <a:pPr algn="ctr" indent="0" marL="0">
              <a:buNone/>
            </a:pPr>
            <a:r>
              <a:rPr lang="en-US" sz="4800" b="1" dirty="0">
                <a:solidFill>
                  <a:srgbClr val="FFFFFF"/>
                </a:solidFill>
                <a:latin typeface="Calibri" pitchFamily="34" charset="0"/>
                <a:ea typeface="Calibri" pitchFamily="34" charset="-122"/>
                <a:cs typeface="Calibri" pitchFamily="34" charset="-120"/>
              </a:rPr>
              <a:t>   INDEPENDENT</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WEEK 14'S TOOL STILL MATTERS</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same individuals measured twice            two unrelated groups</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Procedure Map — Which Test?</a:t>
            </a:r>
            <a:endParaRPr lang="en-US" sz="3200" dirty="0"/>
          </a:p>
        </p:txBody>
      </p:sp>
      <p:sp>
        <p:nvSpPr>
          <p:cNvPr id="3" name="Text 1"/>
          <p:cNvSpPr/>
          <p:nvPr/>
        </p:nvSpPr>
        <p:spPr>
          <a:xfrm>
            <a:off x="914400" y="1417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ONE-PROP z</a:t>
            </a:r>
            <a:endParaRPr lang="en-US" sz="2800" dirty="0"/>
          </a:p>
        </p:txBody>
      </p:sp>
      <p:sp>
        <p:nvSpPr>
          <p:cNvPr id="4" name="Text 2"/>
          <p:cNvSpPr/>
          <p:nvPr/>
        </p:nvSpPr>
        <p:spPr>
          <a:xfrm>
            <a:off x="3840480" y="1417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one sample vs. a claimed percentage</a:t>
            </a:r>
            <a:endParaRPr lang="en-US" sz="1800" dirty="0"/>
          </a:p>
        </p:txBody>
      </p:sp>
      <p:sp>
        <p:nvSpPr>
          <p:cNvPr id="5" name="Text 3"/>
          <p:cNvSpPr/>
          <p:nvPr/>
        </p:nvSpPr>
        <p:spPr>
          <a:xfrm>
            <a:off x="7955280" y="1417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seed packet · this week</a:t>
            </a:r>
            <a:endParaRPr lang="en-US" sz="1500" dirty="0"/>
          </a:p>
        </p:txBody>
      </p:sp>
      <p:sp>
        <p:nvSpPr>
          <p:cNvPr id="6" name="Text 4"/>
          <p:cNvSpPr/>
          <p:nvPr/>
        </p:nvSpPr>
        <p:spPr>
          <a:xfrm>
            <a:off x="914400" y="2313432"/>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TWO-PROP z</a:t>
            </a:r>
            <a:endParaRPr lang="en-US" sz="2800" dirty="0"/>
          </a:p>
        </p:txBody>
      </p:sp>
      <p:sp>
        <p:nvSpPr>
          <p:cNvPr id="7" name="Text 5"/>
          <p:cNvSpPr/>
          <p:nvPr/>
        </p:nvSpPr>
        <p:spPr>
          <a:xfrm>
            <a:off x="3840480" y="2313432"/>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success rates of two independent groups</a:t>
            </a:r>
            <a:endParaRPr lang="en-US" sz="1800" dirty="0"/>
          </a:p>
        </p:txBody>
      </p:sp>
      <p:sp>
        <p:nvSpPr>
          <p:cNvPr id="8" name="Text 6"/>
          <p:cNvSpPr/>
          <p:nvPr/>
        </p:nvSpPr>
        <p:spPr>
          <a:xfrm>
            <a:off x="7955280" y="2313432"/>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support teams · this week</a:t>
            </a:r>
            <a:endParaRPr lang="en-US" sz="1500" dirty="0"/>
          </a:p>
        </p:txBody>
      </p:sp>
      <p:sp>
        <p:nvSpPr>
          <p:cNvPr id="9" name="Text 7"/>
          <p:cNvSpPr/>
          <p:nvPr/>
        </p:nvSpPr>
        <p:spPr>
          <a:xfrm>
            <a:off x="914400" y="3209544"/>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TWO-SAMPLE t</a:t>
            </a:r>
            <a:endParaRPr lang="en-US" sz="2800" dirty="0"/>
          </a:p>
        </p:txBody>
      </p:sp>
      <p:sp>
        <p:nvSpPr>
          <p:cNvPr id="10" name="Text 8"/>
          <p:cNvSpPr/>
          <p:nvPr/>
        </p:nvSpPr>
        <p:spPr>
          <a:xfrm>
            <a:off x="3840480" y="3209544"/>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means of two independent groups</a:t>
            </a:r>
            <a:endParaRPr lang="en-US" sz="1800" dirty="0"/>
          </a:p>
        </p:txBody>
      </p:sp>
      <p:sp>
        <p:nvSpPr>
          <p:cNvPr id="11" name="Text 9"/>
          <p:cNvSpPr/>
          <p:nvPr/>
        </p:nvSpPr>
        <p:spPr>
          <a:xfrm>
            <a:off x="7955280" y="3209544"/>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checkout A/B · this week</a:t>
            </a:r>
            <a:endParaRPr lang="en-US" sz="1500" dirty="0"/>
          </a:p>
        </p:txBody>
      </p:sp>
      <p:sp>
        <p:nvSpPr>
          <p:cNvPr id="12" name="Text 10"/>
          <p:cNvSpPr/>
          <p:nvPr/>
        </p:nvSpPr>
        <p:spPr>
          <a:xfrm>
            <a:off x="914400" y="4105656"/>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ONE-SAMPLE t</a:t>
            </a:r>
            <a:endParaRPr lang="en-US" sz="2800" dirty="0"/>
          </a:p>
        </p:txBody>
      </p:sp>
      <p:sp>
        <p:nvSpPr>
          <p:cNvPr id="13" name="Text 11"/>
          <p:cNvSpPr/>
          <p:nvPr/>
        </p:nvSpPr>
        <p:spPr>
          <a:xfrm>
            <a:off x="3840480" y="4105656"/>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one mean vs. a claimed value</a:t>
            </a:r>
            <a:endParaRPr lang="en-US" sz="1800" dirty="0"/>
          </a:p>
        </p:txBody>
      </p:sp>
      <p:sp>
        <p:nvSpPr>
          <p:cNvPr id="14" name="Text 12"/>
          <p:cNvSpPr/>
          <p:nvPr/>
        </p:nvSpPr>
        <p:spPr>
          <a:xfrm>
            <a:off x="7955280" y="4105656"/>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Week 14</a:t>
            </a:r>
            <a:endParaRPr lang="en-US" sz="1500" dirty="0"/>
          </a:p>
        </p:txBody>
      </p:sp>
      <p:sp>
        <p:nvSpPr>
          <p:cNvPr id="15" name="Text 13"/>
          <p:cNvSpPr/>
          <p:nvPr/>
        </p:nvSpPr>
        <p:spPr>
          <a:xfrm>
            <a:off x="914400" y="5001768"/>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PAIRED t</a:t>
            </a:r>
            <a:endParaRPr lang="en-US" sz="2800" dirty="0"/>
          </a:p>
        </p:txBody>
      </p:sp>
      <p:sp>
        <p:nvSpPr>
          <p:cNvPr id="16" name="Text 14"/>
          <p:cNvSpPr/>
          <p:nvPr/>
        </p:nvSpPr>
        <p:spPr>
          <a:xfrm>
            <a:off x="3840480" y="5001768"/>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the same individuals, measured twice</a:t>
            </a:r>
            <a:endParaRPr lang="en-US" sz="1800" dirty="0"/>
          </a:p>
        </p:txBody>
      </p:sp>
      <p:sp>
        <p:nvSpPr>
          <p:cNvPr id="17" name="Text 15"/>
          <p:cNvSpPr/>
          <p:nvPr/>
        </p:nvSpPr>
        <p:spPr>
          <a:xfrm>
            <a:off x="7955280" y="5001768"/>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Week 14</a:t>
            </a:r>
            <a:endParaRPr lang="en-US" sz="1500" dirty="0"/>
          </a:p>
        </p:txBody>
      </p:sp>
      <p:sp>
        <p:nvSpPr>
          <p:cNvPr id="18" name="Text 16"/>
          <p:cNvSpPr/>
          <p:nvPr/>
        </p:nvSpPr>
        <p:spPr>
          <a:xfrm>
            <a:off x="914400" y="5989320"/>
            <a:ext cx="10360152" cy="548640"/>
          </a:xfrm>
          <a:prstGeom prst="rect">
            <a:avLst/>
          </a:prstGeom>
          <a:noFill/>
          <a:ln/>
        </p:spPr>
        <p:txBody>
          <a:bodyPr wrap="square" rtlCol="0" anchor="ctr"/>
          <a:lstStyle/>
          <a:p>
            <a:pPr algn="ctr" indent="0" marL="0">
              <a:buNone/>
            </a:pPr>
            <a:r>
              <a:rPr lang="en-US" sz="1400" b="1" dirty="0">
                <a:solidFill>
                  <a:srgbClr val="0E2A47"/>
                </a:solidFill>
                <a:latin typeface="Calibri" pitchFamily="34" charset="0"/>
                <a:ea typeface="Calibri" pitchFamily="34" charset="-122"/>
                <a:cs typeface="Calibri" pitchFamily="34" charset="-120"/>
              </a:rPr>
              <a:t>Two questions pick the tool: counting successes or measuring amounts? — one sample, two samples, or the same individuals twice?</a:t>
            </a:r>
            <a:endParaRPr lang="en-US" sz="1400" dirty="0"/>
          </a:p>
        </p:txBody>
      </p:sp>
      <p:sp>
        <p:nvSpPr>
          <p:cNvPr id="19" name="Text 17"/>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“No evidence” ≠</a:t>
            </a:r>
            <a:endParaRPr lang="en-US" sz="5400" dirty="0"/>
          </a:p>
          <a:p>
            <a:pPr algn="ctr" indent="0" marL="0">
              <a:buNone/>
            </a:pPr>
            <a:r>
              <a:rPr lang="en-US" sz="4400" b="1" dirty="0">
                <a:solidFill>
                  <a:srgbClr val="5AC8E0"/>
                </a:solidFill>
                <a:latin typeface="Calibri" pitchFamily="34" charset="0"/>
                <a:ea typeface="Calibri" pitchFamily="34" charset="-122"/>
                <a:cs typeface="Calibri" pitchFamily="34" charset="-120"/>
              </a:rPr>
              <a:t>“no difference”</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WEEK'S WORST TRAP</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Fail to reject is a shrug, not a verdict — and "significant" is not "important."</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1 in 5</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EVEN REAL DIFFERENCES HIDE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100" dirty="0">
                <a:solidFill>
                  <a:srgbClr val="F2F6FA"/>
                </a:solidFill>
                <a:latin typeface="Calibri" pitchFamily="34" charset="0"/>
                <a:ea typeface="Calibri" pitchFamily="34" charset="-122"/>
                <a:cs typeface="Calibri" pitchFamily="34" charset="-120"/>
              </a:rPr>
              <a:t>In this week's lab the two pages truly differ — yet about one run in five misses it.</a:t>
            </a:r>
            <a:endParaRPr lang="en-US" sz="21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1800" dirty="0">
                <a:solidFill>
                  <a:srgbClr val="5AC8E0"/>
                </a:solidFill>
                <a:latin typeface="Calibri" pitchFamily="34" charset="0"/>
                <a:ea typeface="Calibri" pitchFamily="34" charset="-122"/>
                <a:cs typeface="Calibri" pitchFamily="34" charset="-120"/>
              </a:rPr>
              <a:t>That miss is a Type II error. Power is how often you catch what's really there.</a:t>
            </a:r>
            <a:endParaRPr lang="en-US" sz="18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7200" b="1" dirty="0">
                <a:solidFill>
                  <a:srgbClr val="FFFFFF"/>
                </a:solidFill>
                <a:latin typeface="Courier New" pitchFamily="34" charset="0"/>
                <a:ea typeface="Courier New" pitchFamily="34" charset="-122"/>
                <a:cs typeface="Courier New" pitchFamily="34" charset="-120"/>
              </a:rPr>
              <a:t>=NORM.S.DIST</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YOUR TOOLS  ·  THE PRINTOUT, HOMEMADE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F2F6FA"/>
                </a:solidFill>
                <a:latin typeface="Calibri" pitchFamily="34" charset="0"/>
                <a:ea typeface="Calibri" pitchFamily="34" charset="-122"/>
                <a:cs typeface="Calibri" pitchFamily="34" charset="-120"/>
              </a:rPr>
              <a:t>pool → SE → z → p-value: four spreadsheet cells — and =T.TEST for two means</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15</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Claim · Compare · Choose</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BEFORE NEXT CLASS  ·  WEEK 15 WRAP</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700" dirty="0">
                <a:solidFill>
                  <a:srgbClr val="8FB8D9"/>
                </a:solidFill>
                <a:latin typeface="Calibri" pitchFamily="34" charset="0"/>
                <a:ea typeface="Calibri" pitchFamily="34" charset="-122"/>
                <a:cs typeface="Calibri" pitchFamily="34" charset="-120"/>
              </a:rPr>
              <a:t>One-prop z for claims · two-prop z and two-sample t for comparisons · the map for choosing.</a:t>
            </a:r>
            <a:endParaRPr lang="en-US" sz="17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TUTORIAL 15</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 tutor — submit the share link + summary  (~60–90 min)</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DATA LAB 15</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run your own simulated A/B test  (~60–90 min)</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QUIZ 15</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end of week · closed to AI  (~20 min)</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DISCUSSION 15</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everyday A/B test — post two days before week's end</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ASSIGNMENT 15</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AI-coached problems — submit report + share link  (~30–40 min)</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Next week: when the outcome has more than two categories — the chi-square test.</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16</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000" b="1" dirty="0">
                <a:solidFill>
                  <a:srgbClr val="FFFFFF"/>
                </a:solidFill>
                <a:latin typeface="Calibri" pitchFamily="34" charset="0"/>
                <a:ea typeface="Calibri" pitchFamily="34" charset="-122"/>
                <a:cs typeface="Calibri" pitchFamily="34" charset="-120"/>
              </a:rPr>
              <a:t>You're in an experiment</a:t>
            </a:r>
            <a:endParaRPr lang="en-US" sz="5400" dirty="0"/>
          </a:p>
          <a:p>
            <a:pPr algn="ctr" indent="0" marL="0">
              <a:buNone/>
            </a:pPr>
            <a:r>
              <a:rPr lang="en-US" sz="4000" b="1" dirty="0">
                <a:solidFill>
                  <a:srgbClr val="5AC8E0"/>
                </a:solidFill>
                <a:latin typeface="Calibri" pitchFamily="34" charset="0"/>
                <a:ea typeface="Calibri" pitchFamily="34" charset="-122"/>
                <a:cs typeface="Calibri" pitchFamily="34" charset="-120"/>
              </a:rPr>
              <a:t>right now</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WEEK'S HOOK  ·  A/B EVERYWHERE</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Version A for you, version B for your neighbor — and somebody's counting.</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600" b="1" dirty="0">
                <a:solidFill>
                  <a:srgbClr val="FFFFFF"/>
                </a:solidFill>
                <a:latin typeface="Calibri" pitchFamily="34" charset="0"/>
                <a:ea typeface="Calibri" pitchFamily="34" charset="-122"/>
                <a:cs typeface="Calibri" pitchFamily="34" charset="-120"/>
              </a:rPr>
              <a:t>CLAIM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600" b="1" dirty="0">
                <a:solidFill>
                  <a:srgbClr val="FFFFFF"/>
                </a:solidFill>
                <a:latin typeface="Calibri" pitchFamily="34" charset="0"/>
                <a:ea typeface="Calibri" pitchFamily="34" charset="-122"/>
                <a:cs typeface="Calibri" pitchFamily="34" charset="-120"/>
              </a:rPr>
              <a:t>   COUNT</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ONE PROPORTION, ONE CLAIM</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H₀ says p = p₀            the sample answers with p̂</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z = 2.0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SEED-PACKET VERDICT</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60 of 100 seeds sprouted against a claimed 50% — two SEs above the claim.</a:t>
            </a:r>
            <a:endParaRPr lang="en-US" sz="22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1900" dirty="0">
                <a:solidFill>
                  <a:srgbClr val="5AC8E0"/>
                </a:solidFill>
                <a:latin typeface="Calibri" pitchFamily="34" charset="0"/>
                <a:ea typeface="Calibri" pitchFamily="34" charset="-122"/>
                <a:cs typeface="Calibri" pitchFamily="34" charset="-120"/>
              </a:rPr>
              <a:t>Two-sided p ≈ 0.046  →  reject at the 5% level. The packet's number doesn't hold.</a:t>
            </a:r>
            <a:endParaRPr lang="en-US" sz="19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np₀ ≥ 10   and   n(1−p₀) ≥ 10</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CHECK BEFORE YOU z</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at least ten expected successes and ten expected failures — counted in H₀'s world</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A</a:t>
            </a:r>
            <a:pPr algn="ctr" indent="0" marL="0">
              <a:buNone/>
            </a:pPr>
            <a:r>
              <a:rPr lang="en-US" sz="4000" b="1" dirty="0">
                <a:solidFill>
                  <a:srgbClr val="5AC8E0"/>
                </a:solidFill>
                <a:latin typeface="Calibri" pitchFamily="34" charset="0"/>
                <a:ea typeface="Calibri" pitchFamily="34" charset="-122"/>
                <a:cs typeface="Calibri" pitchFamily="34" charset="-120"/>
              </a:rPr>
              <a:t>   vs   </a:t>
            </a:r>
            <a:pPr algn="ctr" indent="0" marL="0">
              <a:buNone/>
            </a:pPr>
            <a:r>
              <a:rPr lang="en-US" sz="10000" b="1" dirty="0">
                <a:solidFill>
                  <a:srgbClr val="FFFFFF"/>
                </a:solidFill>
                <a:latin typeface="Calibri" pitchFamily="34" charset="0"/>
                <a:ea typeface="Calibri" pitchFamily="34" charset="-122"/>
                <a:cs typeface="Calibri" pitchFamily="34" charset="-120"/>
              </a:rPr>
              <a:t>B</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QUESTION CHANGES</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one sample against a claim            two samples against each other</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0.675</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POOLING — H₀ DOES THE ARITHMETIC</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100" dirty="0">
                <a:solidFill>
                  <a:srgbClr val="F2F6FA"/>
                </a:solidFill>
                <a:latin typeface="Calibri" pitchFamily="34" charset="0"/>
                <a:ea typeface="Calibri" pitchFamily="34" charset="-122"/>
                <a:cs typeface="Calibri" pitchFamily="34" charset="-120"/>
              </a:rPr>
              <a:t>If the two teams truly share ONE rate, estimate it from everyone: (90 + 72) ⁄ (120 + 120).</a:t>
            </a:r>
            <a:endParaRPr lang="en-US" sz="21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1900" dirty="0">
                <a:solidFill>
                  <a:srgbClr val="5AC8E0"/>
                </a:solidFill>
                <a:latin typeface="Calibri" pitchFamily="34" charset="0"/>
                <a:ea typeface="Calibri" pitchFamily="34" charset="-122"/>
                <a:cs typeface="Calibri" pitchFamily="34" charset="-120"/>
              </a:rPr>
              <a:t>The two-proportion SE is built from that pooled rate.</a:t>
            </a:r>
            <a:endParaRPr lang="en-US" sz="19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z = 2.48</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READ THE PRINTOUT — TWO SUPPORT TEAMS</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100" dirty="0">
                <a:solidFill>
                  <a:srgbClr val="F2F6FA"/>
                </a:solidFill>
                <a:latin typeface="Calibri" pitchFamily="34" charset="0"/>
                <a:ea typeface="Calibri" pitchFamily="34" charset="-122"/>
                <a:cs typeface="Calibri" pitchFamily="34" charset="-120"/>
              </a:rPr>
              <a:t>p̂ = 0.75 vs 0.60 · pooled 0.675 · two-sided p = 0.013  →  the rates differ.</a:t>
            </a:r>
            <a:endParaRPr lang="en-US" sz="21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1800" dirty="0">
                <a:solidFill>
                  <a:srgbClr val="5AC8E0"/>
                </a:solidFill>
                <a:latin typeface="Calibri" pitchFamily="34" charset="0"/>
                <a:ea typeface="Calibri" pitchFamily="34" charset="-122"/>
                <a:cs typeface="Calibri" pitchFamily="34" charset="-120"/>
              </a:rPr>
              <a:t>But nobody randomly assigned tickets — the test says they differ, not WHY.</a:t>
            </a:r>
            <a:endParaRPr lang="en-US" sz="18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TWO MEANS, </a:t>
            </a:r>
            <a:pPr algn="ctr" indent="0" marL="0">
              <a:buNone/>
            </a:pPr>
            <a:r>
              <a:rPr lang="en-US" sz="4800" b="1" dirty="0">
                <a:solidFill>
                  <a:srgbClr val="5AC8E0"/>
                </a:solidFill>
                <a:latin typeface="Calibri" pitchFamily="34" charset="0"/>
                <a:ea typeface="Calibri" pitchFamily="34" charset="-122"/>
                <a:cs typeface="Calibri" pitchFamily="34" charset="-120"/>
              </a:rPr>
              <a:t>ONE t</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MEASURED AMOUNTS, TWO GROUPS</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t = (x̄₁ − x̄₂) ⁄ SE — and the df? Technology reports it. You read it.</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15 — Testing Proportions &amp; Two-Sample Inference</dc:title>
  <dc:subject>Week 15 — Testing Proportions &amp; Two-Sample Inference</dc:subject>
  <dc:creator>Introduction to Statistics — course deck</dc:creator>
  <cp:lastModifiedBy>Introduction to Statistics — course deck</cp:lastModifiedBy>
  <cp:revision>1</cp:revision>
  <dcterms:created xsi:type="dcterms:W3CDTF">2026-07-29T14:00:27Z</dcterms:created>
  <dcterms:modified xsi:type="dcterms:W3CDTF">2026-07-29T14:00:27Z</dcterms:modified>
</cp:coreProperties>
</file>