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Week 16 — the last new inference tool before regression. Orient them: Weeks 11 through 15 tested means and proportions, one number at a time. This week the data are whole tables of category counts — candy colors, weekday traffic, pets by housing — and one machine, the chi-square test, judges the entire table at once.
Say the arc out loud: describe (Weeks 1–4), quantify chance (5–8), infer (10–15), and now the categorical branch gets its own test. Next week regression completes the toolkit; the cumulative final — a low-stakes checkpoint — caps the story.
DO: hold up an actual bag of candy. Promise: by the end of this week, you can settle every 'this mix is rigged' argument with one number.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independence there's no label to lean on — the null hypothesis itself builds the expected table. If pet type and housing were unrelated, each cell should hold its row's share of its column: row total times column total over grand total.
Work one cell by hand: 120 dog owners, 100 house residents, 200 surveyed — expected dog-house is 120 times 100 over 200: 60. Then say the course's honest division of labor: software fills in the rest of the expected table; your job is to know where any one cell comes from and to read the output. That's exactly how the data lab and the assignment present it.
DO: have students compute cat-apartment themselves — 80 times 100 over 200 is 40 — before the full test on the next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Finish the survey: observed 72 dog-house, 48 dog-apartment, 28 cat-house, 52 cat-apartment against expecteds 60, 60, 40, 40. Contributions 2.4, 2.4, 3.6, 3.6 — chi-square 12.0 on df 1. That obliterates 3.841, and even the 1 percent bar of 6.635; p is about 0.0005. Reject: pet type and housing type are associated.
Then slam the guardrail, louder than the result: associated, not caused. Nobody assigned pets or housing — yard space, building rules, and household size all lurk as confounders. Chi-square inherits every Week 1 warning about observational data.
Memory hook to write down: chi-square can convict the table, never the cause.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conditions before any chi-square verdict deserves trust. One: random or representative data — Week 1 never stops applying. Two: raw counts, never percentages or averages. Three: every EXPECTED count at least 5 — small expected counts make the luck-only distribution misbehave.
Stress the word expected: an observed zero is perfectly legal data — the data lab will hand you four of them — but an expected 3 breaks the rule. Cures: a bigger sample, or merging sparse categories.
DO: quick example — a claimed 60-30-10 chocolate mix checked with a bag of 30 gives expected counts 18, 9, and 3. The 3 fails the condition; ask the class for the smallest n that fixes it. Answer: 50, making the smallest expected count exactly 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Live demo, spreadsheet on the projector. Step one: COUNTIFS turns raw category columns into an observed table — count rows where the pet column says Dog and the housing column says House; four formulas build the 2 by 2. Step two: expected cells by row total times column total over grand total, filled across. Step three: CHISQ.TEST of the observed range against the expected range returns the p-value directly — about 0.0005 for the pets table. Bonus: CHISQ.DIST.RT of 11.4 with df 4 gives 0.022, and CHISQ.INV.RT of 0.05 with 4 regenerates 9.488.
Then the AI-critique moment: ask a chatbot for the df and 5 percent critical value of a 3 by 3 table. Correct: df 4, 9.488. Chatbots love to answer df 8. The tool drafts, you judge — first move in the lab.</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Zoom out and let them see the machine they've built. A question about a mean: t procedures, Weeks 11 and 14. A proportion, one or two: z procedures, Weeks 12 and 15. Counts across categories — one variable against a claim, or two variables tangled in a table: chi-square, this week. Every tool runs the same logic from Week 13: a null, an expected world, a statistic measuring drift, a verdict with careful words.
DO: drill the sorting question, because the final loves it — read a scenario, name the tool, no computing. Then the tease: next week the last tool. Week 17 puts a line through a scatterplot and tests its slope — regression with inference — and the toolkit is complete.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Land the week in one breath: state the claim, build what it predicts, measure the drift with one number, and say the verdict in careful words — consistent-with, never proven.
Walk the checklist with time estimates. The chapter first if they haven't read it — it carries the critical-value table. The tutorial and the data lab are the big two; in the lab the penguins' species-by-island table produces the largest chi-square they will ever compute, and they get to say why. Quiz is closed to AI; the discussion post lands two days before week's end so classmates can reply; the assignment coach grades and re-teaches.
DO: end with the tease — one tool left, regression — then the final, which is cumulative and low-stakes.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open the bag and count colors on the document camera. The count will not match the label's percentages — it never does, and that's the hook: mismatch alone proves nothing, because random sampling guarantees some drift.
Connect to their lives: everyone here has argued 'this is rigged' about something countable — a candy mix, a playlist shuffle, a vending machine with a grudge. Those are all the same statistical question.
Write the promise on the board: by the end of the week you can take any table of category counts, measure its total drift from a claim with one number, and rule — luck or evidence. Memory hook for the week: one number for the whole table's drift.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chi-square test is these two tables arguing. OBSERVED counts: what you tallied. EXPECTED counts: what the claim predicts on average for a sample of your size — for a claimed mix, expected equals n times the claimed proportion.
Two habits to install now. First, expected counts may be decimals — 22.5 expected is not a mistake; it's a long-run average. Second, chi-square eats raw COUNTS, never percentages — 30 percent of 40 candies and 30 percent of 4,000 are very different amounts of evidence, and percent-washing throws the sample size away.
DO: with the candy claim of 25 percent each and n = 100, have the class call out all four expected counts before advancing — they're all 25.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Build the formula piece by piece, and justify each piece. O minus E is the gap — but gaps always sum to zero, so adding them tells you nothing. Squaring kills the canceling and, like the SD back in Week 3, makes big gaps count extra. Dividing by E scales the surprise: being 5 off when you expected 10 is shocking; 5 off when you expected 1,000 is rounding.
Sum over every category and you get one number for the whole table: zero means a perfect match, bigger means more drift — and it can never, ever be negative. A negative chi-square is always an arithmetic slip.
DO: say 'kai-square' — the Greek letter chi — twice; half the room is silently reading it as 'x squared.'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 it on the board, every step. Claim: 25 percent each of red, orange, green, purple. Sample: 100 candies — 30 red, 25 orange, 25 green, 20 purple. Expected: 25 of each.
Contributions: red is 30 minus 25, squared, over 25 — that's 1.0. Orange and green sit exactly on target: 0 and 0. Purple: 25 over 25, another 1.0. Total: chi-square equals 2.0.
Then stop dramatically. Is 2.0 big? Nobody can say yet — a statistic means nothing until you know what luck alone typically produces. That ruler is the chi-square distribution and its degrees of freedom, next slide. DO: let a student guess the verdict before revealing it — most guess wrong on purpose bags.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slide to photograph — the week's whole ruler in one place, and the same table lives in the chapter, the tutorial, and the assignment coach.
How to read it: find your degrees of freedom, pick your significance level, and reject when chi-square exceeds the entry. Goodness-of-fit: df is categories minus one — the last count isn't free once n is fixed. Independence: rows minus one, times columns minus one.
Close the candy case live: four categories, df 3, critical value 7.815. Our 2.0 is nowhere near it — fail to reject; that bag is ordinary luck. And note what we did NOT conclude: we did not prove the mix is exactly 25-25-25-25. Anything beyond df 4, technology supplies.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Week 13's most important sentence returns wearing chi-square clothes. Failing to reject means the observed counts are COMPATIBLE with the claimed distribution — it never certifies the claim. Plenty of nearby mixes would survive the same test; a small sample acquits almost everybody.
Use the courtroom line: a not-guilty verdict is not a certificate of innocence — it means the evidence didn't clear the bar.
DO: police the language hard this week. Ban 'accept the null' and 'the claim is proven' out loud; require 'consistent with the claimed mix.' The quiz, the assignment coach, and the final all listen for exactly this phrasing, and it's the single most common lost point of the week.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hardware store: owner claims even traffic Mon through Fri and staffs identically. Two hundred receipts: 28, 34, 38, 44, 56. Expected 40 per day. Contributions: 3.6, 0.9, 0.1, 0.4, 6.4 — total 11.4 on df 4. That beats 9.488: reject at the 5 percent level. Technology's p-value is about 0.022 — notice it would NOT clear the strict 1 percent bar; significance is a dial, not a switch.
Now the payoff: read the parts. Fri's 6.4 and Mon's 3.6 carry ten of the 11.4 — Fri runs hot, Mon runs quiet, midweek is on-script. The action is re-staffing two days, not panicking about five.
DO: warn the trap — rank categories by contribution, never by biggest count.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Same engine, two questions. GOODNESS-OF-FIT: one categorical variable against a claimed distribution — does the candy match the label, are visits even across weekdays? df is categories minus 1.
INDEPENDENCE: two categorical variables from one sample — is pet type linked to housing type? df is rows minus 1 times columns minus 1. Callback to Week 4: you already know two-way tables — marginal and conditional distributions, association by eye. Today the eyeball question finally gets a verdict.
DO: run the quick sort — 'T-shirt size counts vs. the stock plan?' fit. 'Pet type by housing from one survey?' independence. 'Mean delivery time vs. a promised 30 minutes?' neither — that's a t-test; chi-square only eats counts.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NAVY">
    <p:bg>
      <p:bgPr>
        <a:solidFill>
          <a:srgbClr val="0E2A47"/>
        </a:solidFill>
      </p:bgPr>
    </p:bg>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lstStyle>
            <a:lvl1pPr algn="ctr" indent="0" marL="0">
              <a:buNone/>
              <a:defRPr lang="en-US" sz="5400" b="1" dirty="0">
                <a:solidFill>
                  <a:srgbClr val="FFFFFF"/>
                </a:solidFill>
                <a:latin typeface="Calibri" pitchFamily="34" charset="0"/>
                <a:ea typeface="Calibri" pitchFamily="34" charset="-122"/>
                <a:cs typeface="Calibri" pitchFamily="34" charset="-120"/>
              </a:defRPr>
            </a:lvl1pPr>
          </a:lstStyle>
          <a:p>
            <a:pPr algn="ctr" indent="0" marL="0">
              <a:buNone/>
            </a:pPr>
            <a:endParaRPr lang="en-US" sz="540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LIGHT">
    <p:bg>
      <p:bgPr>
        <a:solidFill>
          <a:srgbClr val="FFFFFF"/>
        </a:solidFill>
      </p:bgPr>
    </p:bg>
    <p:spTree>
      <p:nvGrpSpPr>
        <p:cNvPr id="1" name=""/>
        <p:cNvGrpSpPr/>
        <p:nvPr/>
      </p:nvGrpSpPr>
      <p:grpSpPr>
        <a:xfrm>
          <a:off x="0" y="0"/>
          <a:ext cx="0" cy="0"/>
          <a:chOff x="0" y="0"/>
          <a:chExt cx="0" cy="0"/>
        </a:xfrm>
      </p:grpSpPr>
      <p:sp>
        <p:nvSpPr>
          <p:cNvPr id="2" name="Text 0"/>
          <p:cNvSpPr/>
          <p:nvPr>
            <p:ph type="title"/>
          </p:nvPr>
        </p:nvSpPr>
        <p:spPr>
          <a:xfrm>
            <a:off x="548640" y="502920"/>
            <a:ext cx="11091672" cy="822960"/>
          </a:xfrm>
          <a:prstGeom prst="rect">
            <a:avLst/>
          </a:prstGeom>
          <a:noFill/>
          <a:ln/>
        </p:spPr>
        <p:txBody>
          <a:bodyPr wrap="square" rtlCol="0"/>
          <a:lstStyle>
            <a:lvl1pPr algn="ctr" indent="0" marL="0">
              <a:buNone/>
              <a:defRPr lang="en-US" sz="3200" b="1" dirty="0">
                <a:solidFill>
                  <a:srgbClr val="0E2A47"/>
                </a:solidFill>
                <a:latin typeface="Calibri" pitchFamily="34" charset="0"/>
                <a:ea typeface="Calibri" pitchFamily="34" charset="-122"/>
                <a:cs typeface="Calibri" pitchFamily="34" charset="-120"/>
              </a:defRPr>
            </a:lvl1pPr>
          </a:lstStyle>
          <a:p>
            <a:pPr algn="ctr" indent="0" marL="0">
              <a:buNone/>
            </a:pPr>
            <a:endParaRPr lang="en-US" sz="3200" dirty="0"/>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5400" b="1" dirty="0">
                <a:solidFill>
                  <a:srgbClr val="FFFFFF"/>
                </a:solidFill>
                <a:latin typeface="Calibri" pitchFamily="34" charset="0"/>
                <a:ea typeface="Calibri" pitchFamily="34" charset="-122"/>
                <a:cs typeface="Calibri" pitchFamily="34" charset="-120"/>
              </a:rPr>
              <a:t>Chi-Square Tests</a:t>
            </a:r>
            <a:endParaRPr lang="en-US" sz="5400" dirty="0"/>
          </a:p>
          <a:p>
            <a:pPr algn="ctr" indent="0" marL="0">
              <a:buNone/>
            </a:pPr>
            <a:r>
              <a:rPr lang="en-US" sz="5400" b="1" dirty="0">
                <a:solidFill>
                  <a:srgbClr val="FFFFFF"/>
                </a:solidFill>
                <a:latin typeface="Calibri" pitchFamily="34" charset="0"/>
                <a:ea typeface="Calibri" pitchFamily="34" charset="-122"/>
                <a:cs typeface="Calibri" pitchFamily="34" charset="-120"/>
              </a:rPr>
              <a:t>for Categorical Data</a:t>
            </a:r>
            <a:endParaRPr lang="en-US" sz="5400" dirty="0"/>
          </a:p>
        </p:txBody>
      </p:sp>
      <p:sp>
        <p:nvSpPr>
          <p:cNvPr id="3" name="Text 1"/>
          <p:cNvSpPr/>
          <p:nvPr/>
        </p:nvSpPr>
        <p:spPr>
          <a:xfrm>
            <a:off x="731520" y="155448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INTRODUCTION TO STATISTICS  ·  WEEK 16</a:t>
            </a:r>
            <a:endParaRPr lang="en-US" sz="1500" dirty="0"/>
          </a:p>
        </p:txBody>
      </p:sp>
      <p:sp>
        <p:nvSpPr>
          <p:cNvPr id="4" name="Text 2"/>
          <p:cNvSpPr/>
          <p:nvPr/>
        </p:nvSpPr>
        <p:spPr>
          <a:xfrm>
            <a:off x="914400" y="4526280"/>
            <a:ext cx="10360152" cy="822960"/>
          </a:xfrm>
          <a:prstGeom prst="rect">
            <a:avLst/>
          </a:prstGeom>
          <a:noFill/>
          <a:ln/>
        </p:spPr>
        <p:txBody>
          <a:bodyPr wrap="square" rtlCol="0" anchor="ctr"/>
          <a:lstStyle/>
          <a:p>
            <a:pPr algn="ctr" indent="0" marL="0">
              <a:buNone/>
            </a:pPr>
            <a:r>
              <a:rPr lang="en-US" sz="2200" dirty="0">
                <a:solidFill>
                  <a:srgbClr val="8FB8D9"/>
                </a:solidFill>
                <a:latin typeface="Calibri" pitchFamily="34" charset="0"/>
                <a:ea typeface="Calibri" pitchFamily="34" charset="-122"/>
                <a:cs typeface="Calibri" pitchFamily="34" charset="-120"/>
              </a:rPr>
              <a:t>The counts don't match the claim. Is that luck — or evidence?</a:t>
            </a:r>
            <a:endParaRPr lang="en-US" sz="2200" dirty="0"/>
          </a:p>
        </p:txBody>
      </p:sp>
      <p:sp>
        <p:nvSpPr>
          <p:cNvPr id="5" name="Text 3"/>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800" b="1" dirty="0">
                <a:solidFill>
                  <a:srgbClr val="FFFFFF"/>
                </a:solidFill>
                <a:latin typeface="Calibri" pitchFamily="34" charset="0"/>
                <a:ea typeface="Calibri" pitchFamily="34" charset="-122"/>
                <a:cs typeface="Calibri" pitchFamily="34" charset="-120"/>
              </a:rPr>
              <a:t>row × column ⁄ total</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EXPECTED COUNTS, WHEN NOBODY HANDS YOU A CLAIM</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000" dirty="0">
                <a:solidFill>
                  <a:srgbClr val="F2F6FA"/>
                </a:solidFill>
                <a:latin typeface="Calibri" pitchFamily="34" charset="0"/>
                <a:ea typeface="Calibri" pitchFamily="34" charset="-122"/>
                <a:cs typeface="Calibri" pitchFamily="34" charset="-120"/>
              </a:rPr>
              <a:t>If the variables were independent: dog–house = 120 × 100 ⁄ 200 = 60.</a:t>
            </a:r>
            <a:endParaRPr lang="en-US" sz="20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10</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2000" b="1" dirty="0">
                <a:solidFill>
                  <a:srgbClr val="FFFFFF"/>
                </a:solidFill>
                <a:latin typeface="Calibri" pitchFamily="34" charset="0"/>
                <a:ea typeface="Calibri" pitchFamily="34" charset="-122"/>
                <a:cs typeface="Calibri" pitchFamily="34" charset="-120"/>
              </a:rPr>
              <a:t>12.0</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PETS × HOUSING — THE FULL VERDICT</a:t>
            </a:r>
            <a:endParaRPr lang="en-US" sz="1500" dirty="0"/>
          </a:p>
        </p:txBody>
      </p:sp>
      <p:sp>
        <p:nvSpPr>
          <p:cNvPr id="4" name="Text 2"/>
          <p:cNvSpPr/>
          <p:nvPr/>
        </p:nvSpPr>
        <p:spPr>
          <a:xfrm>
            <a:off x="914400" y="3931920"/>
            <a:ext cx="10360152" cy="822960"/>
          </a:xfrm>
          <a:prstGeom prst="rect">
            <a:avLst/>
          </a:prstGeom>
          <a:noFill/>
          <a:ln/>
        </p:spPr>
        <p:txBody>
          <a:bodyPr wrap="square" rtlCol="0" anchor="ctr"/>
          <a:lstStyle/>
          <a:p>
            <a:pPr algn="ctr" indent="0" marL="0">
              <a:buNone/>
            </a:pPr>
            <a:r>
              <a:rPr lang="en-US" sz="2200" dirty="0">
                <a:solidFill>
                  <a:srgbClr val="F2F6FA"/>
                </a:solidFill>
                <a:latin typeface="Calibri" pitchFamily="34" charset="0"/>
                <a:ea typeface="Calibri" pitchFamily="34" charset="-122"/>
                <a:cs typeface="Calibri" pitchFamily="34" charset="-120"/>
              </a:rPr>
              <a:t>χ² = 2.4 + 2.4 + 3.6 + 3.6 = 12.0 · df = 1 · critical value 3.841 → reject.</a:t>
            </a:r>
            <a:endParaRPr lang="en-US" sz="2200" dirty="0"/>
          </a:p>
        </p:txBody>
      </p:sp>
      <p:sp>
        <p:nvSpPr>
          <p:cNvPr id="5" name="Text 3"/>
          <p:cNvSpPr/>
          <p:nvPr/>
        </p:nvSpPr>
        <p:spPr>
          <a:xfrm>
            <a:off x="914400" y="475488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Dog owners tilt toward houses. Association shown — cause never.</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11</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400" b="1" dirty="0">
                <a:solidFill>
                  <a:srgbClr val="FFFFFF"/>
                </a:solidFill>
                <a:latin typeface="Calibri" pitchFamily="34" charset="0"/>
                <a:ea typeface="Calibri" pitchFamily="34" charset="-122"/>
                <a:cs typeface="Calibri" pitchFamily="34" charset="-120"/>
              </a:rPr>
              <a:t>Every EXPECTED count ≥ 5</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FINE PRINT — CHECK BEFORE YOU TRUST</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random data · raw counts, not percents · expected — not observed — at least 5</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12</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8000" b="1" dirty="0">
                <a:solidFill>
                  <a:srgbClr val="FFFFFF"/>
                </a:solidFill>
                <a:latin typeface="Courier New" pitchFamily="34" charset="0"/>
                <a:ea typeface="Courier New" pitchFamily="34" charset="-122"/>
                <a:cs typeface="Courier New" pitchFamily="34" charset="-120"/>
              </a:rPr>
              <a:t>=CHISQ.TEST()</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YOUR TOOLS · FROM RAW CATEGORIES TO P-VALUE</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1700" dirty="0">
                <a:solidFill>
                  <a:srgbClr val="F2F6FA"/>
                </a:solidFill>
                <a:latin typeface="Calibri" pitchFamily="34" charset="0"/>
                <a:ea typeface="Calibri" pitchFamily="34" charset="-122"/>
                <a:cs typeface="Calibri" pitchFamily="34" charset="-120"/>
              </a:rPr>
              <a:t>=COUNTIFS builds the observed table → expected by row × column ⁄ total → =CHISQ.TEST(obs, exp) → p</a:t>
            </a:r>
            <a:endParaRPr lang="en-US" sz="17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13</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400" b="1" dirty="0">
                <a:solidFill>
                  <a:srgbClr val="FFFFFF"/>
                </a:solidFill>
                <a:latin typeface="Calibri" pitchFamily="34" charset="0"/>
                <a:ea typeface="Calibri" pitchFamily="34" charset="-122"/>
                <a:cs typeface="Calibri" pitchFamily="34" charset="-120"/>
              </a:rPr>
              <a:t>Means. Proportions. Tables.</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TOOLKIT, ALMOST COMPLETE</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000" dirty="0">
                <a:solidFill>
                  <a:srgbClr val="8FB8D9"/>
                </a:solidFill>
                <a:latin typeface="Calibri" pitchFamily="34" charset="0"/>
                <a:ea typeface="Calibri" pitchFamily="34" charset="-122"/>
                <a:cs typeface="Calibri" pitchFamily="34" charset="-120"/>
              </a:rPr>
              <a:t>Week 4 described the two-way table. Week 16 put it on trial. One tool left.</a:t>
            </a:r>
            <a:endParaRPr lang="en-US" sz="20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14</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ph type="title"/>
          </p:nvPr>
        </p:nvSpPr>
        <p:spPr>
          <a:xfrm>
            <a:off x="548640" y="1097280"/>
            <a:ext cx="11091672" cy="1005840"/>
          </a:xfrm>
          <a:prstGeom prst="rect">
            <a:avLst/>
          </a:prstGeom>
          <a:noFill/>
          <a:ln/>
        </p:spPr>
        <p:txBody>
          <a:bodyPr wrap="square" rtlCol="0" anchor="ctr"/>
          <a:lstStyle/>
          <a:p>
            <a:pPr algn="ctr" indent="0" marL="0">
              <a:buNone/>
            </a:pPr>
            <a:r>
              <a:rPr lang="en-US" sz="4600" b="1" dirty="0">
                <a:solidFill>
                  <a:srgbClr val="FFFFFF"/>
                </a:solidFill>
                <a:latin typeface="Calibri" pitchFamily="34" charset="0"/>
                <a:ea typeface="Calibri" pitchFamily="34" charset="-122"/>
                <a:cs typeface="Calibri" pitchFamily="34" charset="-120"/>
              </a:rPr>
              <a:t>Claim · Count · Compare</a:t>
            </a:r>
            <a:endParaRPr lang="en-US" sz="5400" dirty="0"/>
          </a:p>
        </p:txBody>
      </p:sp>
      <p:sp>
        <p:nvSpPr>
          <p:cNvPr id="3" name="Text 1"/>
          <p:cNvSpPr/>
          <p:nvPr/>
        </p:nvSpPr>
        <p:spPr>
          <a:xfrm>
            <a:off x="731520" y="777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BEFORE NEXT CLASS  ·  WEEK 16 WRAP</a:t>
            </a:r>
            <a:endParaRPr lang="en-US" sz="1500" dirty="0"/>
          </a:p>
        </p:txBody>
      </p:sp>
      <p:sp>
        <p:nvSpPr>
          <p:cNvPr id="4" name="Text 2"/>
          <p:cNvSpPr/>
          <p:nvPr/>
        </p:nvSpPr>
        <p:spPr>
          <a:xfrm>
            <a:off x="914400" y="2286000"/>
            <a:ext cx="10360152" cy="548640"/>
          </a:xfrm>
          <a:prstGeom prst="rect">
            <a:avLst/>
          </a:prstGeom>
          <a:noFill/>
          <a:ln/>
        </p:spPr>
        <p:txBody>
          <a:bodyPr wrap="square" rtlCol="0" anchor="ctr"/>
          <a:lstStyle/>
          <a:p>
            <a:pPr algn="ctr" indent="0" marL="0">
              <a:buNone/>
            </a:pPr>
            <a:r>
              <a:rPr lang="en-US" sz="1700" dirty="0">
                <a:solidFill>
                  <a:srgbClr val="8FB8D9"/>
                </a:solidFill>
                <a:latin typeface="Calibri" pitchFamily="34" charset="0"/>
                <a:ea typeface="Calibri" pitchFamily="34" charset="-122"/>
                <a:cs typeface="Calibri" pitchFamily="34" charset="-120"/>
              </a:rPr>
              <a:t>State the claim → build the expected counts → measure the drift with χ² → conclude carefully.</a:t>
            </a:r>
            <a:endParaRPr lang="en-US" sz="1700" dirty="0"/>
          </a:p>
        </p:txBody>
      </p:sp>
      <p:sp>
        <p:nvSpPr>
          <p:cNvPr id="5" name="Text 3"/>
          <p:cNvSpPr/>
          <p:nvPr/>
        </p:nvSpPr>
        <p:spPr>
          <a:xfrm>
            <a:off x="1463040" y="2926080"/>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TUTORIAL 16</a:t>
            </a:r>
            <a:endParaRPr lang="en-US" sz="1800" dirty="0"/>
          </a:p>
        </p:txBody>
      </p:sp>
      <p:sp>
        <p:nvSpPr>
          <p:cNvPr id="6" name="Text 4"/>
          <p:cNvSpPr/>
          <p:nvPr/>
        </p:nvSpPr>
        <p:spPr>
          <a:xfrm>
            <a:off x="4846320" y="2926080"/>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AI tutor — submit the share link + summary  (~60–90 min)</a:t>
            </a:r>
            <a:endParaRPr lang="en-US" sz="1500" dirty="0"/>
          </a:p>
        </p:txBody>
      </p:sp>
      <p:sp>
        <p:nvSpPr>
          <p:cNvPr id="7" name="Text 5"/>
          <p:cNvSpPr/>
          <p:nvPr/>
        </p:nvSpPr>
        <p:spPr>
          <a:xfrm>
            <a:off x="1463040" y="3493008"/>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DATA LAB 16</a:t>
            </a:r>
            <a:endParaRPr lang="en-US" sz="1800" dirty="0"/>
          </a:p>
        </p:txBody>
      </p:sp>
      <p:sp>
        <p:nvSpPr>
          <p:cNvPr id="8" name="Text 6"/>
          <p:cNvSpPr/>
          <p:nvPr/>
        </p:nvSpPr>
        <p:spPr>
          <a:xfrm>
            <a:off x="4846320" y="3493008"/>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penguins: species × island, one giant chi-square  (~60–90 min)</a:t>
            </a:r>
            <a:endParaRPr lang="en-US" sz="1500" dirty="0"/>
          </a:p>
        </p:txBody>
      </p:sp>
      <p:sp>
        <p:nvSpPr>
          <p:cNvPr id="9" name="Text 7"/>
          <p:cNvSpPr/>
          <p:nvPr/>
        </p:nvSpPr>
        <p:spPr>
          <a:xfrm>
            <a:off x="1463040" y="4059936"/>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QUIZ 16</a:t>
            </a:r>
            <a:endParaRPr lang="en-US" sz="1800" dirty="0"/>
          </a:p>
        </p:txBody>
      </p:sp>
      <p:sp>
        <p:nvSpPr>
          <p:cNvPr id="10" name="Text 8"/>
          <p:cNvSpPr/>
          <p:nvPr/>
        </p:nvSpPr>
        <p:spPr>
          <a:xfrm>
            <a:off x="4846320" y="4059936"/>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end of week · closed to AI  (~20 min)</a:t>
            </a:r>
            <a:endParaRPr lang="en-US" sz="1500" dirty="0"/>
          </a:p>
        </p:txBody>
      </p:sp>
      <p:sp>
        <p:nvSpPr>
          <p:cNvPr id="11" name="Text 9"/>
          <p:cNvSpPr/>
          <p:nvPr/>
        </p:nvSpPr>
        <p:spPr>
          <a:xfrm>
            <a:off x="1463040" y="4626864"/>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DISCUSSION 16</a:t>
            </a:r>
            <a:endParaRPr lang="en-US" sz="1800" dirty="0"/>
          </a:p>
        </p:txBody>
      </p:sp>
      <p:sp>
        <p:nvSpPr>
          <p:cNvPr id="12" name="Text 10"/>
          <p:cNvSpPr/>
          <p:nvPr/>
        </p:nvSpPr>
        <p:spPr>
          <a:xfrm>
            <a:off x="4846320" y="4626864"/>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"Rigged, or Random?" — post two days before week's end</a:t>
            </a:r>
            <a:endParaRPr lang="en-US" sz="1500" dirty="0"/>
          </a:p>
        </p:txBody>
      </p:sp>
      <p:sp>
        <p:nvSpPr>
          <p:cNvPr id="13" name="Text 11"/>
          <p:cNvSpPr/>
          <p:nvPr/>
        </p:nvSpPr>
        <p:spPr>
          <a:xfrm>
            <a:off x="1463040" y="5193792"/>
            <a:ext cx="3291840" cy="548640"/>
          </a:xfrm>
          <a:prstGeom prst="rect">
            <a:avLst/>
          </a:prstGeom>
          <a:noFill/>
          <a:ln/>
        </p:spPr>
        <p:txBody>
          <a:bodyPr wrap="square" rtlCol="0" anchor="ctr"/>
          <a:lstStyle/>
          <a:p>
            <a:pPr indent="0" marL="0">
              <a:buNone/>
            </a:pPr>
            <a:r>
              <a:rPr lang="en-US" sz="1800" b="1" dirty="0">
                <a:solidFill>
                  <a:srgbClr val="5AC8E0"/>
                </a:solidFill>
                <a:latin typeface="Calibri" pitchFamily="34" charset="0"/>
                <a:ea typeface="Calibri" pitchFamily="34" charset="-122"/>
                <a:cs typeface="Calibri" pitchFamily="34" charset="-120"/>
              </a:rPr>
              <a:t>ASSIGNMENT 16</a:t>
            </a:r>
            <a:endParaRPr lang="en-US" sz="1800" dirty="0"/>
          </a:p>
        </p:txBody>
      </p:sp>
      <p:sp>
        <p:nvSpPr>
          <p:cNvPr id="14" name="Text 12"/>
          <p:cNvSpPr/>
          <p:nvPr/>
        </p:nvSpPr>
        <p:spPr>
          <a:xfrm>
            <a:off x="4846320" y="5193792"/>
            <a:ext cx="6309360" cy="548640"/>
          </a:xfrm>
          <a:prstGeom prst="rect">
            <a:avLst/>
          </a:prstGeom>
          <a:noFill/>
          <a:ln/>
        </p:spPr>
        <p:txBody>
          <a:bodyPr wrap="square" rtlCol="0" anchor="ctr"/>
          <a:lstStyle/>
          <a:p>
            <a:pPr indent="0" marL="0">
              <a:buNone/>
            </a:pPr>
            <a:r>
              <a:rPr lang="en-US" sz="1500" dirty="0">
                <a:solidFill>
                  <a:srgbClr val="F2F6FA"/>
                </a:solidFill>
                <a:latin typeface="Calibri" pitchFamily="34" charset="0"/>
                <a:ea typeface="Calibri" pitchFamily="34" charset="-122"/>
                <a:cs typeface="Calibri" pitchFamily="34" charset="-120"/>
              </a:rPr>
              <a:t>AI-coached problems — submit report + share link  (~30–40 min)</a:t>
            </a:r>
            <a:endParaRPr lang="en-US" sz="1500" dirty="0"/>
          </a:p>
        </p:txBody>
      </p:sp>
      <p:sp>
        <p:nvSpPr>
          <p:cNvPr id="15" name="Text 13"/>
          <p:cNvSpPr/>
          <p:nvPr/>
        </p:nvSpPr>
        <p:spPr>
          <a:xfrm>
            <a:off x="914400" y="5897880"/>
            <a:ext cx="10360152" cy="548640"/>
          </a:xfrm>
          <a:prstGeom prst="rect">
            <a:avLst/>
          </a:prstGeom>
          <a:noFill/>
          <a:ln/>
        </p:spPr>
        <p:txBody>
          <a:bodyPr wrap="square" rtlCol="0" anchor="ctr"/>
          <a:lstStyle/>
          <a:p>
            <a:pPr algn="ctr" indent="0" marL="0">
              <a:buNone/>
            </a:pPr>
            <a:r>
              <a:rPr lang="en-US" sz="1700" b="1" dirty="0">
                <a:solidFill>
                  <a:srgbClr val="8FB8D9"/>
                </a:solidFill>
                <a:latin typeface="Calibri" pitchFamily="34" charset="0"/>
                <a:ea typeface="Calibri" pitchFamily="34" charset="-122"/>
                <a:cs typeface="Calibri" pitchFamily="34" charset="-120"/>
              </a:rPr>
              <a:t>Next week: the last tool — regression with inference — then the cumulative final caps the story.</a:t>
            </a:r>
            <a:endParaRPr lang="en-US" sz="1700" dirty="0"/>
          </a:p>
        </p:txBody>
      </p:sp>
      <p:sp>
        <p:nvSpPr>
          <p:cNvPr id="16" name="Text 1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15</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800" b="1" dirty="0">
                <a:solidFill>
                  <a:srgbClr val="FFFFFF"/>
                </a:solidFill>
                <a:latin typeface="Calibri" pitchFamily="34" charset="0"/>
                <a:ea typeface="Calibri" pitchFamily="34" charset="-122"/>
                <a:cs typeface="Calibri" pitchFamily="34" charset="-120"/>
              </a:rPr>
              <a:t>Is this bag rigged?</a:t>
            </a:r>
            <a:endParaRPr lang="en-US" sz="5400" dirty="0"/>
          </a:p>
        </p:txBody>
      </p:sp>
      <p:sp>
        <p:nvSpPr>
          <p:cNvPr id="3" name="Text 1"/>
          <p:cNvSpPr/>
          <p:nvPr/>
        </p:nvSpPr>
        <p:spPr>
          <a:xfrm>
            <a:off x="731520" y="141732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WEEK'S BIG QUESTION</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2200" dirty="0">
                <a:solidFill>
                  <a:srgbClr val="F2F6FA"/>
                </a:solidFill>
                <a:latin typeface="Calibri" pitchFamily="34" charset="0"/>
                <a:ea typeface="Calibri" pitchFamily="34" charset="-122"/>
                <a:cs typeface="Calibri" pitchFamily="34" charset="-120"/>
              </a:rPr>
              <a:t>The label promises a mix. Your count never matches it. Ever.</a:t>
            </a:r>
            <a:endParaRPr lang="en-US" sz="2200" dirty="0"/>
          </a:p>
        </p:txBody>
      </p:sp>
      <p:sp>
        <p:nvSpPr>
          <p:cNvPr id="5" name="Text 3"/>
          <p:cNvSpPr/>
          <p:nvPr/>
        </p:nvSpPr>
        <p:spPr>
          <a:xfrm>
            <a:off x="914400" y="475488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When is drift ordinary luck — and when is the claim just wrong?</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2</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5400" b="1" dirty="0">
                <a:solidFill>
                  <a:srgbClr val="FFFFFF"/>
                </a:solidFill>
                <a:latin typeface="Calibri" pitchFamily="34" charset="0"/>
                <a:ea typeface="Calibri" pitchFamily="34" charset="-122"/>
                <a:cs typeface="Calibri" pitchFamily="34" charset="-120"/>
              </a:rPr>
              <a:t>OBSERVED   </a:t>
            </a:r>
            <a:pPr algn="ctr" indent="0" marL="0">
              <a:buNone/>
            </a:pPr>
            <a:r>
              <a:rPr lang="en-US" sz="2800" b="1" dirty="0">
                <a:solidFill>
                  <a:srgbClr val="5AC8E0"/>
                </a:solidFill>
                <a:latin typeface="Calibri" pitchFamily="34" charset="0"/>
                <a:ea typeface="Calibri" pitchFamily="34" charset="-122"/>
                <a:cs typeface="Calibri" pitchFamily="34" charset="-120"/>
              </a:rPr>
              <a:t>vs</a:t>
            </a:r>
            <a:pPr algn="ctr" indent="0" marL="0">
              <a:buNone/>
            </a:pPr>
            <a:r>
              <a:rPr lang="en-US" sz="5400" b="1" dirty="0">
                <a:solidFill>
                  <a:srgbClr val="FFFFFF"/>
                </a:solidFill>
                <a:latin typeface="Calibri" pitchFamily="34" charset="0"/>
                <a:ea typeface="Calibri" pitchFamily="34" charset="-122"/>
                <a:cs typeface="Calibri" pitchFamily="34" charset="-120"/>
              </a:rPr>
              <a:t>   EXPECTED</a:t>
            </a:r>
            <a:endParaRPr lang="en-US" sz="5400" dirty="0"/>
          </a:p>
        </p:txBody>
      </p:sp>
      <p:sp>
        <p:nvSpPr>
          <p:cNvPr id="3" name="Text 1"/>
          <p:cNvSpPr/>
          <p:nvPr/>
        </p:nvSpPr>
        <p:spPr>
          <a:xfrm>
            <a:off x="731520" y="1920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TWO TABLES, ONE ARGUMENT</a:t>
            </a:r>
            <a:endParaRPr lang="en-US" sz="1500" dirty="0"/>
          </a:p>
        </p:txBody>
      </p:sp>
      <p:sp>
        <p:nvSpPr>
          <p:cNvPr id="4" name="Text 2"/>
          <p:cNvSpPr/>
          <p:nvPr/>
        </p:nvSpPr>
        <p:spPr>
          <a:xfrm>
            <a:off x="914400" y="429768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what you actually counted            what the claim predicts for a sample your size</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3</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5400" b="1" dirty="0">
                <a:solidFill>
                  <a:srgbClr val="FFFFFF"/>
                </a:solidFill>
                <a:latin typeface="Calibri" pitchFamily="34" charset="0"/>
                <a:ea typeface="Calibri" pitchFamily="34" charset="-122"/>
                <a:cs typeface="Calibri" pitchFamily="34" charset="-120"/>
              </a:rPr>
              <a:t>χ² = Σ (O − E)² ⁄ E</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ONE NUMBER FOR THE WHOLE DRIFT</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gap → squared → scaled by what you expected → summed over every category</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4</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2000" b="1" dirty="0">
                <a:solidFill>
                  <a:srgbClr val="FFFFFF"/>
                </a:solidFill>
                <a:latin typeface="Calibri" pitchFamily="34" charset="0"/>
                <a:ea typeface="Calibri" pitchFamily="34" charset="-122"/>
                <a:cs typeface="Calibri" pitchFamily="34" charset="-120"/>
              </a:rPr>
              <a:t>2.0</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CANDY BAG, WORKED START TO FINISH</a:t>
            </a:r>
            <a:endParaRPr lang="en-US" sz="1500" dirty="0"/>
          </a:p>
        </p:txBody>
      </p:sp>
      <p:sp>
        <p:nvSpPr>
          <p:cNvPr id="4" name="Text 2"/>
          <p:cNvSpPr/>
          <p:nvPr/>
        </p:nvSpPr>
        <p:spPr>
          <a:xfrm>
            <a:off x="914400" y="3931920"/>
            <a:ext cx="10360152" cy="822960"/>
          </a:xfrm>
          <a:prstGeom prst="rect">
            <a:avLst/>
          </a:prstGeom>
          <a:noFill/>
          <a:ln/>
        </p:spPr>
        <p:txBody>
          <a:bodyPr wrap="square" rtlCol="0" anchor="ctr"/>
          <a:lstStyle/>
          <a:p>
            <a:pPr algn="ctr" indent="0" marL="0">
              <a:buNone/>
            </a:pPr>
            <a:r>
              <a:rPr lang="en-US" sz="2400" dirty="0">
                <a:solidFill>
                  <a:srgbClr val="F2F6FA"/>
                </a:solidFill>
                <a:latin typeface="Calibri" pitchFamily="34" charset="0"/>
                <a:ea typeface="Calibri" pitchFamily="34" charset="-122"/>
                <a:cs typeface="Calibri" pitchFamily="34" charset="-120"/>
              </a:rPr>
              <a:t>Observed 30 · 25 · 25 · 20 vs. expected 25s → χ² = 1 + 0 + 0 + 1 = 2.0</a:t>
            </a:r>
            <a:endParaRPr lang="en-US" sz="2400" dirty="0"/>
          </a:p>
        </p:txBody>
      </p:sp>
      <p:sp>
        <p:nvSpPr>
          <p:cNvPr id="5" name="Text 3"/>
          <p:cNvSpPr/>
          <p:nvPr/>
        </p:nvSpPr>
        <p:spPr>
          <a:xfrm>
            <a:off x="914400" y="4754880"/>
            <a:ext cx="10360152" cy="822960"/>
          </a:xfrm>
          <a:prstGeom prst="rect">
            <a:avLst/>
          </a:prstGeom>
          <a:noFill/>
          <a:ln/>
        </p:spPr>
        <p:txBody>
          <a:bodyPr wrap="square" rtlCol="0" anchor="ctr"/>
          <a:lstStyle/>
          <a:p>
            <a:pPr algn="ctr" indent="0" marL="0">
              <a:buNone/>
            </a:pPr>
            <a:r>
              <a:rPr lang="en-US" sz="2000" dirty="0">
                <a:solidFill>
                  <a:srgbClr val="5AC8E0"/>
                </a:solidFill>
                <a:latin typeface="Calibri" pitchFamily="34" charset="0"/>
                <a:ea typeface="Calibri" pitchFamily="34" charset="-122"/>
                <a:cs typeface="Calibri" pitchFamily="34" charset="-120"/>
              </a:rPr>
              <a:t>Is 2.0 a lot of drift, or ordinary luck? We need a ruler.</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5</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ph type="title"/>
          </p:nvPr>
        </p:nvSpPr>
        <p:spPr>
          <a:xfrm>
            <a:off x="548640" y="502920"/>
            <a:ext cx="11091672" cy="822960"/>
          </a:xfrm>
          <a:prstGeom prst="rect">
            <a:avLst/>
          </a:prstGeom>
          <a:noFill/>
          <a:ln/>
        </p:spPr>
        <p:txBody>
          <a:bodyPr wrap="square" rtlCol="0" anchor="ctr"/>
          <a:lstStyle/>
          <a:p>
            <a:pPr algn="ctr" indent="0" marL="0">
              <a:buNone/>
            </a:pPr>
            <a:r>
              <a:rPr lang="en-US" sz="3200" b="1" dirty="0">
                <a:solidFill>
                  <a:srgbClr val="0E2A47"/>
                </a:solidFill>
                <a:latin typeface="Calibri" pitchFamily="34" charset="0"/>
                <a:ea typeface="Calibri" pitchFamily="34" charset="-122"/>
                <a:cs typeface="Calibri" pitchFamily="34" charset="-120"/>
              </a:rPr>
              <a:t>The Chi-Square Critical Values</a:t>
            </a:r>
            <a:endParaRPr lang="en-US" sz="3200" dirty="0"/>
          </a:p>
        </p:txBody>
      </p:sp>
      <p:sp>
        <p:nvSpPr>
          <p:cNvPr id="3" name="Text 1"/>
          <p:cNvSpPr/>
          <p:nvPr/>
        </p:nvSpPr>
        <p:spPr>
          <a:xfrm>
            <a:off x="914400" y="160020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df = 1</a:t>
            </a:r>
            <a:endParaRPr lang="en-US" sz="2800" dirty="0"/>
          </a:p>
        </p:txBody>
      </p:sp>
      <p:sp>
        <p:nvSpPr>
          <p:cNvPr id="4" name="Text 2"/>
          <p:cNvSpPr/>
          <p:nvPr/>
        </p:nvSpPr>
        <p:spPr>
          <a:xfrm>
            <a:off x="3840480" y="160020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3.841 at 5% · 6.635 at 1%</a:t>
            </a:r>
            <a:endParaRPr lang="en-US" sz="1800" dirty="0"/>
          </a:p>
        </p:txBody>
      </p:sp>
      <p:sp>
        <p:nvSpPr>
          <p:cNvPr id="5" name="Text 3"/>
          <p:cNvSpPr/>
          <p:nvPr/>
        </p:nvSpPr>
        <p:spPr>
          <a:xfrm>
            <a:off x="7955280" y="160020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a 2 × 2 table</a:t>
            </a:r>
            <a:endParaRPr lang="en-US" sz="1500" dirty="0"/>
          </a:p>
        </p:txBody>
      </p:sp>
      <p:sp>
        <p:nvSpPr>
          <p:cNvPr id="6" name="Text 4"/>
          <p:cNvSpPr/>
          <p:nvPr/>
        </p:nvSpPr>
        <p:spPr>
          <a:xfrm>
            <a:off x="914400" y="256032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df = 2</a:t>
            </a:r>
            <a:endParaRPr lang="en-US" sz="2800" dirty="0"/>
          </a:p>
        </p:txBody>
      </p:sp>
      <p:sp>
        <p:nvSpPr>
          <p:cNvPr id="7" name="Text 5"/>
          <p:cNvSpPr/>
          <p:nvPr/>
        </p:nvSpPr>
        <p:spPr>
          <a:xfrm>
            <a:off x="3840480" y="256032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5.991 at 5% · 9.210 at 1%</a:t>
            </a:r>
            <a:endParaRPr lang="en-US" sz="1800" dirty="0"/>
          </a:p>
        </p:txBody>
      </p:sp>
      <p:sp>
        <p:nvSpPr>
          <p:cNvPr id="8" name="Text 6"/>
          <p:cNvSpPr/>
          <p:nvPr/>
        </p:nvSpPr>
        <p:spPr>
          <a:xfrm>
            <a:off x="7955280" y="256032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3 categories · a 2 × 3 table</a:t>
            </a:r>
            <a:endParaRPr lang="en-US" sz="1500" dirty="0"/>
          </a:p>
        </p:txBody>
      </p:sp>
      <p:sp>
        <p:nvSpPr>
          <p:cNvPr id="9" name="Text 7"/>
          <p:cNvSpPr/>
          <p:nvPr/>
        </p:nvSpPr>
        <p:spPr>
          <a:xfrm>
            <a:off x="914400" y="352044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df = 3</a:t>
            </a:r>
            <a:endParaRPr lang="en-US" sz="2800" dirty="0"/>
          </a:p>
        </p:txBody>
      </p:sp>
      <p:sp>
        <p:nvSpPr>
          <p:cNvPr id="10" name="Text 8"/>
          <p:cNvSpPr/>
          <p:nvPr/>
        </p:nvSpPr>
        <p:spPr>
          <a:xfrm>
            <a:off x="3840480" y="352044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7.815 at 5% · 11.345 at 1%</a:t>
            </a:r>
            <a:endParaRPr lang="en-US" sz="1800" dirty="0"/>
          </a:p>
        </p:txBody>
      </p:sp>
      <p:sp>
        <p:nvSpPr>
          <p:cNvPr id="11" name="Text 9"/>
          <p:cNvSpPr/>
          <p:nvPr/>
        </p:nvSpPr>
        <p:spPr>
          <a:xfrm>
            <a:off x="7955280" y="352044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4 categories</a:t>
            </a:r>
            <a:endParaRPr lang="en-US" sz="1500" dirty="0"/>
          </a:p>
        </p:txBody>
      </p:sp>
      <p:sp>
        <p:nvSpPr>
          <p:cNvPr id="12" name="Text 10"/>
          <p:cNvSpPr/>
          <p:nvPr/>
        </p:nvSpPr>
        <p:spPr>
          <a:xfrm>
            <a:off x="914400" y="4480560"/>
            <a:ext cx="2834640" cy="822960"/>
          </a:xfrm>
          <a:prstGeom prst="rect">
            <a:avLst/>
          </a:prstGeom>
          <a:noFill/>
          <a:ln/>
        </p:spPr>
        <p:txBody>
          <a:bodyPr wrap="square" rtlCol="0" anchor="ctr"/>
          <a:lstStyle/>
          <a:p>
            <a:pPr indent="0" marL="0">
              <a:buNone/>
            </a:pPr>
            <a:r>
              <a:rPr lang="en-US" sz="2800" b="1" dirty="0">
                <a:solidFill>
                  <a:srgbClr val="0E2A47"/>
                </a:solidFill>
                <a:latin typeface="Calibri" pitchFamily="34" charset="0"/>
                <a:ea typeface="Calibri" pitchFamily="34" charset="-122"/>
                <a:cs typeface="Calibri" pitchFamily="34" charset="-120"/>
              </a:rPr>
              <a:t>df = 4</a:t>
            </a:r>
            <a:endParaRPr lang="en-US" sz="2800" dirty="0"/>
          </a:p>
        </p:txBody>
      </p:sp>
      <p:sp>
        <p:nvSpPr>
          <p:cNvPr id="13" name="Text 11"/>
          <p:cNvSpPr/>
          <p:nvPr/>
        </p:nvSpPr>
        <p:spPr>
          <a:xfrm>
            <a:off x="3840480" y="4480560"/>
            <a:ext cx="4023360" cy="822960"/>
          </a:xfrm>
          <a:prstGeom prst="rect">
            <a:avLst/>
          </a:prstGeom>
          <a:noFill/>
          <a:ln/>
        </p:spPr>
        <p:txBody>
          <a:bodyPr wrap="square" rtlCol="0" anchor="ctr"/>
          <a:lstStyle/>
          <a:p>
            <a:pPr indent="0" marL="0">
              <a:buNone/>
            </a:pPr>
            <a:r>
              <a:rPr lang="en-US" sz="1800" dirty="0">
                <a:solidFill>
                  <a:srgbClr val="0B6B87"/>
                </a:solidFill>
                <a:latin typeface="Calibri" pitchFamily="34" charset="0"/>
                <a:ea typeface="Calibri" pitchFamily="34" charset="-122"/>
                <a:cs typeface="Calibri" pitchFamily="34" charset="-120"/>
              </a:rPr>
              <a:t>9.488 at 5% · 13.277 at 1%</a:t>
            </a:r>
            <a:endParaRPr lang="en-US" sz="1800" dirty="0"/>
          </a:p>
        </p:txBody>
      </p:sp>
      <p:sp>
        <p:nvSpPr>
          <p:cNvPr id="14" name="Text 12"/>
          <p:cNvSpPr/>
          <p:nvPr/>
        </p:nvSpPr>
        <p:spPr>
          <a:xfrm>
            <a:off x="7955280" y="4480560"/>
            <a:ext cx="3566160" cy="822960"/>
          </a:xfrm>
          <a:prstGeom prst="rect">
            <a:avLst/>
          </a:prstGeom>
          <a:noFill/>
          <a:ln/>
        </p:spPr>
        <p:txBody>
          <a:bodyPr wrap="square" rtlCol="0" anchor="ctr"/>
          <a:lstStyle/>
          <a:p>
            <a:pPr indent="0" marL="0">
              <a:buNone/>
            </a:pPr>
            <a:r>
              <a:rPr lang="en-US" sz="1500" dirty="0">
                <a:solidFill>
                  <a:srgbClr val="5A6B7A"/>
                </a:solidFill>
                <a:latin typeface="Calibri" pitchFamily="34" charset="0"/>
                <a:ea typeface="Calibri" pitchFamily="34" charset="-122"/>
                <a:cs typeface="Calibri" pitchFamily="34" charset="-120"/>
              </a:rPr>
              <a:t>5 categories · a 3 × 3 table</a:t>
            </a:r>
            <a:endParaRPr lang="en-US" sz="1500" dirty="0"/>
          </a:p>
        </p:txBody>
      </p:sp>
      <p:sp>
        <p:nvSpPr>
          <p:cNvPr id="15" name="Text 13"/>
          <p:cNvSpPr/>
          <p:nvPr/>
        </p:nvSpPr>
        <p:spPr>
          <a:xfrm>
            <a:off x="914400" y="5623560"/>
            <a:ext cx="10360152" cy="548640"/>
          </a:xfrm>
          <a:prstGeom prst="rect">
            <a:avLst/>
          </a:prstGeom>
          <a:noFill/>
          <a:ln/>
        </p:spPr>
        <p:txBody>
          <a:bodyPr wrap="square" rtlCol="0" anchor="ctr"/>
          <a:lstStyle/>
          <a:p>
            <a:pPr algn="ctr" indent="0" marL="0">
              <a:buNone/>
            </a:pPr>
            <a:r>
              <a:rPr lang="en-US" sz="1700" b="1" dirty="0">
                <a:solidFill>
                  <a:srgbClr val="0E2A47"/>
                </a:solidFill>
                <a:latin typeface="Calibri" pitchFamily="34" charset="0"/>
                <a:ea typeface="Calibri" pitchFamily="34" charset="-122"/>
                <a:cs typeface="Calibri" pitchFamily="34" charset="-120"/>
              </a:rPr>
              <a:t>Goodness-of-fit: df = k − 1.  Independence: df = (r − 1)(c − 1).  Reject H₀ when χ² exceeds the entry.</a:t>
            </a:r>
            <a:endParaRPr lang="en-US" sz="1700" dirty="0"/>
          </a:p>
        </p:txBody>
      </p:sp>
      <p:sp>
        <p:nvSpPr>
          <p:cNvPr id="16" name="Text 1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6</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4800" b="1" dirty="0">
                <a:solidFill>
                  <a:srgbClr val="FFFFFF"/>
                </a:solidFill>
                <a:latin typeface="Calibri" pitchFamily="34" charset="0"/>
                <a:ea typeface="Calibri" pitchFamily="34" charset="-122"/>
                <a:cs typeface="Calibri" pitchFamily="34" charset="-120"/>
              </a:rPr>
              <a:t>Not guilty ≠ innocent</a:t>
            </a:r>
            <a:endParaRPr lang="en-US" sz="5400" dirty="0"/>
          </a:p>
        </p:txBody>
      </p:sp>
      <p:sp>
        <p:nvSpPr>
          <p:cNvPr id="3" name="Text 1"/>
          <p:cNvSpPr/>
          <p:nvPr/>
        </p:nvSpPr>
        <p:spPr>
          <a:xfrm>
            <a:off x="731520" y="16002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THE VERDICT TRAP, BACK FOR ITS ENCORE</a:t>
            </a:r>
            <a:endParaRPr lang="en-US" sz="1500" dirty="0"/>
          </a:p>
        </p:txBody>
      </p:sp>
      <p:sp>
        <p:nvSpPr>
          <p:cNvPr id="4" name="Text 2"/>
          <p:cNvSpPr/>
          <p:nvPr/>
        </p:nvSpPr>
        <p:spPr>
          <a:xfrm>
            <a:off x="914400" y="3977640"/>
            <a:ext cx="10360152" cy="822960"/>
          </a:xfrm>
          <a:prstGeom prst="rect">
            <a:avLst/>
          </a:prstGeom>
          <a:noFill/>
          <a:ln/>
        </p:spPr>
        <p:txBody>
          <a:bodyPr wrap="square" rtlCol="0" anchor="ctr"/>
          <a:lstStyle/>
          <a:p>
            <a:pPr algn="ctr" indent="0" marL="0">
              <a:buNone/>
            </a:pPr>
            <a:r>
              <a:rPr lang="en-US" sz="1900" dirty="0">
                <a:solidFill>
                  <a:srgbClr val="8FB8D9"/>
                </a:solidFill>
                <a:latin typeface="Calibri" pitchFamily="34" charset="0"/>
                <a:ea typeface="Calibri" pitchFamily="34" charset="-122"/>
                <a:cs typeface="Calibri" pitchFamily="34" charset="-120"/>
              </a:rPr>
              <a:t>Fail to reject = the counts are consistent with the claim — never that the claim is proven.</a:t>
            </a:r>
            <a:endParaRPr lang="en-US" sz="19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7</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12000" b="1" dirty="0">
                <a:solidFill>
                  <a:srgbClr val="FFFFFF"/>
                </a:solidFill>
                <a:latin typeface="Calibri" pitchFamily="34" charset="0"/>
                <a:ea typeface="Calibri" pitchFamily="34" charset="-122"/>
                <a:cs typeface="Calibri" pitchFamily="34" charset="-120"/>
              </a:rPr>
              <a:t>56</a:t>
            </a:r>
            <a:endParaRPr lang="en-US" sz="5400" dirty="0"/>
          </a:p>
        </p:txBody>
      </p:sp>
      <p:sp>
        <p:nvSpPr>
          <p:cNvPr id="3" name="Text 1"/>
          <p:cNvSpPr/>
          <p:nvPr/>
        </p:nvSpPr>
        <p:spPr>
          <a:xfrm>
            <a:off x="731520" y="137160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A WEEK OF STORE TRAFFIC — WHO SET OFF THE ALARM?</a:t>
            </a:r>
            <a:endParaRPr lang="en-US" sz="1500" dirty="0"/>
          </a:p>
        </p:txBody>
      </p:sp>
      <p:sp>
        <p:nvSpPr>
          <p:cNvPr id="4" name="Text 2"/>
          <p:cNvSpPr/>
          <p:nvPr/>
        </p:nvSpPr>
        <p:spPr>
          <a:xfrm>
            <a:off x="914400" y="3931920"/>
            <a:ext cx="10360152" cy="822960"/>
          </a:xfrm>
          <a:prstGeom prst="rect">
            <a:avLst/>
          </a:prstGeom>
          <a:noFill/>
          <a:ln/>
        </p:spPr>
        <p:txBody>
          <a:bodyPr wrap="square" rtlCol="0" anchor="ctr"/>
          <a:lstStyle/>
          <a:p>
            <a:pPr algn="ctr" indent="0" marL="0">
              <a:buNone/>
            </a:pPr>
            <a:r>
              <a:rPr lang="en-US" sz="2200" dirty="0">
                <a:solidFill>
                  <a:srgbClr val="F2F6FA"/>
                </a:solidFill>
                <a:latin typeface="Calibri" pitchFamily="34" charset="0"/>
                <a:ea typeface="Calibri" pitchFamily="34" charset="-122"/>
                <a:cs typeface="Calibri" pitchFamily="34" charset="-120"/>
              </a:rPr>
              <a:t>Fri's 56 receipts vs. 40 expected: contribution 6.4 of χ² = 11.4 → reject at 5%.</a:t>
            </a:r>
            <a:endParaRPr lang="en-US" sz="2200" dirty="0"/>
          </a:p>
        </p:txBody>
      </p:sp>
      <p:sp>
        <p:nvSpPr>
          <p:cNvPr id="5" name="Text 3"/>
          <p:cNvSpPr/>
          <p:nvPr/>
        </p:nvSpPr>
        <p:spPr>
          <a:xfrm>
            <a:off x="914400" y="4754880"/>
            <a:ext cx="10360152" cy="822960"/>
          </a:xfrm>
          <a:prstGeom prst="rect">
            <a:avLst/>
          </a:prstGeom>
          <a:noFill/>
          <a:ln/>
        </p:spPr>
        <p:txBody>
          <a:bodyPr wrap="square" rtlCol="0" anchor="ctr"/>
          <a:lstStyle/>
          <a:p>
            <a:pPr algn="ctr" indent="0" marL="0">
              <a:buNone/>
            </a:pPr>
            <a:r>
              <a:rPr lang="en-US" sz="2000" b="1" dirty="0">
                <a:solidFill>
                  <a:srgbClr val="5AC8E0"/>
                </a:solidFill>
                <a:latin typeface="Calibri" pitchFamily="34" charset="0"/>
                <a:ea typeface="Calibri" pitchFamily="34" charset="-122"/>
                <a:cs typeface="Calibri" pitchFamily="34" charset="-120"/>
              </a:rPr>
              <a:t>Follow the biggest term — that's where the story is.</a:t>
            </a:r>
            <a:endParaRPr lang="en-US" sz="2000" dirty="0"/>
          </a:p>
        </p:txBody>
      </p:sp>
      <p:sp>
        <p:nvSpPr>
          <p:cNvPr id="6" name="Shape 4"/>
          <p:cNvSpPr/>
          <p:nvPr/>
        </p:nvSpPr>
        <p:spPr>
          <a:xfrm>
            <a:off x="6035040" y="5806440"/>
            <a:ext cx="118872" cy="118872"/>
          </a:xfrm>
          <a:prstGeom prst="ellipse">
            <a:avLst/>
          </a:prstGeom>
          <a:solidFill>
            <a:srgbClr val="5AC8E0"/>
          </a:solidFill>
          <a:ln/>
        </p:spPr>
      </p:sp>
      <p:sp>
        <p:nvSpPr>
          <p:cNvPr id="7" name="Text 5"/>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8</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ph type="title"/>
          </p:nvPr>
        </p:nvSpPr>
        <p:spPr>
          <a:xfrm>
            <a:off x="548640" y="2103120"/>
            <a:ext cx="11091672" cy="1828800"/>
          </a:xfrm>
          <a:prstGeom prst="rect">
            <a:avLst/>
          </a:prstGeom>
          <a:noFill/>
          <a:ln/>
        </p:spPr>
        <p:txBody>
          <a:bodyPr wrap="square" rtlCol="0" anchor="ctr"/>
          <a:lstStyle/>
          <a:p>
            <a:pPr algn="ctr" indent="0" marL="0">
              <a:buNone/>
            </a:pPr>
            <a:r>
              <a:rPr lang="en-US" sz="5600" b="1" dirty="0">
                <a:solidFill>
                  <a:srgbClr val="FFFFFF"/>
                </a:solidFill>
                <a:latin typeface="Calibri" pitchFamily="34" charset="0"/>
                <a:ea typeface="Calibri" pitchFamily="34" charset="-122"/>
                <a:cs typeface="Calibri" pitchFamily="34" charset="-120"/>
              </a:rPr>
              <a:t>FIT   </a:t>
            </a:r>
            <a:pPr algn="ctr" indent="0" marL="0">
              <a:buNone/>
            </a:pPr>
            <a:r>
              <a:rPr lang="en-US" sz="2800" b="1" dirty="0">
                <a:solidFill>
                  <a:srgbClr val="5AC8E0"/>
                </a:solidFill>
                <a:latin typeface="Calibri" pitchFamily="34" charset="0"/>
                <a:ea typeface="Calibri" pitchFamily="34" charset="-122"/>
                <a:cs typeface="Calibri" pitchFamily="34" charset="-120"/>
              </a:rPr>
              <a:t>vs</a:t>
            </a:r>
            <a:pPr algn="ctr" indent="0" marL="0">
              <a:buNone/>
            </a:pPr>
            <a:r>
              <a:rPr lang="en-US" sz="5600" b="1" dirty="0">
                <a:solidFill>
                  <a:srgbClr val="FFFFFF"/>
                </a:solidFill>
                <a:latin typeface="Calibri" pitchFamily="34" charset="0"/>
                <a:ea typeface="Calibri" pitchFamily="34" charset="-122"/>
                <a:cs typeface="Calibri" pitchFamily="34" charset="-120"/>
              </a:rPr>
              <a:t>   INDEPENDENCE</a:t>
            </a:r>
            <a:endParaRPr lang="en-US" sz="5400" dirty="0"/>
          </a:p>
        </p:txBody>
      </p:sp>
      <p:sp>
        <p:nvSpPr>
          <p:cNvPr id="3" name="Text 1"/>
          <p:cNvSpPr/>
          <p:nvPr/>
        </p:nvSpPr>
        <p:spPr>
          <a:xfrm>
            <a:off x="731520" y="1920240"/>
            <a:ext cx="10725912" cy="457200"/>
          </a:xfrm>
          <a:prstGeom prst="rect">
            <a:avLst/>
          </a:prstGeom>
          <a:noFill/>
          <a:ln/>
        </p:spPr>
        <p:txBody>
          <a:bodyPr wrap="square" rtlCol="0" anchor="ctr"/>
          <a:lstStyle/>
          <a:p>
            <a:pPr algn="ctr" indent="0" marL="0">
              <a:buNone/>
            </a:pPr>
            <a:r>
              <a:rPr lang="en-US" sz="1500" b="1" spc="200" kern="0" dirty="0">
                <a:solidFill>
                  <a:srgbClr val="8FB8D9"/>
                </a:solidFill>
                <a:latin typeface="Calibri" pitchFamily="34" charset="0"/>
                <a:ea typeface="Calibri" pitchFamily="34" charset="-122"/>
                <a:cs typeface="Calibri" pitchFamily="34" charset="-120"/>
              </a:rPr>
              <a:t>ONE VARIABLE, OR TWO?</a:t>
            </a:r>
            <a:endParaRPr lang="en-US" sz="1500" dirty="0"/>
          </a:p>
        </p:txBody>
      </p:sp>
      <p:sp>
        <p:nvSpPr>
          <p:cNvPr id="4" name="Text 2"/>
          <p:cNvSpPr/>
          <p:nvPr/>
        </p:nvSpPr>
        <p:spPr>
          <a:xfrm>
            <a:off x="914400" y="4297680"/>
            <a:ext cx="10360152" cy="822960"/>
          </a:xfrm>
          <a:prstGeom prst="rect">
            <a:avLst/>
          </a:prstGeom>
          <a:noFill/>
          <a:ln/>
        </p:spPr>
        <p:txBody>
          <a:bodyPr wrap="square" rtlCol="0" anchor="ctr"/>
          <a:lstStyle/>
          <a:p>
            <a:pPr algn="ctr" indent="0" marL="0">
              <a:buNone/>
            </a:pPr>
            <a:r>
              <a:rPr lang="en-US" sz="1700" dirty="0">
                <a:solidFill>
                  <a:srgbClr val="8FB8D9"/>
                </a:solidFill>
                <a:latin typeface="Calibri" pitchFamily="34" charset="0"/>
                <a:ea typeface="Calibri" pitchFamily="34" charset="-122"/>
                <a:cs typeface="Calibri" pitchFamily="34" charset="-120"/>
              </a:rPr>
              <a:t>one variable vs. a claimed mix — df = k − 1            two variables, linked or not — df = (r − 1)(c − 1)</a:t>
            </a:r>
            <a:endParaRPr lang="en-US" sz="1700" dirty="0"/>
          </a:p>
        </p:txBody>
      </p:sp>
      <p:sp>
        <p:nvSpPr>
          <p:cNvPr id="5" name="Shape 3"/>
          <p:cNvSpPr/>
          <p:nvPr/>
        </p:nvSpPr>
        <p:spPr>
          <a:xfrm>
            <a:off x="6035040" y="5806440"/>
            <a:ext cx="118872" cy="118872"/>
          </a:xfrm>
          <a:prstGeom prst="ellipse">
            <a:avLst/>
          </a:prstGeom>
          <a:solidFill>
            <a:srgbClr val="5AC8E0"/>
          </a:solidFill>
          <a:ln/>
        </p:spPr>
      </p:sp>
      <p:sp>
        <p:nvSpPr>
          <p:cNvPr id="6" name="Text 4"/>
          <p:cNvSpPr/>
          <p:nvPr/>
        </p:nvSpPr>
        <p:spPr>
          <a:xfrm>
            <a:off x="11430000" y="6355080"/>
            <a:ext cx="548640" cy="365760"/>
          </a:xfrm>
          <a:prstGeom prst="rect">
            <a:avLst/>
          </a:prstGeom>
          <a:noFill/>
          <a:ln/>
        </p:spPr>
        <p:txBody>
          <a:bodyPr wrap="square" rtlCol="0" anchor="ctr"/>
          <a:lstStyle/>
          <a:p>
            <a:pPr algn="r" indent="0" marL="0">
              <a:buNone/>
            </a:pPr>
            <a:r>
              <a:rPr lang="en-US" sz="1100" dirty="0">
                <a:solidFill>
                  <a:srgbClr val="6E8CA6"/>
                </a:solidFill>
                <a:latin typeface="Calibri" pitchFamily="34" charset="0"/>
                <a:ea typeface="Calibri" pitchFamily="34" charset="-122"/>
                <a:cs typeface="Calibri" pitchFamily="34" charset="-120"/>
              </a:rPr>
              <a:t>9</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Week 16 — Chi-Square Tests for Categorical Data</dc:title>
  <dc:subject>Week 16 — Chi-Square Tests for Categorical Data</dc:subject>
  <dc:creator>Introduction to Statistics — course deck</dc:creator>
  <cp:lastModifiedBy>Introduction to Statistics — course deck</cp:lastModifiedBy>
  <cp:revision>1</cp:revision>
  <dcterms:created xsi:type="dcterms:W3CDTF">2026-07-29T14:22:41Z</dcterms:created>
  <dcterms:modified xsi:type="dcterms:W3CDTF">2026-07-29T14:22:41Z</dcterms:modified>
</cp:coreProperties>
</file>