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to Week 17 — the last week of new material: linear regression with inference, plus the course synthesis.
Set the stakes: last week finished the categorical tools; today we get the final tool — a line that turns one variable into a prediction of another — and we put its slope on trial with the same t-machinery you have used since Week 11. Then we step back and assemble the whole toolkit into one decision map.
Housekeeping: the final lands next week — cumulative, 60 multiple choice, a low-stakes checkpoint at five percent, closed to AI. Its study guide, practice exam, and prep tutorial are already in the Week 18 module. DO: say that calmly — steady weekly work has banked the grade.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Real-style output on the screen: salary in thousands regressed on years of experience, 26 employees. Coef 2.50, SE Coef 1.25, T 2.00, P 0.057, R-squared 14.3 percent.
DO: recompute T out loud — 2.50 over 1.25 is 2.00; df is 26 minus 2 = 24; the table t-star is 2.064. Two point double-oh falls short, and the printed p-value agrees: 0.057, just above 0.05. Verdict: fail to reject — with 26 employees, this positive-looking slope is not statistically convincing.
Spring Week 13's law before someone volunteers it wrong: this does NOT prove experience doesn't matter. Fail to reject is not accept — the data are inconclusive, and 0.057 is achingly close. R-squared 14.3 percent says experience is a modest storyline here anyway.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interval answers the better question: how big might the true slope actually be? Same recipe as every interval since Week 11 — estimate plus-or-minus table value times standard error. Margin of error: 2.064 times 1.25 = 2.58. Interval: minus 0.08 to 5.08 thousand dollars per year of experience.
Say it in words: we're 95 percent confident each year of experience is associated with between minus 80 and plus 5,080 dollars of predicted salary.
DO: point at the zero. It sits barely inside — EXACTLY why the test barely failed to reject. Interval contains zero if and only if the two-sided test fails at the matching alpha. The duality closed the loop in Week 14; it closes the course's loop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slide students photograph — the whole second half of the course as one map.
Walk the rows. One mean: estimate or test an average — one-sample t, df n minus 1. One proportion: a yes-no percentage — the z procedures. Two groups: comparing means or percents — two-sample t or two-proportion z, and paired data collapse to one-sample t on the differences. Categories: counts in a table — chi-square, goodness-of-fit against claimed percents, independence for two-way tables. And new today: predicting one number from another — regression, with the t-test for the slope, df n minus 2.
DO: run the rapid-fire drill from the outline — plants and focus, LED streetlights, orchard apples, two trailheads, music genre by age, helmet rates. Name the answer's shape, and the procedure names itself.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 demo, spreadsheet open. X-values in column A, y-values in column B. Three cells do the whole fit: SLOPE of B-range comma A-range; INTERCEPT the same; RSQ the same. Argument order is the classic silent error — y-range FIRST, then x — say it twice. Then Insert, Chart, Scatter, and add the trendline with Show R-squared checked.
DO: type the tiny practice set live — x one through five, y 3, 5, 6, 9, 12 — and confirm slope 2.2, intercept 0.4, r-squared 0.968. Anyone who gets something else has swapped or misaligned ranges.
Then the AI-critique moment: paste the salary output into a chatbot and ask it to interpret. It often calls r-squared 'the correlation,' declares causation, or happily extrapolates. The tool drafts; you judge — that audit is graded in this week's lab.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the oldest loop in the course. Week 4's law: correlation is a handshake, not a push. Week 17 measured the handshake — a slope with units — tested it, and bounded it with an interval. It is STILL not a push.
A significant slope tells you the tilt is unlikely to be luck. It says nothing about who is pushing whom, and nothing about lurking third variables — the arithmetic never checks the arrow. Only random assignment earns 'because' — Week 1's law, unrepealed all term.
DO: ask the room — the plants-and-focus study from the drill: if the slope is significant, should the office buy plants? Draw out the confounding candidates (naturally lighter offices, happier teams choose plants). Interrogate, don't surrender.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Tell the story of the course, with feeling — three minutes, no formulas.
Act one, Weeks 1 through 4: DESCRIBE. Get honest data — who was measured, how they were picked — and summarize it: shapes, centers, spreads, relationships. Act two, Weeks 5 through 8: CHANCE. Learn how randomness behaves so you can recognize its fingerprints. Act three, Weeks 10 through 17: INFER. Use one sample plus the logic of chance to say something disciplined about a world you didn't fully measure — always with a margin of humility attached.
DO: land the transformation. Eighteen weeks ago a statistic was a number someone told you. Now it's a claim you know how to interrogate: who was measured, how much would it vary, and is the pattern more than luck.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Land the week and the hand-off. The checklist: the chapter first if they haven't read it; the tutorial and the data lab are the big two — and the lab is the capstone, fitting the flipper-length-to-body-mass line on the penguins they met in Week 1. The quiz is closed to AI. The discussion — the tool you'll keep — posts two days before the week ends so classmates can reply. The assignment includes the choose-the-procedure synthesis.
Then next week, honestly: the final is cumulative, 60 multiple choice, worth five percent — a checkpoint, not a cliff. The study guide, practice exam, and exam-prep tutorial are already in the Week 18 module.
DO: end with the promise kept — the last chapter of the story is theirs.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DO: open with the energy bill. "Your bill arrives, it's ugly, and you mutter: it was a cold month. Congratulations — you just used one number you know to explain another. Every 'that's why' is a slope waiting for a formula."
Callback: Week 4 gave them the scatterplot and r — they could SEE and MEASURE a linear relationship. Today they finally USE it: predict with it, and then decide whether the slope is real or a lucky tilt.
Write the promise on the board: by the end of the week you can fit the line, say exactly what the slope means, refuse to let the line lie outside its data, test the slope — and name the right tool for any scenario in the second half of the course.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it out loud: y-hat equals a plus b x. The hat means PREDICTED, not actual — same hat, same warning, as p-hat in Week 12.
Of all possible lines, the least-squares line makes the squared vertical misses as small as possible — the line of least regret. Two facts run everything: the slope is b = r times s-y over s-x — correlation sets the direction, the SDs set the exchange rate — and the line always passes through the point (x-bar, y-bar): the average day sits on the line, so a = y-bar minus b times x-bar.
DO: promise them one fully worked example next slide — thirty winter days, one thermostat, every step shown.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it slowly, every step on the board. A homeowner logs 30 heating-season days, 2 to 18 degrees: x is the day's outdoor temperature, y is energy use in kilowatt-hours. Slope: b = r times s-y over s-x = minus 0.9 times two = minus 1.8. Intercept: 30 minus (minus 1.8 times 10) = 48. The line: y-hat = 48 minus 1.8 x.
Now the sentence that earns the points, four parts: each additional degree of outdoor temperature PREDICTS, ON AVERAGE, 1.8 kilowatt-hours LESS energy use. Per unit of x, predicted, on average, in context units.
DO: check the average-day fact live — at x = 10 the line gives 48 minus 18 = 30, which is exactly y-bar.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 was minus 0.9, so r-squared is 0.81 — and it finally earns its name: the coefficient of determination, the share of the variation in y that the linear relationship with x explains. Eighty-one percent of the day-to-day movement in energy use tracks temperature; the other nineteen percent is laundry day, guests, thermostat fiddling.
Kill the misreading now: r-squared is NOT an accuracy rate. It does not mean predictions are 81 percent correct — individual days still miss the line, and the misses are next slide's topic.
DO: quick check — a study reports r = 0.5; ask the room for r-squared and what it means. (0.25 — a quarter of the variation explained.)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residual is the vertical miss: actual minus predicted. Predict a 5-degree day: 48 minus 9 gives 39. One real 5-degree day used 42 — residual plus 3: the home used 3 more than the line predicted, so the point sits ABOVE the line. The line missed low.
Then the doctor's X-ray: plot the residuals against x. Random, patternless scatter around zero means the linear model is doing its job. A curve means the relationship is not a line. A fan — spread growing — means predictions get less reliable at one end. An outlier means investigate.
DO: sketch the three residual-plot shapes on the board — clean cloud, curve, fan — and have students diagnose each in one word.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Spring the trap. The fit was excellent — r-squared 0.81. So predict a 35-degree summer day: 48 minus 1.8 times 35 = minus 15 kilowatt-hours. The line predicts the power company pays YOU. Impossible.
Name it: EXTRAPOLATION. The line was built on 2-to-18-degree heating days. At 35 degrees the pattern doesn't just weaken — it REVERSES, because air conditioning kicks in and hot days raise energy use. Extrapolation isn't 'less precise'; it can be flat wrong, because the pattern itself changes outside the data.
DO: ask for the line's valid range out loud, then the memory hook, twice: inside the data the line predicts; outside the data, the line is fiction. This exact trap is in the lab and the quiz.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Session two opens here. One line of recap: we can fit a line and read its slope — now we ask whether the slope is REAL, and inference always checks its conditions first.
The checklist conveniently spells LINE. L — the scatterplot actually looks linear. I — observations are independent, one row per unrelated case. N — the residuals are roughly normal, no wild skew or outliers. E — equal spread: the residual plot shows no fan.
DO: point back to the residual-plot slide — the same X-ray reads L and E; a quick histogram of residuals reads N. Then the setup for the trial: two random columns of numbers will still tilt a line by luck. The next slide asks whether OUR tilt is more than luck.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fitted slope b came from a sample, so it varies sample to sample — exactly like x-bar in Week 10 and p-hat in Week 12. Behind it stands the true population slope, beta.
The null hypothesis is the flat line: beta equals zero — x tells you nothing about y, and any tilt we saw is luck. The alternative: beta is not zero. The test statistic is t = b over the standard error of b, with degrees of freedom n minus 2 — a fitted line spends two degrees of freedom, one for the slope, one for the intercept.
DO: reassure them — same t table the course has used since Week 11; only the df rule changed. And they will never compute SE(b) by hand: the computer reports it, they interpret it. Next slide: real output.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Y">
    <p:bg>
      <p:bgPr>
        <a:solidFill>
          <a:srgbClr val="0E2A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ctr" indent="0" marL="0">
              <a:buNone/>
              <a:def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algn="ctr" indent="0" marL="0">
              <a:buNone/>
            </a:pPr>
            <a:endParaRPr lang="en-US" sz="5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GH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ctr" indent="0" marL="0">
              <a:buNone/>
              <a:defRPr lang="en-US" sz="32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algn="ctr" indent="0" marL="0">
              <a:buNone/>
            </a:pPr>
            <a:endParaRPr lang="en-US" sz="32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Regression &amp;</a:t>
            </a:r>
            <a:endParaRPr lang="en-US" sz="5400" dirty="0"/>
          </a:p>
          <a:p>
            <a:pPr algn="ctr"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Whole Toolkit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55448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TO STATISTICS  ·  WEEK 17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5262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can a line drawn through yesterday's data be trusted to predict tomorrow?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 = 2.00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EXPERIENCE vs SALARY · OUTPUT FOR n = 26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Coef 2.50 ÷ SE 1.25 = 2.00 · df = 24 · t* = 2.064 · P = 0.057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 to reject at 5% — and fail to reject ≠ the slope is zero.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(−0.08, 5.08)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VERDICT, AS AN INTERVAL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± t*·SE = 2.50 ± 2.064 × 1.25 = 2.50 ± 2.58 — the plausible slopes.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sits inside the interval ⇔ the 5% test fails to reject. One math, two readings.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Choosing the Right Procedure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14400" y="141732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MEAN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840480" y="141732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 or test an average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955280" y="141732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one-sample t · df = n − 1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2258568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840480" y="2258568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yes / no percentage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955280" y="2258568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one-proportion z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14400" y="3099816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GROUPS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3840480" y="3099816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means or percents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955280" y="3099816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two-sample t · two-proportion z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14400" y="3941064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CATEGORIES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3840480" y="3941064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counts across a table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955280" y="3941064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chi-square: GoF · independence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14400" y="4782312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LINE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3840480" y="4782312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 y from x — is the slope real?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955280" y="4782312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regression · slope t · df = n − 2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14400" y="580644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one question first: is the answer a mean, a proportion, counts in categories — or a line?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=SLOPE(y, x)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TOOLS · THE WHOLE FIT IN THREE CELLS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=SLOPE(y, x) · =INTERCEPT(y, x) · =RSQ(y, x) — y-range first, then x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48006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set: x = 1…5, y = 3, 5, 6, 9, 12 → slope 2.2 · intercept 0.4 · r² 0.968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a handshake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 CALLBACK · CORRELATION ≠ CAUSATION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significant slope says the tilt isn't luck — not that x causes y.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914400" y="48006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 assignment, not regression, earns the word "because."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· Chance · Infer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WEEKS, ONE SENTENCE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honest data → learn how randomness behaves → say something disciplined anyway.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48006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tool on the map is that one sentence wearing different clothes.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109728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last full week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7772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NEXT CLASS · WEEK 17 WRAP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228600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Mean, proportion, counts, or a line? Name the answer's shape and the tool names itself.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463040" y="292608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TUTORIAL 17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846320" y="2926080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tutor — the line, r², slope inference, choosing  (~60–90 min)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3493008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LAB 17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846320" y="3493008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penguin capstone — fit the flipper → mass line  (~60–90 min)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463040" y="4059936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17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846320" y="4059936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of week · closed to AI  (~20 min)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63040" y="4626864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17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846320" y="4626864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 you'll keep — post two days before week's end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463040" y="5193792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ASSIGNMENT 17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846320" y="5193792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AI-coached problems + the synthesis — report + share link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14400" y="589788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week: the cumulative final — study guide, practice exam, and prep tutorial are in the Week 18 module.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a line see tomorrow?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WEEK'S BIG QUESTION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"It was a cold month" — you already run regressions in your head.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14400" y="48006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 the hunch gets a formula, a p-value, and a warning label.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ŷ = a + bx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LEAST-SQUARES LINE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= slope — the predicted change in y per one-unit step in x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914400" y="48006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intercept — the prediction at x = 0 · the hat means predicted, not actual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−1.8 kWh per °C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SLOPE, READ OUT LOUD — THE ENERGY EXAMPLE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heating-season days:  x̄ = 10, sₓ = 4 · ȳ = 30, sᵧ = 8 · r = −0.9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= −0.9 × (8 ÷ 4) = −1.8  ·  a = 30 + 18 = 48  ·  ŷ = 48 − 1.8x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r² = 0.81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MUCH DOES THE LINE EXPLAIN?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81% of the day-to-day variation in energy use tracks temperature.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other 19% is everything else — r² is a share, not a grade.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RESIDUAL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  MINUS  PREDICTED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5 °C day: predicted 48 − 9 = 39 kWh · actually used 42 → residual +3.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Above the line = positive miss. A patternless residual plot = the all-clear.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−15 kWh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TRAP · PREDICTING A 35 °C DAY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ŷ = 48 − 1.8(35) = −15 — the line predicts negative energy use.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the data the line predicts. Outside the data, the line is fiction.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 · I · N · E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THE SLOPE GOES ON TRIAL — THE CONDITIONS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Linear pattern · Independent observations · Normal-ish residuals · Equal spread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48006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L and E on the residual plot; N on a histogram of the residuals.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slope real?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INFERENCE, ONE LAST TIME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H₀: β = 0 — the flat line: x tells you nothing about y.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914400" y="48006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 = b ÷ SE(b), df = n − 2 — the same t logic you've run since Week 11.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17 — Linear Regression with Inference + Course Synthesis</dc:title>
  <dc:subject>Week 17 — Linear Regression with Inference + Course Synthesis</dc:subject>
  <dc:creator>Introduction to Statistics — course deck</dc:creator>
  <cp:lastModifiedBy>Introduction to Statistics — course deck</cp:lastModifiedBy>
  <cp:revision>1</cp:revision>
  <dcterms:created xsi:type="dcterms:W3CDTF">2026-07-29T14:23:19Z</dcterms:created>
  <dcterms:modified xsi:type="dcterms:W3CDTF">2026-07-29T14:23:19Z</dcterms:modified>
</cp:coreProperties>
</file>