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to the last week of the course. Set the temperature immediately: the final is worth five percent — a checkpoint, not a cliff. The grade has lived in the weekly work all term, and that part is already written.
This session is a guided walk through everything they own: four map slides they should photograph, four signature memories, and the one skill the exam rewards most — choosing the right tool.
DO: name the week's order of operations now: study guide first, then the practice exam (unlimited, ungraded), then the exam-prep tutorial with their chatbot, then the final mid-week. Promise them: nothing on the exam is a surprise if they walk these four maps.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Fourth memory: the law of the whole inference half. A big p-value means the data could plausibly happen under the null — it never means the null has been proven. Absence of convincing evidence is not proof of absence.
Its two siblings ride along: the p-value is never the probability that H-zero is true, and statistically significant is never automatically important — a six-second improvement can earn p = 0.0004 from 250,000 logged rides and still not matter to a single rider.
DO: run the repair drill — put “p = 0.32, so the claim is proven” on the board and have the room fix the sentence before you confirm the wording.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skill the cumulative final rewards most: nobody tells you which chapter a question came from. So teach the map one last time. First question: what shape is the answer — an average, a percentage, counts spread over categories, or a line's slope? Second question: one sample, two independent samples, or the same individuals measured twice?
Means ride t. Proportions ride z. Count tables ride chi-square. Slopes ride t with n minus 2. Paired always means subtract first.
DO: call three quick scenarios from the study guide's connection map and have the room shout the tool — then remind them the practice exam drills exactly this.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Logistics, stated plainly so nobody wastes worry on mechanics. Sixty questions at two points each — 120 points, one attempt, mid-week, closed to AI like every quiz all term. Mostly multiple choice with a few true-false, select-all, and matching items. About 24 questions from the descriptive-and-probability half, about 36 from the inference half.
No memorized tables: any question needing a z, t, or chi-square value prints it. A calculator is fine; one page of notes if your instructor permits — announce your own policy here.
DO: state your section's exact window and time budget now, and where to report tech trouble mid-exam.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Land the plane. Walk the four rows in order with honest time estimates: the study guide is a ninety-minute read spread over coffee breaks; the practice exam is half an hour per attempt and unlimited; the prep tutorial is an hour with their chatbot and it is the one graded submission of the week; the final sits mid-week.
Then the send-off, and mean it: they arrived unable to tell a sample from a population, and they leave choosing correctly among nine tools. That happened one steady week at a time.
DO: read the bottom line aloud, thank them for the term, and tell them exactly where and when the final opens.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Nothing new gets taught this week — that's the headline. Every question on the final comes from a week they've already passed through, with fresh scenarios and clean numbers.
Walk the bundle: the study guide condenses all seventeen weeks with worked mini-examples; the practice exam rehearses the real blueprint with zero shared questions; the exam-prep tutorial turns their chatbot into a diagnosing coach that drills whatever wobbles.
DO: ask for a show of hands — who has opened the study guide already? Then say the quiet part: two focused hours spread across three days beats any long night. The final sits mid-week so the end of the week stays free.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 map: the describing-data room. Walk each row and let the hooks do the lifting. Week 1 — a statistic is only as good as the sample behind it; bias never shrinks with size. Week 2 — shape words and the graphs that lie. Week 3 — resistant versus not: the mean chases the tail, so skewed data report the median; z-scores put values on one ruler. Week 4 — r reads straight-line strength and direction, two-way tables hide the denominator trap, and correlation never proves cause.
DO: pause for photos, then fire two warm-ups from the outline's rapid-fire list: classify a jersey number, and pick the center for skewed incomes.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Second map: the chance room. Week 5's four verbs — not, or, and, given — run every probability question; conditional means shrink the world first. Week 6: expected value is a long-run average that needn't be a possible value. Week 7: the binomial needs the B-I-N-S checklist, and its mean and SD are np and root np(1−p). Week 8: the normal model turns a ruler into a percentage — z first, then the table, and the table values arrive printed in any exam question that needs them.
DO: run rapid-fire R6 and R7 from the outline — a tiny E(X), then mean and SD for n = 25, p = 0.2. Answers out loud: 1.5, then 5 and 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Third map: estimation. Week 10 is the engine — averages vary less than individuals, standard error is sigma over root n, and the CLT hands sample means a bell whatever the population's shape. Week 11: with sigma unknown, t multipliers add humility; degrees of freedom pick the row. Week 12: proportions ride z, and sample-size answers always round up — 600.25 people means 601 people.
DO: hammer the two-rulers line once more — it is the most-missed idea on every exam this course has ever run. Then ask: what exactly is 95% confident about? Wait for “the method,” not “this interval.”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Fourth map: the testing room, five rows because it carries the most exam weight. Week 13 sets the courtroom: the null gets the benefit of the doubt, the p-value is computed assuming it, and alpha is chosen before the data. Week 14 runs means and paired data — subtract first. Week 15 runs proportions and two-sample comparisons — pool only because the null claims one shared rate. Week 16 puts whole count tables on trial. Week 17 puts a slope on trial with df = n − 2.
DO: point at the bottom line and have the room say it together once — fail to reject is not accept. It appears on the final more than any other single idea.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Four memories to carry into the exam, one per slide. First: the number that opened the course. A magazine mailed ten million presidential ballots, got 2.4 million back — the biggest poll ever attempted — and called the wrong winner, while a few thousand well-chosen respondents got it right.
The exam will hand them tempting sentences like “a bigger sample fixes a biased method.” This number is the antidote: bias is baked into the method and no sample size launders it.
DO: ask who remembers what went wrong — wait for undercoverage and nonresponse by name. Eighteen weeks later, they know.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Second memory: the only three percentages worth memorizing in this course. Within one SD, about 68 percent; within two, 95; within three, 99.7 — and every one of those sentences begins with a password: IF the distribution is bell-shaped.
The exam trap is always the same: a skewed histogram wearing empirical-rule percentages it hasn't earned. If the shape isn't a bell, the rule and every z-based claim go with it.
DO: quick fingers vote — mean 16, SD 2: what interval holds about 95 percent? Twelve to twenty. Then ask what they'd say if the histogram were strongly right-skewed. Answer: the rule doesn't apply.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Third memory: the honest meaning of confidence. Build a 95 percent interval from many random samples and about 19 of every 20 of those intervals capture the truth; yours is one unlabeled ticket from that batch.
The exam offers the two classic misreadings as distractors every time: “95 percent of individuals fall inside” and “there's a 95 percent probability the parameter is in this interval.” Both wrong, both tempting, both worth saying out loud now.
DO: have a student state the correct sentence for an interval of, say, 82 to 94 minutes — we are 95 percent confident the interval captures the MEAN. Applaud precision.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Y">
    <p:bg>
      <p:bgPr>
        <a:solidFill>
          <a:srgbClr val="0E2A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ctr" indent="0" marL="0">
              <a:buNone/>
              <a:def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algn="ctr" indent="0" marL="0">
              <a:buNone/>
            </a:pPr>
            <a:endParaRPr lang="en-US" sz="54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GH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502920"/>
            <a:ext cx="11091672" cy="8229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ctr" indent="0" marL="0">
              <a:buNone/>
              <a:defRPr lang="en-US" sz="32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algn="ctr" indent="0" marL="0">
              <a:buNone/>
            </a:pPr>
            <a:endParaRPr lang="en-US" sz="32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Exam Week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55448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 TO STATISTICS  ·  WEEK 18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45262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Eighteen weeks. Nine objectives. One low-stakes victory lap.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 TO REJECT</a:t>
            </a:r>
            <a:endParaRPr lang="en-US" sz="5400" dirty="0"/>
          </a:p>
          <a:p>
            <a:pPr algn="ctr" indent="0" marL="0">
              <a:buNone/>
            </a:pPr>
            <a:r>
              <a:rPr lang="en-US" sz="60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≠  ACCEPT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46304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SIGNATURE RECALL · WEEKS 13–17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44348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convincing evidence against H₀ — which is not the same as proof of H₀.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Mean, proportion, counts — or a line?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55448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FINAL SKILL · CHOOSE THE TOOL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40690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sample · two samples · the same individuals twice?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914400" y="484632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 shape of the answer, and the procedure names itself.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 × 2 = 120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FINAL · LOGISTICS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 auto-graded questions · one attempt · closed to AI · answer order shuffled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914400" y="47548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≈24 from Weeks 1–8, ≈36 from Weeks 10–17 · every table value printed in the question · worth 5%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105156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You're ready.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64008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WEEK · IN ORDER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2148840"/>
            <a:ext cx="10360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last chapter of the story is yours.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463040" y="2743200"/>
            <a:ext cx="32918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GUIDE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846320" y="2743200"/>
            <a:ext cx="63093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17 weeks condensed, with worked mini-examples  (read first)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463040" y="3383280"/>
            <a:ext cx="32918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EXAM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846320" y="3383280"/>
            <a:ext cx="63093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questions, unlimited attempts, ungraded — zero shared items with the real one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463040" y="4023360"/>
            <a:ext cx="32918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 TUTORIAL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846320" y="4023360"/>
            <a:ext cx="63093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chatbot diagnoses &amp; drills — submit the share link  (10 pts)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463040" y="4663440"/>
            <a:ext cx="32918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FINAL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846320" y="4663440"/>
            <a:ext cx="63093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 questions · 120 points · mid-week · closed to AI  (5%)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914400" y="580644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Eighteen weeks ago a statistic was a number someone told you. Now it's a claim you can question.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already own</a:t>
            </a:r>
            <a:endParaRPr lang="en-US" sz="5400" dirty="0"/>
          </a:p>
          <a:p>
            <a:pPr algn="ctr" indent="0" marL="0">
              <a:buNone/>
            </a:pPr>
            <a:r>
              <a:rPr lang="en-US" sz="44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toolkit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50876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THIS WEEK WORKS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434340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guide  →  practice exam  →  exam-prep tutorial  →  the final (mid-week)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502920"/>
            <a:ext cx="1109167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1 · Describing Data (Weeks 1–4)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14400" y="164592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&amp; HOW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3840480" y="164592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population vs. sample · sampling · bias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955280" y="164592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 beats size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14400" y="260604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PICTURES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3840480" y="260604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histograms · shape · misleading axes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955280" y="260604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tail tells the tale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14400" y="356616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NUMBERS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3840480" y="356616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 vs. median · SD · IQR · z-scores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7955280" y="356616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mean chases the tail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914400" y="452628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PAIRS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3840480" y="452628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scatterplots · r · two-way tables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7955280" y="452628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handshake, not a push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914400" y="580644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Photograph this. Ask of any statistic: who was measured, how were they picked, what was recorded?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502920"/>
            <a:ext cx="1109167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2 · Chance &amp; Models (Weeks 5–8)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14400" y="164592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3840480" y="164592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· or · and · given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955280" y="164592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die has no memory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14400" y="260604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RANDOM VARS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3840480" y="260604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E(X) = Σ x·P(x) · SD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955280" y="260604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average, not guarantee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14400" y="356616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BINOMIAL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3840480" y="356616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np and √(np(1−p))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7955280" y="356616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ways × wins × losses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914400" y="452628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3840480" y="452628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 = (x − μ)/σ · the z-table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7955280" y="452628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area, not height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914400" y="580644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lookup value the final needs is printed in the question — know how to use one, not recall it.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502920"/>
            <a:ext cx="1109167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3 · Samples to Estimates (Weeks 10–12)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14400" y="182880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3840480" y="182880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x̄ goes normal · SE = σ/√n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955280" y="182880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rulers: σ vs. σ/√n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14400" y="283464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3840480" y="283464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x̄ ± t*·(s/√n) · df = n − 1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955280" y="283464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 is z with humility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14400" y="384048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PROPORTIONS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3840480" y="384048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p̂ ± z*·SE · n = p*(1−p*)(z*/ME)²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7955280" y="384048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round n up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914400" y="580644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“95% confident” describes the method — about 19 of every 20 samples yield a capturing interval.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502920"/>
            <a:ext cx="1109167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4 · Tests, Tables &amp; Lines (Weeks 13–17)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14400" y="155448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LOGIC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3840480" y="155448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H₀ vs. Hₐ · p-value · α · errors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955280" y="155448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courtroom rules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14400" y="242316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3840480" y="242316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 = (x̄ − μ₀)/SE · paired = subtract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955280" y="242316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your tail first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14400" y="329184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PROPORTIONS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3840480" y="329184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 from p₀ · pool for two samples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7955280" y="329184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interval → p̂, test → p₀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914400" y="416052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CHI-SQUARE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3840480" y="416052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Σ(O − E)²/E · df from the table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7955280" y="416052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counts, never percents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914400" y="502920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REGRESSION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3840480" y="502920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 = b/SE(b) · df = n − 2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955280" y="502920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outside the data, fiction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914400" y="585216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 to reject ≠ accept — the law that runs every row of this map.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2,400,000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SIGNATURE RECALL · WEEK 1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ballots returned — and the wrong winner confidently called.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914400" y="480060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 beats size. Bias never shrinks with n.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68 – 95 – 99.7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SIGNATURE RECALL · WEEK 8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402336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1, 2, and 3 SDs of the mean — IF the curve is bell-shaped.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914400" y="484632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password is the IF.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out of 20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SIGNATURE RECALL · WEEKS 11–12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402336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“95% confident” promises — a capture rate for the method, over many samples.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914400" y="484632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a probability about your one interval. Never about individuals.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18 — Final Exam Week · Cumulative Review</dc:title>
  <dc:subject>Week 18 — Final Exam Week · Cumulative Review</dc:subject>
  <dc:creator>Introduction to Statistics — course deck</dc:creator>
  <cp:lastModifiedBy>Introduction to Statistics — course deck</cp:lastModifiedBy>
  <cp:revision>1</cp:revision>
  <dcterms:created xsi:type="dcterms:W3CDTF">2026-07-29T15:06:49Z</dcterms:created>
  <dcterms:modified xsi:type="dcterms:W3CDTF">2026-07-29T15:06:49Z</dcterms:modified>
</cp:coreProperties>
</file>