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Welcome to Introduction to Statistics. I'm Prof. Rivera, and this is Week 1 — Foundations and Types of Data.</a:t>
            </a:r>
          </a:p>
          <a:p/>
          <a:p>
            <a:r>
              <a:rPr sz="1200"/>
              <a:t>A quick word on how this course runs before we dive in. There is no required textbook; readings come to you as links. Your toolkit is a spreadsheet — Google Sheets or Excel — and one approved chatbot: Gemini, Claude, or ChatGPT. Grading: weekly lecture tutorials and practice, periodic quizzes and assignments, five discussions, a midterm in Week 8, and a final in Week 16. Late work loses 10% per day.</a:t>
            </a:r>
          </a:p>
          <a:p/>
          <a:p>
            <a:r>
              <a:rPr sz="1200"/>
              <a:t>This week answers a single question that every honest statistic has to survive: where did this data come from, and can it be trusted to speak for people we never measured? By Friday you'll have three questions you can aim at any poll or "studies show" claim.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The story that sticks. In 1936 the Literary Digest mailed 10 million presidential ballots and got 2.4 million back — a colossal sample — and confidently predicted Landon would beat Roosevelt. Roosevelt won in a landslide. It was one of the most famous wrong calls in polling history.</a:t>
            </a:r>
          </a:p>
          <a:p/>
          <a:p>
            <a:r>
              <a:rPr sz="1200"/>
              <a:t>What went wrong? Their mailing list came from automobile registrations, telephone directories, and magazine subscribers. In the depths of the Depression, that skewed wealthy — that's undercoverage. And only motivated people bothered to mail a ballot back — that's nonresponse. Meanwhile a young George Gallup polled just a few thousand people, chosen well, and got it right.</a:t>
            </a:r>
          </a:p>
          <a:p/>
          <a:p>
            <a:r>
              <a:rPr sz="1200"/>
              <a:t>The lesson in one line: 2.4 million wrongly-chosen people lost to a few thousand well-chosen ones. Method beats size. DO: Point explicitly back to the misconception from last session — "a bigger sample is automatically better." This is its cure. How you pick beats how many you pick. Make them feel the size of 2.4 million losing.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Two ways to get data, and the difference decides what you're allowed to claim. In an OBSERVATIONAL study you watch and record — you don't change anything. Survey coffee drinkers; track who gets sick. In an EXPERIMENT you deliberately impose a treatment and compare — randomly assign some students to a new tutoring tool and some to none, then compare scores.</a:t>
            </a:r>
          </a:p>
          <a:p/>
          <a:p>
            <a:r>
              <a:rPr sz="1200"/>
              <a:t>Here's the line that matters: only an experiment with random assignment can support a cause-and-effect claim. Observational studies can show a link — they can never prove the arrow. Random assignment is the thing that breaks the tie, because it scrambles the lurking variables across both groups.</a:t>
            </a:r>
          </a:p>
          <a:p/>
          <a:p>
            <a:r>
              <a:rPr sz="1200"/>
              <a:t>DO: Set up the next slide by planting the question — if coffee drinkers have higher grades and nobody assigned the coffee, what else could be going on? Let them sit with it for a beat before you name the confounder. This is the hinge between "we found a pattern" and "we found a cause."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The most expensive mistake in statistics: seeing two things move together and assuming one causes the other. Headline: "students who drink coffee get higher grades." It's observational, so pump the brakes.</a:t>
            </a:r>
          </a:p>
          <a:p/>
          <a:p>
            <a:r>
              <a:rPr sz="1200"/>
              <a:t>A CONFOUNDING variable is a third thing tangled with both. Maybe hours studying drives both the coffee and the grades. The data physically cannot separate "coffee causes grades" from "studying causes grades AND coffee." The arrow you want to draw — coffee to grades — has a hidden hand, study hours, pulling both strings. Memory hook: correlation is a handshake, not a push. Two things moving together is not one shoving the other.</a:t>
            </a:r>
          </a:p>
          <a:p/>
          <a:p>
            <a:r>
              <a:rPr sz="1200"/>
              <a:t>The cure is two questions: could a third variable explain both, and was anything randomly assigned? If nothing was assigned, you have a link, not a cause. DO: Run the 4-minute mini-debate — a study finds people who use a budgeting app save more; should the app advertise "our app makes you save more"? Argue both sides, then surface the confounder: people who download budgeting apps may already be savers.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DO: Run this live in Google Sheets or Excel — they're identical here. The task: draw a simple random sample of 10 from a list of 100.</a:t>
            </a:r>
          </a:p>
          <a:p/>
          <a:p>
            <a:r>
              <a:rPr sz="1200"/>
              <a:t>Step one: put your names or IDs in column A, say A2 down to A101. Step two: in B2 type equals R-A-N-D open-paren close-paren — that drops a random number between 0 and 1 next to the first person — then fill it down to B101 so everyone gets one. Step three: select both columns, A and B, then Data, then Sort range, and sort by column B. Step four: the top 10 rows are now your simple random sample, because sorting on a random column shuffles everyone into random order.</a:t>
            </a:r>
          </a:p>
          <a:p/>
          <a:p>
            <a:r>
              <a:rPr sz="1200"/>
              <a:t>Show them the magic: re-sort and the sample changes — that's the randomness working, not a bug. Mention the alternative: equals RANDBETWEEN(1,100) gives a quick reproducible pick by row number. Tie it back: this is SRS from this morning, now actually executed.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Now the move that defines how you'll use AI in this course: you verify, you don't consume. DO: Have students paste this to an approved chatbot — Gemini, Claude, or ChatGPT — "Classify these variables by level of measurement: zip code, marathon finishing place, temperature in Celsius, annual income."</a:t>
            </a:r>
          </a:p>
          <a:p/>
          <a:p>
            <a:r>
              <a:rPr sz="1200"/>
              <a:t>Then check its work against NOIR. Chatbots often call zip code "ratio" — but it's nominal, a label that happens to be numeric. And they stumble on Celsius, sometimes saying "ratio" when it's interval, because there's no true zero. The correct answers: zip code nominal, marathon place ordinal, Celsius interval, annual income ratio.</a:t>
            </a:r>
          </a:p>
          <a:p/>
          <a:p>
            <a:r>
              <a:rPr sz="1200"/>
              <a:t>The point isn't to dunk on the model — it's the working relationship for the whole semester: the tool drafts, you judge. This is exactly how the weekly Lecture Tutorial runs — you'll catch the model, not trust it, and you'll submit the conversation share link as evidence you did the judging. Make them find at least one error before they move 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Let's land the week. The whole thing reduces to three questions you can now aim at any statistic: Who was measured — population versus sample? How were they picked — a chance-based method, or a convenience or voluntary trap? And what was recorded — which level of measurement, NOIR? Callback: every trustworthy number this term rides on this week.</a:t>
            </a:r>
          </a:p>
          <a:p/>
          <a:p>
            <a:r>
              <a:rPr sz="1200"/>
              <a:t>Here's the graded work. Lecture Tutorial 1 with an approved chatbot — population and sample, NOIR, sampling and bias — submit the conversation share link; budget 30 to 45 minutes. Quiz 1 at the end of the week covers the same. And Discussion 1, "Spot the biased sample" — post one real-world example you've seen and name the bias.</a:t>
            </a:r>
          </a:p>
          <a:p/>
          <a:p>
            <a:r>
              <a:rPr sz="1200"/>
              <a:t>Tease next week: now that we can GET good data, Week 2 is the first thing we DO with it — turn a pile of numbers into a picture: histograms, shapes, and the outliers that lie to you. DO: Point them to the tutorial as the on-ramp. Nice work today — see you next session.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DO: Open cold. "Raise your hand if, in the last 24 hours, you generated data." Wait. Then point out every hand should be up.</a:t>
            </a:r>
          </a:p>
          <a:p/>
          <a:p>
            <a:r>
              <a:rPr sz="1200"/>
              <a:t>Your phone counted your steps. Spotify logged every song. A delivery app timed your driver. This LMS logged the second you opened this page. You are producing data constantly — and this course is about the other side of that: how anyone turns numbers like yours into a claim about people they never met, and how to tell the honest claims from the garbage.</a:t>
            </a:r>
          </a:p>
          <a:p/>
          <a:p>
            <a:r>
              <a:rPr sz="1200"/>
              <a:t>Write the promise on the board: by the end of this week you can look at any statistic in the wild — a poll, a "studies show," a campus survey — and ask the three questions that decide trust: Who was measured? How were they picked? What was actually recorded? The memory hook for the whole week: statistics isn't about the math — it's about trusting a number that describes people you didn't count.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Two words, one split. The POPULATION is everyone — or everything — we want to know about. The SAMPLE is the part we actually measured. We sample because measuring the whole population is usually impossible, too slow, or too expensive. The rare case where we do measure everyone has its own name: a CENSUS.</a:t>
            </a:r>
          </a:p>
          <a:p/>
          <a:p>
            <a:r>
              <a:rPr sz="1200"/>
              <a:t>DO: Stress that "population" is a role, not a size — we'll hit that misconception soon. The population is whoever the question is about: it could be every U.S. adult, or 30 students in one section, or every transaction at one store. It's defined by the claim, not by being large.</a:t>
            </a:r>
          </a:p>
          <a:p/>
          <a:p>
            <a:r>
              <a:rPr sz="1200"/>
              <a:t>Land the picture: sample is what we have in hand; population is the bigger group we're reaching toward. Everything else this term is about how safely we can stretch from the one to the other. Hold that tension — it's the spine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Same population-versus-sample split, now for the numbers. A number that describes the POPULATION is a PARAMETER. The matching number from the SAMPLE is a STATISTIC. The memory hook does the work: Population gives Parameter, Sample gives Statistic — the letters line up.</a:t>
            </a:r>
          </a:p>
          <a:p/>
          <a:p>
            <a:r>
              <a:rPr sz="1200"/>
              <a:t>DO: Walk the worked example out loud, every step. Claim: "62% of Silver Oak undergraduates feel stressed about money." A pollster emailed all 18,000 undergrads — that's the population they care about. 900 replied — the sample. Of those 900, 558 said yes. So 558 over 900 is 0.62 — 62%. That's a STATISTIC; it came from the sample. The true campus-wide percentage, if all 18,000 answered honestly, is the PARAMETER — we never see it directly.</a:t>
            </a:r>
          </a:p>
          <a:p/>
          <a:p>
            <a:r>
              <a:rPr sz="1200"/>
              <a:t>Notation comes after the idea: population proportion is p, sample proportion is p-hat. The hat means "measured," not "true." Land it: the statistic is what we have; the parameter is what we want.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This is a photograph slide — the week's map. Before you can summarize a variable, you have to know what kind of thing it is. Two big families, four levels, and the mnemonic NOIR — French for "black" — runs them in order of how much math they permit.</a:t>
            </a:r>
          </a:p>
          <a:p/>
          <a:p>
            <a:r>
              <a:rPr sz="1200"/>
              <a:t>Categorical, or qualitative, splits into two. NOMINAL: names with no order — major, eye color, yes/no, jersey number. ORDINAL: ordered categories, but the gaps aren't equal or measurable — letter grade, small/medium/large, a 1-to-5 satisfaction rating.</a:t>
            </a:r>
          </a:p>
          <a:p/>
          <a:p>
            <a:r>
              <a:rPr sz="1200"/>
              <a:t>Quantitative, or numerical, also splits into two. INTERVAL: ordered, equal gaps, but no true zero — Fahrenheit and Celsius, calendar year; zero degrees isn't "no heat." RATIO: equal gaps and a true zero, so ratios mean something — height, weight, age, income, counts; zero means none, and 4 is twice 2.</a:t>
            </a:r>
          </a:p>
          <a:p/>
          <a:p>
            <a:r>
              <a:rPr sz="1200"/>
              <a:t>DO: Give them the one-question test — "Does zero mean none?" Yes is ratio. We'll drill it next.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DO: Run the rapid-fire drill. Students decide each variable's level solo (30 seconds), compare with a neighbor (1 minute), then the whole class votes by fingers — one finger for nominal up to four for ratio.</a:t>
            </a:r>
          </a:p>
          <a:p/>
          <a:p>
            <a:r>
              <a:rPr sz="1200"/>
              <a:t>The answers: jersey number is NOMINAL — it's a number that names, you can't average it. Marathon finishing place is ORDINAL — ordered, but 1st-to-2nd isn't the same time gap as 2nd-to-3rd. Temperature in Celsius is INTERVAL — no true zero. Annual income is RATIO — zero means none. Blood type is NOMINAL. Year a car was made is INTERVAL — it's a labeled point on a scale with an arbitrary zero, not an amount.</a:t>
            </a:r>
          </a:p>
          <a:p/>
          <a:p>
            <a:r>
              <a:rPr sz="1200"/>
              <a:t>Debrief the two that always split the room: jersey number (nominal, not ratio) and marathon ranking (ordinal, not interval or ratio). Those two arguments are where the concept actually lands — let students make the case to each other before you confirm.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Here's the misconception that fools almost everyone: "if it's a number, it's quantitative." No. This 93 could be a soccer jersey, a zip code, a student ID, an area code, a phone number. Every one of those is a number that labels — it names a thing, it doesn't measure an amount.</a:t>
            </a:r>
          </a:p>
          <a:p/>
          <a:p>
            <a:r>
              <a:rPr sz="1200"/>
              <a:t>The cure is a test, not a vibe. The question is never "is it a number?" It's "does arithmetic mean anything?" You cannot average area codes. The average of two zip codes points to no meaningful place. The mean student ID is nonsense.</a:t>
            </a:r>
          </a:p>
          <a:p/>
          <a:p>
            <a:r>
              <a:rPr sz="1200"/>
              <a:t>DO: Say it out loud and make them repeat the test — "a number that labels is nominal." While we're naming traps, three more to cure: "bigger sample is automatically better" — false, size doesn't fix bias, and we'll prove it next session with the Literary Digest disaster. "Population means a lot of people" — no, it's whoever the question is about. And "sample and population are fixed words" — they're roles; this year's graduates can be a sample or a whole population depending on the question.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Hook back in: last session, a statistic is only as good as the sample behind it. So how do you pick a sample you can trust? The gold standard is the SIMPLE RANDOM SAMPLE — every individual has an equal chance, and every group of that size is equally likely. Names in a hat. It's the benchmark every other method is judged against; its weakness is it can miss a small group by luck.</a:t>
            </a:r>
          </a:p>
          <a:p/>
          <a:p>
            <a:r>
              <a:rPr sz="1200"/>
              <a:t>STRATIFIED: split the population into meaningful groups first — strata — then random-sample within each. Use it when you want every subgroup represented, like sampling within each class standing. CLUSTER: split into natural groups, randomly pick whole clusters, and measure everyone in the ones you picked — cheaper when the population is spread out, like picking 5 dorm buildings. SYSTEMATIC: order the list and take every k-th person after a random start.</a:t>
            </a:r>
          </a:p>
          <a:p/>
          <a:p>
            <a:r>
              <a:rPr sz="1200"/>
              <a:t>DO: Drill the classic mix-up twice — Stratified samples WITHIN every group; Cluster samples WHOLE groups. Stratified wants representation; cluster wants cheapness.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a:t>Now the traps. A CONVENIENCE sample is whoever's easy to reach — your friends, the front row. Cheap and almost always biased. A VOLUNTARY-RESPONSE sample is people who opt in — online polls, "text YES to." The angry and the passionate over-reply, so the crowd isn't typical.</a:t>
            </a:r>
          </a:p>
          <a:p/>
          <a:p>
            <a:r>
              <a:rPr sz="1200"/>
              <a:t>The word for the damage is BIAS: error baked into the method. It pushes results the same wrong direction no matter how big the sample gets — that's the key idea, and it's why size can't save you. Four kinds to recognize: undercoverage — part of the population can't be reached or is left out of the frame; nonresponse — the people who don't answer differ from those who do; response bias — the wording or setting pushes the answer; and voluntary-response bias — the opt-in crowd isn't typical.</a:t>
            </a:r>
          </a:p>
          <a:p/>
          <a:p>
            <a:r>
              <a:rPr sz="1200"/>
              <a:t>DO: Worked example. To estimate average study hours for all 18,000 undergrads: standing outside the library at 9 p.m. is convenience AND biased toward studiers; emailing a random 800 from the registrar's list is the trustworthy SRS; wanting every class standing represented means stratified.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INTRODUCTION TO STATISTICS  ·  MATH 11  ·  WEEK 1</a:t>
            </a:r>
          </a:p>
        </p:txBody>
      </p:sp>
      <p:sp>
        <p:nvSpPr>
          <p:cNvPr id="3" name="TextBox 2"/>
          <p:cNvSpPr txBox="1"/>
          <p:nvPr/>
        </p:nvSpPr>
        <p:spPr>
          <a:xfrm>
            <a:off x="548640" y="2194560"/>
            <a:ext cx="11094415" cy="2194560"/>
          </a:xfrm>
          <a:prstGeom prst="rect">
            <a:avLst/>
          </a:prstGeom>
          <a:noFill/>
        </p:spPr>
        <p:txBody>
          <a:bodyPr wrap="square" lIns="0" rIns="0" tIns="0" bIns="0" anchor="ctr">
            <a:spAutoFit/>
          </a:bodyPr>
          <a:lstStyle/>
          <a:p>
            <a:pPr algn="ctr">
              <a:lnSpc>
                <a:spcPct val="105000"/>
              </a:lnSpc>
            </a:pPr>
            <a:r>
              <a:rPr sz="6400" b="1">
                <a:solidFill>
                  <a:srgbClr val="FFFFFF"/>
                </a:solidFill>
                <a:latin typeface="Calibri"/>
              </a:rPr>
              <a:t>Foundations</a:t>
            </a:r>
          </a:p>
          <a:p>
            <a:pPr algn="ctr">
              <a:lnSpc>
                <a:spcPct val="105000"/>
              </a:lnSpc>
            </a:pPr>
            <a:r>
              <a:rPr sz="6400" b="1">
                <a:solidFill>
                  <a:srgbClr val="FFFFFF"/>
                </a:solidFill>
                <a:latin typeface="Calibri"/>
              </a:rPr>
              <a:t>&amp; Types of Data</a:t>
            </a:r>
          </a:p>
        </p:txBody>
      </p:sp>
      <p:sp>
        <p:nvSpPr>
          <p:cNvPr id="4" name="TextBox 3"/>
          <p:cNvSpPr txBox="1"/>
          <p:nvPr/>
        </p:nvSpPr>
        <p:spPr>
          <a:xfrm>
            <a:off x="914400" y="4526280"/>
            <a:ext cx="10362895" cy="822960"/>
          </a:xfrm>
          <a:prstGeom prst="rect">
            <a:avLst/>
          </a:prstGeom>
          <a:noFill/>
        </p:spPr>
        <p:txBody>
          <a:bodyPr wrap="square" lIns="0" rIns="0" tIns="0" bIns="0" anchor="ctr">
            <a:spAutoFit/>
          </a:bodyPr>
          <a:lstStyle/>
          <a:p>
            <a:pPr algn="ctr"/>
            <a:r>
              <a:rPr sz="2200" b="0" i="1">
                <a:solidFill>
                  <a:srgbClr val="8FB8D9"/>
                </a:solidFill>
                <a:latin typeface="Calibri"/>
              </a:rPr>
              <a:t>Where do data come from — and when can the numbers be trusted?</a:t>
            </a:r>
          </a:p>
        </p:txBody>
      </p:sp>
      <p:sp>
        <p:nvSpPr>
          <p:cNvPr id="5" name="TextBox 4"/>
          <p:cNvSpPr txBox="1"/>
          <p:nvPr/>
        </p:nvSpPr>
        <p:spPr>
          <a:xfrm>
            <a:off x="914400" y="5257800"/>
            <a:ext cx="10362895" cy="822960"/>
          </a:xfrm>
          <a:prstGeom prst="rect">
            <a:avLst/>
          </a:prstGeom>
          <a:noFill/>
        </p:spPr>
        <p:txBody>
          <a:bodyPr wrap="square" lIns="0" rIns="0" tIns="0" bIns="0" anchor="ctr">
            <a:spAutoFit/>
          </a:bodyPr>
          <a:lstStyle/>
          <a:p>
            <a:pPr algn="ctr"/>
            <a:r>
              <a:rPr sz="1700" b="0" i="0">
                <a:solidFill>
                  <a:srgbClr val="F2F6FA"/>
                </a:solidFill>
                <a:latin typeface="Calibri"/>
              </a:rPr>
              <a:t>Silver Oak University  ·  Department of Mathematics &amp; Statistics</a:t>
            </a:r>
          </a:p>
        </p:txBody>
      </p:sp>
      <p:sp>
        <p:nvSpPr>
          <p:cNvPr id="6" name="TextBox 5"/>
          <p:cNvSpPr txBox="1"/>
          <p:nvPr/>
        </p:nvSpPr>
        <p:spPr>
          <a:xfrm>
            <a:off x="914400" y="6035040"/>
            <a:ext cx="10362895" cy="822960"/>
          </a:xfrm>
          <a:prstGeom prst="rect">
            <a:avLst/>
          </a:prstGeom>
          <a:noFill/>
        </p:spPr>
        <p:txBody>
          <a:bodyPr wrap="square" lIns="0" rIns="0" tIns="0" bIns="0" anchor="ctr">
            <a:spAutoFit/>
          </a:bodyPr>
          <a:lstStyle/>
          <a:p>
            <a:pPr algn="ctr"/>
            <a:r>
              <a:rPr sz="1500" b="0" i="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3444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1936  ·  THE LITERARY DIGEST POLL</a:t>
            </a:r>
          </a:p>
        </p:txBody>
      </p:sp>
      <p:sp>
        <p:nvSpPr>
          <p:cNvPr id="3" name="TextBox 2"/>
          <p:cNvSpPr txBox="1"/>
          <p:nvPr/>
        </p:nvSpPr>
        <p:spPr>
          <a:xfrm>
            <a:off x="548640" y="1965960"/>
            <a:ext cx="11094415" cy="1463040"/>
          </a:xfrm>
          <a:prstGeom prst="rect">
            <a:avLst/>
          </a:prstGeom>
          <a:noFill/>
        </p:spPr>
        <p:txBody>
          <a:bodyPr wrap="square" lIns="0" rIns="0" tIns="0" bIns="0" anchor="ctr">
            <a:spAutoFit/>
          </a:bodyPr>
          <a:lstStyle/>
          <a:p>
            <a:pPr algn="ctr">
              <a:lnSpc>
                <a:spcPct val="100000"/>
              </a:lnSpc>
            </a:pPr>
            <a:r>
              <a:rPr sz="9200" b="1">
                <a:solidFill>
                  <a:srgbClr val="FFFFFF"/>
                </a:solidFill>
                <a:latin typeface="Calibri"/>
              </a:rPr>
              <a:t>2,400,000</a:t>
            </a:r>
          </a:p>
        </p:txBody>
      </p:sp>
      <p:sp>
        <p:nvSpPr>
          <p:cNvPr id="4" name="TextBox 3"/>
          <p:cNvSpPr txBox="1"/>
          <p:nvPr/>
        </p:nvSpPr>
        <p:spPr>
          <a:xfrm>
            <a:off x="914400" y="3657600"/>
            <a:ext cx="10362895" cy="822960"/>
          </a:xfrm>
          <a:prstGeom prst="rect">
            <a:avLst/>
          </a:prstGeom>
          <a:noFill/>
        </p:spPr>
        <p:txBody>
          <a:bodyPr wrap="square" lIns="0" rIns="0" tIns="0" bIns="0" anchor="ctr">
            <a:spAutoFit/>
          </a:bodyPr>
          <a:lstStyle/>
          <a:p>
            <a:pPr algn="ctr"/>
            <a:r>
              <a:rPr sz="2200" b="0" i="0">
                <a:solidFill>
                  <a:srgbClr val="F2F6FA"/>
                </a:solidFill>
                <a:latin typeface="Calibri"/>
              </a:rPr>
              <a:t>responses — and they still called the wrong winner.</a:t>
            </a:r>
          </a:p>
        </p:txBody>
      </p:sp>
      <p:sp>
        <p:nvSpPr>
          <p:cNvPr id="5" name="TextBox 4"/>
          <p:cNvSpPr txBox="1"/>
          <p:nvPr/>
        </p:nvSpPr>
        <p:spPr>
          <a:xfrm>
            <a:off x="914400" y="4800600"/>
            <a:ext cx="10362895" cy="822960"/>
          </a:xfrm>
          <a:prstGeom prst="rect">
            <a:avLst/>
          </a:prstGeom>
          <a:noFill/>
        </p:spPr>
        <p:txBody>
          <a:bodyPr wrap="square" lIns="0" rIns="0" tIns="0" bIns="0" anchor="ctr">
            <a:spAutoFit/>
          </a:bodyPr>
          <a:lstStyle/>
          <a:p>
            <a:pPr algn="ctr"/>
            <a:r>
              <a:rPr sz="3000" b="0" i="1">
                <a:solidFill>
                  <a:srgbClr val="5AC8E0"/>
                </a:solidFill>
                <a:latin typeface="Calibri"/>
              </a:rPr>
              <a:t>Method beats size.</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874519"/>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TWO WAYS TO GET DATA</a:t>
            </a:r>
          </a:p>
        </p:txBody>
      </p:sp>
      <p:sp>
        <p:nvSpPr>
          <p:cNvPr id="3" name="TextBox 2"/>
          <p:cNvSpPr txBox="1"/>
          <p:nvPr/>
        </p:nvSpPr>
        <p:spPr>
          <a:xfrm>
            <a:off x="548640" y="2697480"/>
            <a:ext cx="11094415" cy="1645920"/>
          </a:xfrm>
          <a:prstGeom prst="rect">
            <a:avLst/>
          </a:prstGeom>
          <a:noFill/>
        </p:spPr>
        <p:txBody>
          <a:bodyPr wrap="square" lIns="0" rIns="0" tIns="0" bIns="0" anchor="ctr">
            <a:spAutoFit/>
          </a:bodyPr>
          <a:lstStyle/>
          <a:p>
            <a:pPr algn="ctr"/>
            <a:r>
              <a:rPr sz="5000" b="1">
                <a:solidFill>
                  <a:srgbClr val="FFFFFF"/>
                </a:solidFill>
                <a:latin typeface="Calibri"/>
              </a:rPr>
              <a:t>OBSERVE   </a:t>
            </a:r>
            <a:r>
              <a:rPr sz="2500" b="0" i="1">
                <a:solidFill>
                  <a:srgbClr val="5AC8E0"/>
                </a:solidFill>
                <a:latin typeface="Calibri"/>
              </a:rPr>
              <a:t>vs</a:t>
            </a:r>
            <a:r>
              <a:rPr sz="5000" b="1">
                <a:solidFill>
                  <a:srgbClr val="FFFFFF"/>
                </a:solidFill>
                <a:latin typeface="Calibri"/>
              </a:rPr>
              <a:t>   EXPERIMENT</a:t>
            </a:r>
          </a:p>
        </p:txBody>
      </p:sp>
      <p:sp>
        <p:nvSpPr>
          <p:cNvPr id="4" name="TextBox 3"/>
          <p:cNvSpPr txBox="1"/>
          <p:nvPr/>
        </p:nvSpPr>
        <p:spPr>
          <a:xfrm>
            <a:off x="914400" y="4251960"/>
            <a:ext cx="10362895" cy="822960"/>
          </a:xfrm>
          <a:prstGeom prst="rect">
            <a:avLst/>
          </a:prstGeom>
          <a:noFill/>
        </p:spPr>
        <p:txBody>
          <a:bodyPr wrap="square" lIns="0" rIns="0" tIns="0" bIns="0" anchor="ctr">
            <a:spAutoFit/>
          </a:bodyPr>
          <a:lstStyle/>
          <a:p>
            <a:pPr algn="ctr"/>
            <a:r>
              <a:rPr sz="1800" b="0" i="1">
                <a:solidFill>
                  <a:srgbClr val="8FB8D9"/>
                </a:solidFill>
                <a:latin typeface="Calibri"/>
              </a:rPr>
              <a:t>watch and record, change nothing        impose a treatment, then compare</a:t>
            </a:r>
          </a:p>
        </p:txBody>
      </p:sp>
      <p:sp>
        <p:nvSpPr>
          <p:cNvPr id="5" name="TextBox 4"/>
          <p:cNvSpPr txBox="1"/>
          <p:nvPr/>
        </p:nvSpPr>
        <p:spPr>
          <a:xfrm>
            <a:off x="914400" y="5074920"/>
            <a:ext cx="10362895" cy="822960"/>
          </a:xfrm>
          <a:prstGeom prst="rect">
            <a:avLst/>
          </a:prstGeom>
          <a:noFill/>
        </p:spPr>
        <p:txBody>
          <a:bodyPr wrap="square" lIns="0" rIns="0" tIns="0" bIns="0" anchor="ctr">
            <a:spAutoFit/>
          </a:bodyPr>
          <a:lstStyle/>
          <a:p>
            <a:pPr algn="ctr"/>
            <a:r>
              <a:rPr sz="2100" b="0" i="0">
                <a:solidFill>
                  <a:srgbClr val="5AC8E0"/>
                </a:solidFill>
                <a:latin typeface="Calibri"/>
              </a:rPr>
              <a:t>Only a randomized experiment can claim cause and effect.</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28016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MOST EXPENSIVE MISTAKE IN STATISTICS</a:t>
            </a:r>
          </a:p>
        </p:txBody>
      </p:sp>
      <p:sp>
        <p:nvSpPr>
          <p:cNvPr id="3" name="TextBox 2"/>
          <p:cNvSpPr txBox="1"/>
          <p:nvPr/>
        </p:nvSpPr>
        <p:spPr>
          <a:xfrm>
            <a:off x="548640" y="1965960"/>
            <a:ext cx="11094415" cy="1188720"/>
          </a:xfrm>
          <a:prstGeom prst="rect">
            <a:avLst/>
          </a:prstGeom>
          <a:noFill/>
        </p:spPr>
        <p:txBody>
          <a:bodyPr wrap="square" lIns="0" rIns="0" tIns="0" bIns="0" anchor="ctr">
            <a:spAutoFit/>
          </a:bodyPr>
          <a:lstStyle/>
          <a:p>
            <a:pPr algn="ctr">
              <a:lnSpc>
                <a:spcPct val="100000"/>
              </a:lnSpc>
            </a:pPr>
            <a:r>
              <a:rPr sz="5200" b="1">
                <a:solidFill>
                  <a:srgbClr val="FFFFFF"/>
                </a:solidFill>
                <a:latin typeface="Calibri"/>
              </a:rPr>
              <a:t>Correlation ≠ Causation</a:t>
            </a:r>
          </a:p>
        </p:txBody>
      </p:sp>
      <p:sp>
        <p:nvSpPr>
          <p:cNvPr id="4" name="TextBox 3"/>
          <p:cNvSpPr txBox="1"/>
          <p:nvPr/>
        </p:nvSpPr>
        <p:spPr>
          <a:xfrm>
            <a:off x="914400" y="3383280"/>
            <a:ext cx="10362895" cy="822960"/>
          </a:xfrm>
          <a:prstGeom prst="rect">
            <a:avLst/>
          </a:prstGeom>
          <a:noFill/>
        </p:spPr>
        <p:txBody>
          <a:bodyPr wrap="square" lIns="0" rIns="0" tIns="0" bIns="0" anchor="ctr">
            <a:spAutoFit/>
          </a:bodyPr>
          <a:lstStyle/>
          <a:p>
            <a:pPr algn="ctr"/>
            <a:r>
              <a:rPr sz="2200" b="0" i="0">
                <a:solidFill>
                  <a:srgbClr val="F2F6FA"/>
                </a:solidFill>
                <a:latin typeface="Calibri"/>
              </a:rPr>
              <a:t>Two things moving together ≠ one shoving the other.</a:t>
            </a:r>
          </a:p>
        </p:txBody>
      </p:sp>
      <p:sp>
        <p:nvSpPr>
          <p:cNvPr id="5" name="TextBox 4"/>
          <p:cNvSpPr txBox="1"/>
          <p:nvPr/>
        </p:nvSpPr>
        <p:spPr>
          <a:xfrm>
            <a:off x="914400" y="4526280"/>
            <a:ext cx="10362895" cy="822960"/>
          </a:xfrm>
          <a:prstGeom prst="rect">
            <a:avLst/>
          </a:prstGeom>
          <a:noFill/>
        </p:spPr>
        <p:txBody>
          <a:bodyPr wrap="square" lIns="0" rIns="0" tIns="0" bIns="0" anchor="ctr">
            <a:spAutoFit/>
          </a:bodyPr>
          <a:lstStyle/>
          <a:p>
            <a:pPr algn="ctr"/>
            <a:r>
              <a:rPr sz="2000" b="0" i="1">
                <a:solidFill>
                  <a:srgbClr val="5AC8E0"/>
                </a:solidFill>
                <a:latin typeface="Calibri"/>
              </a:rPr>
              <a:t>“Correlation is a handshake, not a push.”   — hunt the confounding variable</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TECHNOLOGY  ·  DRAW AN SRS IN A SPREADSHEET</a:t>
            </a:r>
          </a:p>
        </p:txBody>
      </p:sp>
      <p:sp>
        <p:nvSpPr>
          <p:cNvPr id="3" name="TextBox 2"/>
          <p:cNvSpPr txBox="1"/>
          <p:nvPr/>
        </p:nvSpPr>
        <p:spPr>
          <a:xfrm>
            <a:off x="548640" y="1417320"/>
            <a:ext cx="11094415" cy="914400"/>
          </a:xfrm>
          <a:prstGeom prst="rect">
            <a:avLst/>
          </a:prstGeom>
          <a:noFill/>
        </p:spPr>
        <p:txBody>
          <a:bodyPr wrap="square" lIns="0" rIns="0" tIns="0" bIns="0" anchor="ctr">
            <a:spAutoFit/>
          </a:bodyPr>
          <a:lstStyle/>
          <a:p>
            <a:pPr algn="ctr">
              <a:lnSpc>
                <a:spcPct val="100000"/>
              </a:lnSpc>
            </a:pPr>
            <a:r>
              <a:rPr sz="5800" b="1">
                <a:solidFill>
                  <a:srgbClr val="5AC8E0"/>
                </a:solidFill>
                <a:latin typeface="Calibri"/>
              </a:rPr>
              <a:t>=RAND()</a:t>
            </a:r>
          </a:p>
        </p:txBody>
      </p:sp>
      <p:sp>
        <p:nvSpPr>
          <p:cNvPr id="4" name="TextBox 3"/>
          <p:cNvSpPr txBox="1"/>
          <p:nvPr/>
        </p:nvSpPr>
        <p:spPr>
          <a:xfrm>
            <a:off x="2103120" y="2697480"/>
            <a:ext cx="8229600" cy="713232"/>
          </a:xfrm>
          <a:prstGeom prst="rect">
            <a:avLst/>
          </a:prstGeom>
          <a:noFill/>
        </p:spPr>
        <p:txBody>
          <a:bodyPr wrap="square" lIns="0" rIns="0" tIns="0" bIns="0" anchor="ctr">
            <a:spAutoFit/>
          </a:bodyPr>
          <a:lstStyle/>
          <a:p>
            <a:pPr algn="l"/>
            <a:r>
              <a:rPr sz="2000" b="1">
                <a:solidFill>
                  <a:srgbClr val="5AC8E0"/>
                </a:solidFill>
                <a:latin typeface="Calibri"/>
              </a:rPr>
              <a:t>1   </a:t>
            </a:r>
            <a:r>
              <a:rPr sz="1900" b="0">
                <a:solidFill>
                  <a:srgbClr val="F2F6FA"/>
                </a:solidFill>
                <a:latin typeface="Calibri"/>
              </a:rPr>
              <a:t>Names / IDs in column A   (A2:A101 for 100 people)</a:t>
            </a:r>
          </a:p>
        </p:txBody>
      </p:sp>
      <p:sp>
        <p:nvSpPr>
          <p:cNvPr id="5" name="TextBox 4"/>
          <p:cNvSpPr txBox="1"/>
          <p:nvPr/>
        </p:nvSpPr>
        <p:spPr>
          <a:xfrm>
            <a:off x="2103120" y="3410712"/>
            <a:ext cx="8229600" cy="713232"/>
          </a:xfrm>
          <a:prstGeom prst="rect">
            <a:avLst/>
          </a:prstGeom>
          <a:noFill/>
        </p:spPr>
        <p:txBody>
          <a:bodyPr wrap="square" lIns="0" rIns="0" tIns="0" bIns="0" anchor="ctr">
            <a:spAutoFit/>
          </a:bodyPr>
          <a:lstStyle/>
          <a:p>
            <a:pPr algn="l"/>
            <a:r>
              <a:rPr sz="2000" b="1">
                <a:solidFill>
                  <a:srgbClr val="5AC8E0"/>
                </a:solidFill>
                <a:latin typeface="Calibri"/>
              </a:rPr>
              <a:t>2   </a:t>
            </a:r>
            <a:r>
              <a:rPr sz="1900" b="0">
                <a:solidFill>
                  <a:srgbClr val="F2F6FA"/>
                </a:solidFill>
                <a:latin typeface="Calibri"/>
              </a:rPr>
              <a:t>In B2 type  =RAND()  and fill down to B101</a:t>
            </a:r>
          </a:p>
        </p:txBody>
      </p:sp>
      <p:sp>
        <p:nvSpPr>
          <p:cNvPr id="6" name="TextBox 5"/>
          <p:cNvSpPr txBox="1"/>
          <p:nvPr/>
        </p:nvSpPr>
        <p:spPr>
          <a:xfrm>
            <a:off x="2103120" y="4123944"/>
            <a:ext cx="8229600" cy="713232"/>
          </a:xfrm>
          <a:prstGeom prst="rect">
            <a:avLst/>
          </a:prstGeom>
          <a:noFill/>
        </p:spPr>
        <p:txBody>
          <a:bodyPr wrap="square" lIns="0" rIns="0" tIns="0" bIns="0" anchor="ctr">
            <a:spAutoFit/>
          </a:bodyPr>
          <a:lstStyle/>
          <a:p>
            <a:pPr algn="l"/>
            <a:r>
              <a:rPr sz="2000" b="1">
                <a:solidFill>
                  <a:srgbClr val="5AC8E0"/>
                </a:solidFill>
                <a:latin typeface="Calibri"/>
              </a:rPr>
              <a:t>3   </a:t>
            </a:r>
            <a:r>
              <a:rPr sz="1900" b="0">
                <a:solidFill>
                  <a:srgbClr val="F2F6FA"/>
                </a:solidFill>
                <a:latin typeface="Calibri"/>
              </a:rPr>
              <a:t>Select A:B  ▸  Data  ▸  Sort range  by column B</a:t>
            </a:r>
          </a:p>
        </p:txBody>
      </p:sp>
      <p:sp>
        <p:nvSpPr>
          <p:cNvPr id="7" name="TextBox 6"/>
          <p:cNvSpPr txBox="1"/>
          <p:nvPr/>
        </p:nvSpPr>
        <p:spPr>
          <a:xfrm>
            <a:off x="2103120" y="4837176"/>
            <a:ext cx="8229600" cy="713232"/>
          </a:xfrm>
          <a:prstGeom prst="rect">
            <a:avLst/>
          </a:prstGeom>
          <a:noFill/>
        </p:spPr>
        <p:txBody>
          <a:bodyPr wrap="square" lIns="0" rIns="0" tIns="0" bIns="0" anchor="ctr">
            <a:spAutoFit/>
          </a:bodyPr>
          <a:lstStyle/>
          <a:p>
            <a:pPr algn="l"/>
            <a:r>
              <a:rPr sz="2000" b="1">
                <a:solidFill>
                  <a:srgbClr val="5AC8E0"/>
                </a:solidFill>
                <a:latin typeface="Calibri"/>
              </a:rPr>
              <a:t>4   </a:t>
            </a:r>
            <a:r>
              <a:rPr sz="1900" b="0">
                <a:solidFill>
                  <a:srgbClr val="F2F6FA"/>
                </a:solidFill>
                <a:latin typeface="Calibri"/>
              </a:rPr>
              <a:t>The top 10 rows are your simple random sample</a:t>
            </a:r>
          </a:p>
        </p:txBody>
      </p:sp>
      <p:sp>
        <p:nvSpPr>
          <p:cNvPr id="8" name="TextBox 7"/>
          <p:cNvSpPr txBox="1"/>
          <p:nvPr/>
        </p:nvSpPr>
        <p:spPr>
          <a:xfrm>
            <a:off x="914400" y="5715000"/>
            <a:ext cx="10362895" cy="822960"/>
          </a:xfrm>
          <a:prstGeom prst="rect">
            <a:avLst/>
          </a:prstGeom>
          <a:noFill/>
        </p:spPr>
        <p:txBody>
          <a:bodyPr wrap="square" lIns="0" rIns="0" tIns="0" bIns="0" anchor="ctr">
            <a:spAutoFit/>
          </a:bodyPr>
          <a:lstStyle/>
          <a:p>
            <a:pPr algn="ctr"/>
            <a:r>
              <a:rPr sz="1700" b="0" i="1">
                <a:solidFill>
                  <a:srgbClr val="8FB8D9"/>
                </a:solidFill>
                <a:latin typeface="Calibri"/>
              </a:rPr>
              <a:t>Re-sort to reshuffle — that's the randomness working.</a:t>
            </a:r>
          </a:p>
        </p:txBody>
      </p:sp>
      <p:sp>
        <p:nvSpPr>
          <p:cNvPr id="9" name="TextBox 8"/>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05156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AI-CRITIQUE MOMENT  ·  THE TOOL DRAFTS, YOU JUDGE</a:t>
            </a:r>
          </a:p>
        </p:txBody>
      </p:sp>
      <p:sp>
        <p:nvSpPr>
          <p:cNvPr id="3" name="TextBox 2"/>
          <p:cNvSpPr txBox="1"/>
          <p:nvPr/>
        </p:nvSpPr>
        <p:spPr>
          <a:xfrm>
            <a:off x="548640" y="1691640"/>
            <a:ext cx="11094415" cy="914400"/>
          </a:xfrm>
          <a:prstGeom prst="rect">
            <a:avLst/>
          </a:prstGeom>
          <a:noFill/>
        </p:spPr>
        <p:txBody>
          <a:bodyPr wrap="square" lIns="0" rIns="0" tIns="0" bIns="0" anchor="ctr">
            <a:spAutoFit/>
          </a:bodyPr>
          <a:lstStyle/>
          <a:p>
            <a:pPr algn="ctr">
              <a:lnSpc>
                <a:spcPct val="100000"/>
              </a:lnSpc>
            </a:pPr>
            <a:r>
              <a:rPr sz="5200" b="1">
                <a:solidFill>
                  <a:srgbClr val="FFFFFF"/>
                </a:solidFill>
                <a:latin typeface="Calibri"/>
              </a:rPr>
              <a:t>Audit the AI</a:t>
            </a:r>
          </a:p>
        </p:txBody>
      </p:sp>
      <p:sp>
        <p:nvSpPr>
          <p:cNvPr id="4" name="TextBox 3"/>
          <p:cNvSpPr txBox="1"/>
          <p:nvPr/>
        </p:nvSpPr>
        <p:spPr>
          <a:xfrm>
            <a:off x="914400" y="2880360"/>
            <a:ext cx="10362895" cy="822960"/>
          </a:xfrm>
          <a:prstGeom prst="rect">
            <a:avLst/>
          </a:prstGeom>
          <a:noFill/>
        </p:spPr>
        <p:txBody>
          <a:bodyPr wrap="square" lIns="0" rIns="0" tIns="0" bIns="0" anchor="ctr">
            <a:spAutoFit/>
          </a:bodyPr>
          <a:lstStyle/>
          <a:p>
            <a:pPr algn="ctr"/>
            <a:r>
              <a:rPr sz="2000" b="0" i="0">
                <a:solidFill>
                  <a:srgbClr val="F2F6FA"/>
                </a:solidFill>
                <a:latin typeface="Calibri"/>
              </a:rPr>
              <a:t>Ask a chatbot to classify:  zip code · marathon place · °C · annual income</a:t>
            </a:r>
          </a:p>
        </p:txBody>
      </p:sp>
      <p:sp>
        <p:nvSpPr>
          <p:cNvPr id="5" name="TextBox 4"/>
          <p:cNvSpPr txBox="1"/>
          <p:nvPr/>
        </p:nvSpPr>
        <p:spPr>
          <a:xfrm>
            <a:off x="1371600" y="3703320"/>
            <a:ext cx="9448495" cy="1463040"/>
          </a:xfrm>
          <a:prstGeom prst="rect">
            <a:avLst/>
          </a:prstGeom>
          <a:noFill/>
        </p:spPr>
        <p:txBody>
          <a:bodyPr wrap="square" lIns="0" rIns="0" tIns="0" bIns="0" anchor="ctr">
            <a:spAutoFit/>
          </a:bodyPr>
          <a:lstStyle/>
          <a:p>
            <a:pPr algn="ctr">
              <a:lnSpc>
                <a:spcPct val="115000"/>
              </a:lnSpc>
            </a:pPr>
            <a:r>
              <a:rPr sz="2000" b="0">
                <a:solidFill>
                  <a:srgbClr val="F2F6FA"/>
                </a:solidFill>
                <a:latin typeface="Calibri"/>
              </a:rPr>
              <a:t>It often calls </a:t>
            </a:r>
            <a:r>
              <a:rPr sz="2000" b="1">
                <a:solidFill>
                  <a:srgbClr val="5AC8E0"/>
                </a:solidFill>
                <a:latin typeface="Calibri"/>
              </a:rPr>
              <a:t>zip code “ratio”</a:t>
            </a:r>
            <a:r>
              <a:rPr sz="2000" b="0">
                <a:solidFill>
                  <a:srgbClr val="F2F6FA"/>
                </a:solidFill>
                <a:latin typeface="Calibri"/>
              </a:rPr>
              <a:t>  (it’s nominal)  and  </a:t>
            </a:r>
            <a:r>
              <a:rPr sz="2000" b="1">
                <a:solidFill>
                  <a:srgbClr val="5AC8E0"/>
                </a:solidFill>
                <a:latin typeface="Calibri"/>
              </a:rPr>
              <a:t>°C “ratio”</a:t>
            </a:r>
            <a:r>
              <a:rPr sz="2000" b="0">
                <a:solidFill>
                  <a:srgbClr val="F2F6FA"/>
                </a:solidFill>
                <a:latin typeface="Calibri"/>
              </a:rPr>
              <a:t>  (it’s interval).</a:t>
            </a:r>
          </a:p>
        </p:txBody>
      </p:sp>
      <p:sp>
        <p:nvSpPr>
          <p:cNvPr id="6" name="TextBox 5"/>
          <p:cNvSpPr txBox="1"/>
          <p:nvPr/>
        </p:nvSpPr>
        <p:spPr>
          <a:xfrm>
            <a:off x="914400" y="5349240"/>
            <a:ext cx="10362895" cy="822960"/>
          </a:xfrm>
          <a:prstGeom prst="rect">
            <a:avLst/>
          </a:prstGeom>
          <a:noFill/>
        </p:spPr>
        <p:txBody>
          <a:bodyPr wrap="square" lIns="0" rIns="0" tIns="0" bIns="0" anchor="ctr">
            <a:spAutoFit/>
          </a:bodyPr>
          <a:lstStyle/>
          <a:p>
            <a:pPr algn="ctr"/>
            <a:r>
              <a:rPr sz="1800" b="0" i="1">
                <a:solidFill>
                  <a:srgbClr val="8FB8D9"/>
                </a:solidFill>
                <a:latin typeface="Calibri"/>
              </a:rPr>
              <a:t>Catch the model against NOIR. That's the whole job, all semester.</a:t>
            </a: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BEFORE NEXT CLASS  ·  WEEK 1 WRAP</a:t>
            </a:r>
          </a:p>
        </p:txBody>
      </p:sp>
      <p:sp>
        <p:nvSpPr>
          <p:cNvPr id="3" name="TextBox 2"/>
          <p:cNvSpPr txBox="1"/>
          <p:nvPr/>
        </p:nvSpPr>
        <p:spPr>
          <a:xfrm>
            <a:off x="548640" y="1371600"/>
            <a:ext cx="11094415" cy="914400"/>
          </a:xfrm>
          <a:prstGeom prst="rect">
            <a:avLst/>
          </a:prstGeom>
          <a:noFill/>
        </p:spPr>
        <p:txBody>
          <a:bodyPr wrap="square" lIns="0" rIns="0" tIns="0" bIns="0" anchor="ctr">
            <a:spAutoFit/>
          </a:bodyPr>
          <a:lstStyle/>
          <a:p>
            <a:pPr algn="ctr">
              <a:lnSpc>
                <a:spcPct val="100000"/>
              </a:lnSpc>
            </a:pPr>
            <a:r>
              <a:rPr sz="4600" b="1">
                <a:solidFill>
                  <a:srgbClr val="FFFFFF"/>
                </a:solidFill>
                <a:latin typeface="Calibri"/>
              </a:rPr>
              <a:t>Who · How · What</a:t>
            </a:r>
          </a:p>
        </p:txBody>
      </p:sp>
      <p:sp>
        <p:nvSpPr>
          <p:cNvPr id="4" name="TextBox 3"/>
          <p:cNvSpPr txBox="1"/>
          <p:nvPr/>
        </p:nvSpPr>
        <p:spPr>
          <a:xfrm>
            <a:off x="914400" y="2514600"/>
            <a:ext cx="10362895" cy="822960"/>
          </a:xfrm>
          <a:prstGeom prst="rect">
            <a:avLst/>
          </a:prstGeom>
          <a:noFill/>
        </p:spPr>
        <p:txBody>
          <a:bodyPr wrap="square" lIns="0" rIns="0" tIns="0" bIns="0" anchor="ctr">
            <a:spAutoFit/>
          </a:bodyPr>
          <a:lstStyle/>
          <a:p>
            <a:pPr algn="ctr"/>
            <a:r>
              <a:rPr sz="1900" b="0" i="1">
                <a:solidFill>
                  <a:srgbClr val="8FB8D9"/>
                </a:solidFill>
                <a:latin typeface="Calibri"/>
              </a:rPr>
              <a:t>Who was measured?   How were they picked?   What was recorded?</a:t>
            </a:r>
          </a:p>
        </p:txBody>
      </p:sp>
      <p:sp>
        <p:nvSpPr>
          <p:cNvPr id="5" name="TextBox 4"/>
          <p:cNvSpPr txBox="1"/>
          <p:nvPr/>
        </p:nvSpPr>
        <p:spPr>
          <a:xfrm>
            <a:off x="1463040" y="3383280"/>
            <a:ext cx="3566160" cy="749808"/>
          </a:xfrm>
          <a:prstGeom prst="rect">
            <a:avLst/>
          </a:prstGeom>
          <a:noFill/>
        </p:spPr>
        <p:txBody>
          <a:bodyPr wrap="square" lIns="0" rIns="0" tIns="0" bIns="0" anchor="ctr">
            <a:spAutoFit/>
          </a:bodyPr>
          <a:lstStyle/>
          <a:p>
            <a:pPr algn="l"/>
            <a:r>
              <a:rPr sz="1900" b="1">
                <a:solidFill>
                  <a:srgbClr val="5AC8E0"/>
                </a:solidFill>
                <a:latin typeface="Calibri"/>
              </a:rPr>
              <a:t>LECTURE TUTORIAL 1</a:t>
            </a:r>
          </a:p>
        </p:txBody>
      </p:sp>
      <p:sp>
        <p:nvSpPr>
          <p:cNvPr id="6" name="TextBox 5"/>
          <p:cNvSpPr txBox="1"/>
          <p:nvPr/>
        </p:nvSpPr>
        <p:spPr>
          <a:xfrm>
            <a:off x="5120640" y="3383280"/>
            <a:ext cx="6035040" cy="749808"/>
          </a:xfrm>
          <a:prstGeom prst="rect">
            <a:avLst/>
          </a:prstGeom>
          <a:noFill/>
        </p:spPr>
        <p:txBody>
          <a:bodyPr wrap="square" lIns="0" rIns="0" tIns="0" bIns="0" anchor="ctr">
            <a:spAutoFit/>
          </a:bodyPr>
          <a:lstStyle/>
          <a:p>
            <a:pPr algn="l"/>
            <a:r>
              <a:rPr sz="1600" b="0">
                <a:solidFill>
                  <a:srgbClr val="F2F6FA"/>
                </a:solidFill>
                <a:latin typeface="Calibri"/>
              </a:rPr>
              <a:t>AI tutor — submit the share link  (~30–45 min)</a:t>
            </a:r>
          </a:p>
        </p:txBody>
      </p:sp>
      <p:sp>
        <p:nvSpPr>
          <p:cNvPr id="7" name="TextBox 6"/>
          <p:cNvSpPr txBox="1"/>
          <p:nvPr/>
        </p:nvSpPr>
        <p:spPr>
          <a:xfrm>
            <a:off x="1463040" y="4133088"/>
            <a:ext cx="3566160" cy="749808"/>
          </a:xfrm>
          <a:prstGeom prst="rect">
            <a:avLst/>
          </a:prstGeom>
          <a:noFill/>
        </p:spPr>
        <p:txBody>
          <a:bodyPr wrap="square" lIns="0" rIns="0" tIns="0" bIns="0" anchor="ctr">
            <a:spAutoFit/>
          </a:bodyPr>
          <a:lstStyle/>
          <a:p>
            <a:pPr algn="l"/>
            <a:r>
              <a:rPr sz="1900" b="1">
                <a:solidFill>
                  <a:srgbClr val="5AC8E0"/>
                </a:solidFill>
                <a:latin typeface="Calibri"/>
              </a:rPr>
              <a:t>QUIZ 1</a:t>
            </a:r>
          </a:p>
        </p:txBody>
      </p:sp>
      <p:sp>
        <p:nvSpPr>
          <p:cNvPr id="8" name="TextBox 7"/>
          <p:cNvSpPr txBox="1"/>
          <p:nvPr/>
        </p:nvSpPr>
        <p:spPr>
          <a:xfrm>
            <a:off x="5120640" y="4133088"/>
            <a:ext cx="6035040" cy="749808"/>
          </a:xfrm>
          <a:prstGeom prst="rect">
            <a:avLst/>
          </a:prstGeom>
          <a:noFill/>
        </p:spPr>
        <p:txBody>
          <a:bodyPr wrap="square" lIns="0" rIns="0" tIns="0" bIns="0" anchor="ctr">
            <a:spAutoFit/>
          </a:bodyPr>
          <a:lstStyle/>
          <a:p>
            <a:pPr algn="l"/>
            <a:r>
              <a:rPr sz="1600" b="0">
                <a:solidFill>
                  <a:srgbClr val="F2F6FA"/>
                </a:solidFill>
                <a:latin typeface="Calibri"/>
              </a:rPr>
              <a:t>end of week — population/sample, NOIR, sampling &amp; bias</a:t>
            </a:r>
          </a:p>
        </p:txBody>
      </p:sp>
      <p:sp>
        <p:nvSpPr>
          <p:cNvPr id="9" name="TextBox 8"/>
          <p:cNvSpPr txBox="1"/>
          <p:nvPr/>
        </p:nvSpPr>
        <p:spPr>
          <a:xfrm>
            <a:off x="1463040" y="4882896"/>
            <a:ext cx="3566160" cy="749808"/>
          </a:xfrm>
          <a:prstGeom prst="rect">
            <a:avLst/>
          </a:prstGeom>
          <a:noFill/>
        </p:spPr>
        <p:txBody>
          <a:bodyPr wrap="square" lIns="0" rIns="0" tIns="0" bIns="0" anchor="ctr">
            <a:spAutoFit/>
          </a:bodyPr>
          <a:lstStyle/>
          <a:p>
            <a:pPr algn="l"/>
            <a:r>
              <a:rPr sz="1900" b="1">
                <a:solidFill>
                  <a:srgbClr val="5AC8E0"/>
                </a:solidFill>
                <a:latin typeface="Calibri"/>
              </a:rPr>
              <a:t>DISCUSSION 1</a:t>
            </a:r>
          </a:p>
        </p:txBody>
      </p:sp>
      <p:sp>
        <p:nvSpPr>
          <p:cNvPr id="10" name="TextBox 9"/>
          <p:cNvSpPr txBox="1"/>
          <p:nvPr/>
        </p:nvSpPr>
        <p:spPr>
          <a:xfrm>
            <a:off x="5120640" y="4882896"/>
            <a:ext cx="6035040" cy="749808"/>
          </a:xfrm>
          <a:prstGeom prst="rect">
            <a:avLst/>
          </a:prstGeom>
          <a:noFill/>
        </p:spPr>
        <p:txBody>
          <a:bodyPr wrap="square" lIns="0" rIns="0" tIns="0" bIns="0" anchor="ctr">
            <a:spAutoFit/>
          </a:bodyPr>
          <a:lstStyle/>
          <a:p>
            <a:pPr algn="l"/>
            <a:r>
              <a:rPr sz="1600" b="0">
                <a:solidFill>
                  <a:srgbClr val="F2F6FA"/>
                </a:solidFill>
                <a:latin typeface="Calibri"/>
              </a:rPr>
              <a:t>“Spot the biased sample” — post one real example</a:t>
            </a:r>
          </a:p>
        </p:txBody>
      </p:sp>
      <p:sp>
        <p:nvSpPr>
          <p:cNvPr id="11" name="TextBox 10"/>
          <p:cNvSpPr txBox="1"/>
          <p:nvPr/>
        </p:nvSpPr>
        <p:spPr>
          <a:xfrm>
            <a:off x="914400" y="5806440"/>
            <a:ext cx="10362895" cy="822960"/>
          </a:xfrm>
          <a:prstGeom prst="rect">
            <a:avLst/>
          </a:prstGeom>
          <a:noFill/>
        </p:spPr>
        <p:txBody>
          <a:bodyPr wrap="square" lIns="0" rIns="0" tIns="0" bIns="0" anchor="ctr">
            <a:spAutoFit/>
          </a:bodyPr>
          <a:lstStyle/>
          <a:p>
            <a:pPr algn="ctr"/>
            <a:r>
              <a:rPr sz="1700" b="0" i="1">
                <a:solidFill>
                  <a:srgbClr val="8FB8D9"/>
                </a:solidFill>
                <a:latin typeface="Calibri"/>
              </a:rPr>
              <a:t>Next week: turn a pile of numbers into a picture — histograms, shapes &amp; outliers.</a:t>
            </a:r>
          </a:p>
        </p:txBody>
      </p:sp>
      <p:sp>
        <p:nvSpPr>
          <p:cNvPr id="12" name="TextBox 11"/>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WEEK'S BIG QUESTION</a:t>
            </a:r>
          </a:p>
        </p:txBody>
      </p:sp>
      <p:sp>
        <p:nvSpPr>
          <p:cNvPr id="3" name="TextBox 2"/>
          <p:cNvSpPr txBox="1"/>
          <p:nvPr/>
        </p:nvSpPr>
        <p:spPr>
          <a:xfrm>
            <a:off x="822960" y="2194560"/>
            <a:ext cx="10545775" cy="2377440"/>
          </a:xfrm>
          <a:prstGeom prst="rect">
            <a:avLst/>
          </a:prstGeom>
          <a:noFill/>
        </p:spPr>
        <p:txBody>
          <a:bodyPr wrap="square" lIns="0" rIns="0" tIns="0" bIns="0" anchor="ctr">
            <a:spAutoFit/>
          </a:bodyPr>
          <a:lstStyle/>
          <a:p>
            <a:pPr algn="ctr">
              <a:lnSpc>
                <a:spcPct val="110000"/>
              </a:lnSpc>
            </a:pPr>
            <a:r>
              <a:rPr sz="4000" b="1">
                <a:solidFill>
                  <a:srgbClr val="FFFFFF"/>
                </a:solidFill>
                <a:latin typeface="Calibri"/>
              </a:rPr>
              <a:t>When can a number we measured</a:t>
            </a:r>
          </a:p>
          <a:p>
            <a:pPr algn="ctr">
              <a:lnSpc>
                <a:spcPct val="110000"/>
              </a:lnSpc>
            </a:pPr>
            <a:r>
              <a:rPr sz="4000" b="1">
                <a:solidFill>
                  <a:srgbClr val="FFFFFF"/>
                </a:solidFill>
                <a:latin typeface="Calibri"/>
              </a:rPr>
              <a:t>be trusted to speak for</a:t>
            </a:r>
          </a:p>
          <a:p>
            <a:pPr algn="ctr">
              <a:lnSpc>
                <a:spcPct val="110000"/>
              </a:lnSpc>
            </a:pPr>
            <a:r>
              <a:rPr sz="4000" b="1">
                <a:solidFill>
                  <a:srgbClr val="5AC8E0"/>
                </a:solidFill>
                <a:latin typeface="Calibri"/>
              </a:rPr>
              <a:t>people we never counted?</a:t>
            </a:r>
          </a:p>
        </p:txBody>
      </p:sp>
      <p:sp>
        <p:nvSpPr>
          <p:cNvPr id="4" name="Oval 3"/>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5074920"/>
            <a:ext cx="10362895" cy="822960"/>
          </a:xfrm>
          <a:prstGeom prst="rect">
            <a:avLst/>
          </a:prstGeom>
          <a:noFill/>
        </p:spPr>
        <p:txBody>
          <a:bodyPr wrap="square" lIns="0" rIns="0" tIns="0" bIns="0" anchor="ctr">
            <a:spAutoFit/>
          </a:bodyPr>
          <a:lstStyle/>
          <a:p>
            <a:pPr algn="ctr"/>
            <a:r>
              <a:rPr sz="2000" b="0" i="0">
                <a:solidFill>
                  <a:srgbClr val="8FB8D9"/>
                </a:solidFill>
                <a:latin typeface="Calibri"/>
              </a:rPr>
              <a:t>Who was measured?   ·   How were they picked?   ·   What was recorded?</a:t>
            </a:r>
          </a:p>
        </p:txBody>
      </p:sp>
      <p:sp>
        <p:nvSpPr>
          <p:cNvPr id="6" name="TextBox 5"/>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WHO ARE WE TALKING ABOUT?</a:t>
            </a:r>
          </a:p>
        </p:txBody>
      </p:sp>
      <p:sp>
        <p:nvSpPr>
          <p:cNvPr id="3" name="TextBox 2"/>
          <p:cNvSpPr txBox="1"/>
          <p:nvPr/>
        </p:nvSpPr>
        <p:spPr>
          <a:xfrm>
            <a:off x="548640" y="2743200"/>
            <a:ext cx="11094415" cy="1645920"/>
          </a:xfrm>
          <a:prstGeom prst="rect">
            <a:avLst/>
          </a:prstGeom>
          <a:noFill/>
        </p:spPr>
        <p:txBody>
          <a:bodyPr wrap="square" lIns="0" rIns="0" tIns="0" bIns="0" anchor="ctr">
            <a:spAutoFit/>
          </a:bodyPr>
          <a:lstStyle/>
          <a:p>
            <a:pPr algn="ctr"/>
            <a:r>
              <a:rPr sz="5600" b="1">
                <a:solidFill>
                  <a:srgbClr val="FFFFFF"/>
                </a:solidFill>
                <a:latin typeface="Calibri"/>
              </a:rPr>
              <a:t>POPULATION   </a:t>
            </a:r>
            <a:r>
              <a:rPr sz="2800" b="0" i="1">
                <a:solidFill>
                  <a:srgbClr val="5AC8E0"/>
                </a:solidFill>
                <a:latin typeface="Calibri"/>
              </a:rPr>
              <a:t>vs</a:t>
            </a:r>
            <a:r>
              <a:rPr sz="5600" b="1">
                <a:solidFill>
                  <a:srgbClr val="FFFFFF"/>
                </a:solidFill>
                <a:latin typeface="Calibri"/>
              </a:rPr>
              <a:t>   SAMPLE</a:t>
            </a:r>
          </a:p>
        </p:txBody>
      </p:sp>
      <p:sp>
        <p:nvSpPr>
          <p:cNvPr id="4" name="TextBox 3"/>
          <p:cNvSpPr txBox="1"/>
          <p:nvPr/>
        </p:nvSpPr>
        <p:spPr>
          <a:xfrm>
            <a:off x="914400" y="4297680"/>
            <a:ext cx="10362895" cy="822960"/>
          </a:xfrm>
          <a:prstGeom prst="rect">
            <a:avLst/>
          </a:prstGeom>
          <a:noFill/>
        </p:spPr>
        <p:txBody>
          <a:bodyPr wrap="square" lIns="0" rIns="0" tIns="0" bIns="0" anchor="ctr">
            <a:spAutoFit/>
          </a:bodyPr>
          <a:lstStyle/>
          <a:p>
            <a:pPr algn="ctr"/>
            <a:r>
              <a:rPr sz="1900" b="0" i="1">
                <a:solidFill>
                  <a:srgbClr val="8FB8D9"/>
                </a:solidFill>
                <a:latin typeface="Calibri"/>
              </a:rPr>
              <a:t>everyone we want to know about        the part we actually measured</a:t>
            </a:r>
          </a:p>
        </p:txBody>
      </p:sp>
      <p:sp>
        <p:nvSpPr>
          <p:cNvPr id="5" name="Oval 4"/>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NUMBER THAT DESCRIBES THE GROUP</a:t>
            </a:r>
          </a:p>
        </p:txBody>
      </p:sp>
      <p:sp>
        <p:nvSpPr>
          <p:cNvPr id="3" name="TextBox 2"/>
          <p:cNvSpPr txBox="1"/>
          <p:nvPr/>
        </p:nvSpPr>
        <p:spPr>
          <a:xfrm>
            <a:off x="548640" y="2240280"/>
            <a:ext cx="11094415" cy="1645920"/>
          </a:xfrm>
          <a:prstGeom prst="rect">
            <a:avLst/>
          </a:prstGeom>
          <a:noFill/>
        </p:spPr>
        <p:txBody>
          <a:bodyPr wrap="square" lIns="0" rIns="0" tIns="0" bIns="0" anchor="ctr">
            <a:spAutoFit/>
          </a:bodyPr>
          <a:lstStyle/>
          <a:p>
            <a:pPr algn="ctr"/>
            <a:r>
              <a:rPr sz="5200" b="1">
                <a:solidFill>
                  <a:srgbClr val="FFFFFF"/>
                </a:solidFill>
                <a:latin typeface="Calibri"/>
              </a:rPr>
              <a:t>PARAMETER   </a:t>
            </a:r>
            <a:r>
              <a:rPr sz="2600" b="0" i="1">
                <a:solidFill>
                  <a:srgbClr val="5AC8E0"/>
                </a:solidFill>
                <a:latin typeface="Calibri"/>
              </a:rPr>
              <a:t>vs</a:t>
            </a:r>
            <a:r>
              <a:rPr sz="5200" b="1">
                <a:solidFill>
                  <a:srgbClr val="FFFFFF"/>
                </a:solidFill>
                <a:latin typeface="Calibri"/>
              </a:rPr>
              <a:t>   STATISTIC</a:t>
            </a:r>
          </a:p>
        </p:txBody>
      </p:sp>
      <p:sp>
        <p:nvSpPr>
          <p:cNvPr id="4" name="TextBox 3"/>
          <p:cNvSpPr txBox="1"/>
          <p:nvPr/>
        </p:nvSpPr>
        <p:spPr>
          <a:xfrm>
            <a:off x="914400" y="3886200"/>
            <a:ext cx="10362895" cy="1371600"/>
          </a:xfrm>
          <a:prstGeom prst="rect">
            <a:avLst/>
          </a:prstGeom>
          <a:noFill/>
        </p:spPr>
        <p:txBody>
          <a:bodyPr wrap="square" lIns="0" rIns="0" tIns="0" bIns="0" anchor="ctr">
            <a:spAutoFit/>
          </a:bodyPr>
          <a:lstStyle/>
          <a:p>
            <a:pPr algn="ctr"/>
            <a:r>
              <a:rPr sz="3000" b="1">
                <a:solidFill>
                  <a:srgbClr val="5AC8E0"/>
                </a:solidFill>
                <a:latin typeface="Calibri"/>
              </a:rPr>
              <a:t>P</a:t>
            </a:r>
            <a:r>
              <a:rPr sz="3000" b="1">
                <a:solidFill>
                  <a:srgbClr val="F2F6FA"/>
                </a:solidFill>
                <a:latin typeface="Calibri"/>
              </a:rPr>
              <a:t>opulation → </a:t>
            </a:r>
            <a:r>
              <a:rPr sz="3000" b="1">
                <a:solidFill>
                  <a:srgbClr val="5AC8E0"/>
                </a:solidFill>
                <a:latin typeface="Calibri"/>
              </a:rPr>
              <a:t>P</a:t>
            </a:r>
            <a:r>
              <a:rPr sz="3000" b="1">
                <a:solidFill>
                  <a:srgbClr val="F2F6FA"/>
                </a:solidFill>
                <a:latin typeface="Calibri"/>
              </a:rPr>
              <a:t>arameter        </a:t>
            </a:r>
            <a:r>
              <a:rPr sz="3000" b="1">
                <a:solidFill>
                  <a:srgbClr val="5AC8E0"/>
                </a:solidFill>
                <a:latin typeface="Calibri"/>
              </a:rPr>
              <a:t>S</a:t>
            </a:r>
            <a:r>
              <a:rPr sz="3000" b="1">
                <a:solidFill>
                  <a:srgbClr val="F2F6FA"/>
                </a:solidFill>
                <a:latin typeface="Calibri"/>
              </a:rPr>
              <a:t>ample → </a:t>
            </a:r>
            <a:r>
              <a:rPr sz="3000" b="1">
                <a:solidFill>
                  <a:srgbClr val="5AC8E0"/>
                </a:solidFill>
                <a:latin typeface="Calibri"/>
              </a:rPr>
              <a:t>S</a:t>
            </a:r>
            <a:r>
              <a:rPr sz="3000" b="1">
                <a:solidFill>
                  <a:srgbClr val="F2F6FA"/>
                </a:solidFill>
                <a:latin typeface="Calibri"/>
              </a:rPr>
              <a:t>tatistic</a:t>
            </a:r>
          </a:p>
        </p:txBody>
      </p:sp>
      <p:sp>
        <p:nvSpPr>
          <p:cNvPr id="5" name="TextBox 4"/>
          <p:cNvSpPr txBox="1"/>
          <p:nvPr/>
        </p:nvSpPr>
        <p:spPr>
          <a:xfrm>
            <a:off x="914400" y="5120640"/>
            <a:ext cx="10362895" cy="822960"/>
          </a:xfrm>
          <a:prstGeom prst="rect">
            <a:avLst/>
          </a:prstGeom>
          <a:noFill/>
        </p:spPr>
        <p:txBody>
          <a:bodyPr wrap="square" lIns="0" rIns="0" tIns="0" bIns="0" anchor="ctr">
            <a:spAutoFit/>
          </a:bodyPr>
          <a:lstStyle/>
          <a:p>
            <a:pPr algn="ctr"/>
            <a:r>
              <a:rPr sz="2000" b="0" i="1">
                <a:solidFill>
                  <a:srgbClr val="8FB8D9"/>
                </a:solidFill>
                <a:latin typeface="Calibri"/>
              </a:rPr>
              <a:t>“The letters line up.”</a:t>
            </a:r>
          </a:p>
        </p:txBody>
      </p:sp>
      <p:sp>
        <p:nvSpPr>
          <p:cNvPr id="6" name="TextBox 5"/>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LEVELS OF MEASUREMENT  ·  THE WHOLE MAP</a:t>
            </a:r>
          </a:p>
        </p:txBody>
      </p:sp>
      <p:sp>
        <p:nvSpPr>
          <p:cNvPr id="3" name="TextBox 2"/>
          <p:cNvSpPr txBox="1"/>
          <p:nvPr/>
        </p:nvSpPr>
        <p:spPr>
          <a:xfrm>
            <a:off x="548640" y="1143000"/>
            <a:ext cx="11094415" cy="914400"/>
          </a:xfrm>
          <a:prstGeom prst="rect">
            <a:avLst/>
          </a:prstGeom>
          <a:noFill/>
        </p:spPr>
        <p:txBody>
          <a:bodyPr wrap="square" lIns="0" rIns="0" tIns="0" bIns="0" anchor="ctr">
            <a:spAutoFit/>
          </a:bodyPr>
          <a:lstStyle/>
          <a:p>
            <a:pPr algn="ctr">
              <a:lnSpc>
                <a:spcPct val="100000"/>
              </a:lnSpc>
            </a:pPr>
            <a:r>
              <a:rPr sz="5800" b="1">
                <a:solidFill>
                  <a:srgbClr val="5AC8E0"/>
                </a:solidFill>
                <a:latin typeface="Calibri"/>
              </a:rPr>
              <a:t>N O I R</a:t>
            </a:r>
          </a:p>
        </p:txBody>
      </p:sp>
      <p:sp>
        <p:nvSpPr>
          <p:cNvPr id="4" name="TextBox 3"/>
          <p:cNvSpPr txBox="1"/>
          <p:nvPr/>
        </p:nvSpPr>
        <p:spPr>
          <a:xfrm>
            <a:off x="1188720" y="2331720"/>
            <a:ext cx="2468880" cy="932688"/>
          </a:xfrm>
          <a:prstGeom prst="rect">
            <a:avLst/>
          </a:prstGeom>
          <a:noFill/>
        </p:spPr>
        <p:txBody>
          <a:bodyPr wrap="square" lIns="0" rIns="0" tIns="0" bIns="0" anchor="ctr">
            <a:spAutoFit/>
          </a:bodyPr>
          <a:lstStyle/>
          <a:p>
            <a:pPr algn="l"/>
            <a:r>
              <a:rPr sz="2600" b="1">
                <a:solidFill>
                  <a:srgbClr val="FFFFFF"/>
                </a:solidFill>
                <a:latin typeface="Calibri"/>
              </a:rPr>
              <a:t>NOMINAL</a:t>
            </a:r>
          </a:p>
        </p:txBody>
      </p:sp>
      <p:sp>
        <p:nvSpPr>
          <p:cNvPr id="5" name="TextBox 4"/>
          <p:cNvSpPr txBox="1"/>
          <p:nvPr/>
        </p:nvSpPr>
        <p:spPr>
          <a:xfrm>
            <a:off x="3749039" y="2331720"/>
            <a:ext cx="3200400" cy="932688"/>
          </a:xfrm>
          <a:prstGeom prst="rect">
            <a:avLst/>
          </a:prstGeom>
          <a:noFill/>
        </p:spPr>
        <p:txBody>
          <a:bodyPr wrap="square" lIns="0" rIns="0" tIns="0" bIns="0" anchor="ctr">
            <a:spAutoFit/>
          </a:bodyPr>
          <a:lstStyle/>
          <a:p>
            <a:pPr algn="l"/>
            <a:r>
              <a:rPr sz="1700" b="0" i="1">
                <a:solidFill>
                  <a:srgbClr val="5AC8E0"/>
                </a:solidFill>
                <a:latin typeface="Calibri"/>
              </a:rPr>
              <a:t>names, no order</a:t>
            </a:r>
          </a:p>
        </p:txBody>
      </p:sp>
      <p:sp>
        <p:nvSpPr>
          <p:cNvPr id="6" name="TextBox 5"/>
          <p:cNvSpPr txBox="1"/>
          <p:nvPr/>
        </p:nvSpPr>
        <p:spPr>
          <a:xfrm>
            <a:off x="7086600" y="2331720"/>
            <a:ext cx="4206240" cy="932688"/>
          </a:xfrm>
          <a:prstGeom prst="rect">
            <a:avLst/>
          </a:prstGeom>
          <a:noFill/>
        </p:spPr>
        <p:txBody>
          <a:bodyPr wrap="square" lIns="0" rIns="0" tIns="0" bIns="0" anchor="ctr">
            <a:spAutoFit/>
          </a:bodyPr>
          <a:lstStyle/>
          <a:p>
            <a:pPr algn="l"/>
            <a:r>
              <a:rPr sz="1500" b="0">
                <a:solidFill>
                  <a:srgbClr val="F2F6FA"/>
                </a:solidFill>
                <a:latin typeface="Calibri"/>
              </a:rPr>
              <a:t>major · eye color · yes/no · jersey #</a:t>
            </a:r>
          </a:p>
        </p:txBody>
      </p:sp>
      <p:sp>
        <p:nvSpPr>
          <p:cNvPr id="7" name="TextBox 6"/>
          <p:cNvSpPr txBox="1"/>
          <p:nvPr/>
        </p:nvSpPr>
        <p:spPr>
          <a:xfrm>
            <a:off x="1188720" y="3264408"/>
            <a:ext cx="2468880" cy="932688"/>
          </a:xfrm>
          <a:prstGeom prst="rect">
            <a:avLst/>
          </a:prstGeom>
          <a:noFill/>
        </p:spPr>
        <p:txBody>
          <a:bodyPr wrap="square" lIns="0" rIns="0" tIns="0" bIns="0" anchor="ctr">
            <a:spAutoFit/>
          </a:bodyPr>
          <a:lstStyle/>
          <a:p>
            <a:pPr algn="l"/>
            <a:r>
              <a:rPr sz="2600" b="1">
                <a:solidFill>
                  <a:srgbClr val="FFFFFF"/>
                </a:solidFill>
                <a:latin typeface="Calibri"/>
              </a:rPr>
              <a:t>ORDINAL</a:t>
            </a:r>
          </a:p>
        </p:txBody>
      </p:sp>
      <p:sp>
        <p:nvSpPr>
          <p:cNvPr id="8" name="TextBox 7"/>
          <p:cNvSpPr txBox="1"/>
          <p:nvPr/>
        </p:nvSpPr>
        <p:spPr>
          <a:xfrm>
            <a:off x="3749039" y="3264408"/>
            <a:ext cx="3200400" cy="932688"/>
          </a:xfrm>
          <a:prstGeom prst="rect">
            <a:avLst/>
          </a:prstGeom>
          <a:noFill/>
        </p:spPr>
        <p:txBody>
          <a:bodyPr wrap="square" lIns="0" rIns="0" tIns="0" bIns="0" anchor="ctr">
            <a:spAutoFit/>
          </a:bodyPr>
          <a:lstStyle/>
          <a:p>
            <a:pPr algn="l"/>
            <a:r>
              <a:rPr sz="1700" b="0" i="1">
                <a:solidFill>
                  <a:srgbClr val="5AC8E0"/>
                </a:solidFill>
                <a:latin typeface="Calibri"/>
              </a:rPr>
              <a:t>ordered, gaps not equal</a:t>
            </a:r>
          </a:p>
        </p:txBody>
      </p:sp>
      <p:sp>
        <p:nvSpPr>
          <p:cNvPr id="9" name="TextBox 8"/>
          <p:cNvSpPr txBox="1"/>
          <p:nvPr/>
        </p:nvSpPr>
        <p:spPr>
          <a:xfrm>
            <a:off x="7086600" y="3264408"/>
            <a:ext cx="4206240" cy="932688"/>
          </a:xfrm>
          <a:prstGeom prst="rect">
            <a:avLst/>
          </a:prstGeom>
          <a:noFill/>
        </p:spPr>
        <p:txBody>
          <a:bodyPr wrap="square" lIns="0" rIns="0" tIns="0" bIns="0" anchor="ctr">
            <a:spAutoFit/>
          </a:bodyPr>
          <a:lstStyle/>
          <a:p>
            <a:pPr algn="l"/>
            <a:r>
              <a:rPr sz="1500" b="0">
                <a:solidFill>
                  <a:srgbClr val="F2F6FA"/>
                </a:solidFill>
                <a:latin typeface="Calibri"/>
              </a:rPr>
              <a:t>letter grade · S/M/L · 1–5 rating</a:t>
            </a:r>
          </a:p>
        </p:txBody>
      </p:sp>
      <p:sp>
        <p:nvSpPr>
          <p:cNvPr id="10" name="TextBox 9"/>
          <p:cNvSpPr txBox="1"/>
          <p:nvPr/>
        </p:nvSpPr>
        <p:spPr>
          <a:xfrm>
            <a:off x="1188720" y="4197096"/>
            <a:ext cx="2468880" cy="932688"/>
          </a:xfrm>
          <a:prstGeom prst="rect">
            <a:avLst/>
          </a:prstGeom>
          <a:noFill/>
        </p:spPr>
        <p:txBody>
          <a:bodyPr wrap="square" lIns="0" rIns="0" tIns="0" bIns="0" anchor="ctr">
            <a:spAutoFit/>
          </a:bodyPr>
          <a:lstStyle/>
          <a:p>
            <a:pPr algn="l"/>
            <a:r>
              <a:rPr sz="2600" b="1">
                <a:solidFill>
                  <a:srgbClr val="FFFFFF"/>
                </a:solidFill>
                <a:latin typeface="Calibri"/>
              </a:rPr>
              <a:t>INTERVAL</a:t>
            </a:r>
          </a:p>
        </p:txBody>
      </p:sp>
      <p:sp>
        <p:nvSpPr>
          <p:cNvPr id="11" name="TextBox 10"/>
          <p:cNvSpPr txBox="1"/>
          <p:nvPr/>
        </p:nvSpPr>
        <p:spPr>
          <a:xfrm>
            <a:off x="3749039" y="4197096"/>
            <a:ext cx="3200400" cy="932688"/>
          </a:xfrm>
          <a:prstGeom prst="rect">
            <a:avLst/>
          </a:prstGeom>
          <a:noFill/>
        </p:spPr>
        <p:txBody>
          <a:bodyPr wrap="square" lIns="0" rIns="0" tIns="0" bIns="0" anchor="ctr">
            <a:spAutoFit/>
          </a:bodyPr>
          <a:lstStyle/>
          <a:p>
            <a:pPr algn="l"/>
            <a:r>
              <a:rPr sz="1700" b="0" i="1">
                <a:solidFill>
                  <a:srgbClr val="5AC8E0"/>
                </a:solidFill>
                <a:latin typeface="Calibri"/>
              </a:rPr>
              <a:t>equal gaps, NO true zero</a:t>
            </a:r>
          </a:p>
        </p:txBody>
      </p:sp>
      <p:sp>
        <p:nvSpPr>
          <p:cNvPr id="12" name="TextBox 11"/>
          <p:cNvSpPr txBox="1"/>
          <p:nvPr/>
        </p:nvSpPr>
        <p:spPr>
          <a:xfrm>
            <a:off x="7086600" y="4197096"/>
            <a:ext cx="4206240" cy="932688"/>
          </a:xfrm>
          <a:prstGeom prst="rect">
            <a:avLst/>
          </a:prstGeom>
          <a:noFill/>
        </p:spPr>
        <p:txBody>
          <a:bodyPr wrap="square" lIns="0" rIns="0" tIns="0" bIns="0" anchor="ctr">
            <a:spAutoFit/>
          </a:bodyPr>
          <a:lstStyle/>
          <a:p>
            <a:pPr algn="l"/>
            <a:r>
              <a:rPr sz="1500" b="0">
                <a:solidFill>
                  <a:srgbClr val="F2F6FA"/>
                </a:solidFill>
                <a:latin typeface="Calibri"/>
              </a:rPr>
              <a:t>°F / °C · calendar year</a:t>
            </a:r>
          </a:p>
        </p:txBody>
      </p:sp>
      <p:sp>
        <p:nvSpPr>
          <p:cNvPr id="13" name="TextBox 12"/>
          <p:cNvSpPr txBox="1"/>
          <p:nvPr/>
        </p:nvSpPr>
        <p:spPr>
          <a:xfrm>
            <a:off x="1188720" y="5129784"/>
            <a:ext cx="2468880" cy="932688"/>
          </a:xfrm>
          <a:prstGeom prst="rect">
            <a:avLst/>
          </a:prstGeom>
          <a:noFill/>
        </p:spPr>
        <p:txBody>
          <a:bodyPr wrap="square" lIns="0" rIns="0" tIns="0" bIns="0" anchor="ctr">
            <a:spAutoFit/>
          </a:bodyPr>
          <a:lstStyle/>
          <a:p>
            <a:pPr algn="l"/>
            <a:r>
              <a:rPr sz="2600" b="1">
                <a:solidFill>
                  <a:srgbClr val="FFFFFF"/>
                </a:solidFill>
                <a:latin typeface="Calibri"/>
              </a:rPr>
              <a:t>RATIO</a:t>
            </a:r>
          </a:p>
        </p:txBody>
      </p:sp>
      <p:sp>
        <p:nvSpPr>
          <p:cNvPr id="14" name="TextBox 13"/>
          <p:cNvSpPr txBox="1"/>
          <p:nvPr/>
        </p:nvSpPr>
        <p:spPr>
          <a:xfrm>
            <a:off x="3749039" y="5129784"/>
            <a:ext cx="3200400" cy="932688"/>
          </a:xfrm>
          <a:prstGeom prst="rect">
            <a:avLst/>
          </a:prstGeom>
          <a:noFill/>
        </p:spPr>
        <p:txBody>
          <a:bodyPr wrap="square" lIns="0" rIns="0" tIns="0" bIns="0" anchor="ctr">
            <a:spAutoFit/>
          </a:bodyPr>
          <a:lstStyle/>
          <a:p>
            <a:pPr algn="l"/>
            <a:r>
              <a:rPr sz="1700" b="0" i="1">
                <a:solidFill>
                  <a:srgbClr val="5AC8E0"/>
                </a:solidFill>
                <a:latin typeface="Calibri"/>
              </a:rPr>
              <a:t>equal gaps + a true zero</a:t>
            </a:r>
          </a:p>
        </p:txBody>
      </p:sp>
      <p:sp>
        <p:nvSpPr>
          <p:cNvPr id="15" name="TextBox 14"/>
          <p:cNvSpPr txBox="1"/>
          <p:nvPr/>
        </p:nvSpPr>
        <p:spPr>
          <a:xfrm>
            <a:off x="7086600" y="5129784"/>
            <a:ext cx="4206240" cy="932688"/>
          </a:xfrm>
          <a:prstGeom prst="rect">
            <a:avLst/>
          </a:prstGeom>
          <a:noFill/>
        </p:spPr>
        <p:txBody>
          <a:bodyPr wrap="square" lIns="0" rIns="0" tIns="0" bIns="0" anchor="ctr">
            <a:spAutoFit/>
          </a:bodyPr>
          <a:lstStyle/>
          <a:p>
            <a:pPr algn="l"/>
            <a:r>
              <a:rPr sz="1500" b="0">
                <a:solidFill>
                  <a:srgbClr val="F2F6FA"/>
                </a:solidFill>
                <a:latin typeface="Calibri"/>
              </a:rPr>
              <a:t>height · weight · age · income · counts</a:t>
            </a:r>
          </a:p>
        </p:txBody>
      </p:sp>
      <p:sp>
        <p:nvSpPr>
          <p:cNvPr id="16" name="TextBox 15"/>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THINK – PAIR – SHARE  ·  VOTE BY FINGERS  (1=N … 4=R)</a:t>
            </a:r>
          </a:p>
        </p:txBody>
      </p:sp>
      <p:sp>
        <p:nvSpPr>
          <p:cNvPr id="3" name="TextBox 2"/>
          <p:cNvSpPr txBox="1"/>
          <p:nvPr/>
        </p:nvSpPr>
        <p:spPr>
          <a:xfrm>
            <a:off x="548640" y="1371600"/>
            <a:ext cx="11094415" cy="914400"/>
          </a:xfrm>
          <a:prstGeom prst="rect">
            <a:avLst/>
          </a:prstGeom>
          <a:noFill/>
        </p:spPr>
        <p:txBody>
          <a:bodyPr wrap="square" lIns="0" rIns="0" tIns="0" bIns="0" anchor="ctr">
            <a:spAutoFit/>
          </a:bodyPr>
          <a:lstStyle/>
          <a:p>
            <a:pPr algn="ctr">
              <a:lnSpc>
                <a:spcPct val="100000"/>
              </a:lnSpc>
            </a:pPr>
            <a:r>
              <a:rPr sz="5200" b="1">
                <a:solidFill>
                  <a:srgbClr val="FFFFFF"/>
                </a:solidFill>
                <a:latin typeface="Calibri"/>
              </a:rPr>
              <a:t>Which level?</a:t>
            </a:r>
          </a:p>
        </p:txBody>
      </p:sp>
      <p:sp>
        <p:nvSpPr>
          <p:cNvPr id="4" name="TextBox 3"/>
          <p:cNvSpPr txBox="1"/>
          <p:nvPr/>
        </p:nvSpPr>
        <p:spPr>
          <a:xfrm>
            <a:off x="2743200" y="2606040"/>
            <a:ext cx="6766560" cy="603504"/>
          </a:xfrm>
          <a:prstGeom prst="rect">
            <a:avLst/>
          </a:prstGeom>
          <a:noFill/>
        </p:spPr>
        <p:txBody>
          <a:bodyPr wrap="square" lIns="0" rIns="0" tIns="0" bIns="0" anchor="ctr">
            <a:spAutoFit/>
          </a:bodyPr>
          <a:lstStyle/>
          <a:p>
            <a:pPr algn="l"/>
            <a:r>
              <a:rPr sz="2100" b="1">
                <a:solidFill>
                  <a:srgbClr val="5AC8E0"/>
                </a:solidFill>
                <a:latin typeface="Calibri"/>
              </a:rPr>
              <a:t>1.  </a:t>
            </a:r>
            <a:r>
              <a:rPr sz="2100" b="0">
                <a:solidFill>
                  <a:srgbClr val="F2F6FA"/>
                </a:solidFill>
                <a:latin typeface="Calibri"/>
              </a:rPr>
              <a:t>number on a soccer jersey</a:t>
            </a:r>
          </a:p>
        </p:txBody>
      </p:sp>
      <p:sp>
        <p:nvSpPr>
          <p:cNvPr id="5" name="TextBox 4"/>
          <p:cNvSpPr txBox="1"/>
          <p:nvPr/>
        </p:nvSpPr>
        <p:spPr>
          <a:xfrm>
            <a:off x="2743200" y="3209544"/>
            <a:ext cx="6766560" cy="603504"/>
          </a:xfrm>
          <a:prstGeom prst="rect">
            <a:avLst/>
          </a:prstGeom>
          <a:noFill/>
        </p:spPr>
        <p:txBody>
          <a:bodyPr wrap="square" lIns="0" rIns="0" tIns="0" bIns="0" anchor="ctr">
            <a:spAutoFit/>
          </a:bodyPr>
          <a:lstStyle/>
          <a:p>
            <a:pPr algn="l"/>
            <a:r>
              <a:rPr sz="2100" b="1">
                <a:solidFill>
                  <a:srgbClr val="5AC8E0"/>
                </a:solidFill>
                <a:latin typeface="Calibri"/>
              </a:rPr>
              <a:t>2.  </a:t>
            </a:r>
            <a:r>
              <a:rPr sz="2100" b="0">
                <a:solidFill>
                  <a:srgbClr val="F2F6FA"/>
                </a:solidFill>
                <a:latin typeface="Calibri"/>
              </a:rPr>
              <a:t>marathon finish:  1st / 2nd / 3rd</a:t>
            </a:r>
          </a:p>
        </p:txBody>
      </p:sp>
      <p:sp>
        <p:nvSpPr>
          <p:cNvPr id="6" name="TextBox 5"/>
          <p:cNvSpPr txBox="1"/>
          <p:nvPr/>
        </p:nvSpPr>
        <p:spPr>
          <a:xfrm>
            <a:off x="2743200" y="3813048"/>
            <a:ext cx="6766560" cy="603504"/>
          </a:xfrm>
          <a:prstGeom prst="rect">
            <a:avLst/>
          </a:prstGeom>
          <a:noFill/>
        </p:spPr>
        <p:txBody>
          <a:bodyPr wrap="square" lIns="0" rIns="0" tIns="0" bIns="0" anchor="ctr">
            <a:spAutoFit/>
          </a:bodyPr>
          <a:lstStyle/>
          <a:p>
            <a:pPr algn="l"/>
            <a:r>
              <a:rPr sz="2100" b="1">
                <a:solidFill>
                  <a:srgbClr val="5AC8E0"/>
                </a:solidFill>
                <a:latin typeface="Calibri"/>
              </a:rPr>
              <a:t>3.  </a:t>
            </a:r>
            <a:r>
              <a:rPr sz="2100" b="0">
                <a:solidFill>
                  <a:srgbClr val="F2F6FA"/>
                </a:solidFill>
                <a:latin typeface="Calibri"/>
              </a:rPr>
              <a:t>temperature in °C</a:t>
            </a:r>
          </a:p>
        </p:txBody>
      </p:sp>
      <p:sp>
        <p:nvSpPr>
          <p:cNvPr id="7" name="TextBox 6"/>
          <p:cNvSpPr txBox="1"/>
          <p:nvPr/>
        </p:nvSpPr>
        <p:spPr>
          <a:xfrm>
            <a:off x="2743200" y="4416552"/>
            <a:ext cx="6766560" cy="603504"/>
          </a:xfrm>
          <a:prstGeom prst="rect">
            <a:avLst/>
          </a:prstGeom>
          <a:noFill/>
        </p:spPr>
        <p:txBody>
          <a:bodyPr wrap="square" lIns="0" rIns="0" tIns="0" bIns="0" anchor="ctr">
            <a:spAutoFit/>
          </a:bodyPr>
          <a:lstStyle/>
          <a:p>
            <a:pPr algn="l"/>
            <a:r>
              <a:rPr sz="2100" b="1">
                <a:solidFill>
                  <a:srgbClr val="5AC8E0"/>
                </a:solidFill>
                <a:latin typeface="Calibri"/>
              </a:rPr>
              <a:t>4.  </a:t>
            </a:r>
            <a:r>
              <a:rPr sz="2100" b="0">
                <a:solidFill>
                  <a:srgbClr val="F2F6FA"/>
                </a:solidFill>
                <a:latin typeface="Calibri"/>
              </a:rPr>
              <a:t>annual income</a:t>
            </a:r>
          </a:p>
        </p:txBody>
      </p:sp>
      <p:sp>
        <p:nvSpPr>
          <p:cNvPr id="8" name="TextBox 7"/>
          <p:cNvSpPr txBox="1"/>
          <p:nvPr/>
        </p:nvSpPr>
        <p:spPr>
          <a:xfrm>
            <a:off x="2743200" y="5020056"/>
            <a:ext cx="6766560" cy="603504"/>
          </a:xfrm>
          <a:prstGeom prst="rect">
            <a:avLst/>
          </a:prstGeom>
          <a:noFill/>
        </p:spPr>
        <p:txBody>
          <a:bodyPr wrap="square" lIns="0" rIns="0" tIns="0" bIns="0" anchor="ctr">
            <a:spAutoFit/>
          </a:bodyPr>
          <a:lstStyle/>
          <a:p>
            <a:pPr algn="l"/>
            <a:r>
              <a:rPr sz="2100" b="1">
                <a:solidFill>
                  <a:srgbClr val="5AC8E0"/>
                </a:solidFill>
                <a:latin typeface="Calibri"/>
              </a:rPr>
              <a:t>5.  </a:t>
            </a:r>
            <a:r>
              <a:rPr sz="2100" b="0">
                <a:solidFill>
                  <a:srgbClr val="F2F6FA"/>
                </a:solidFill>
                <a:latin typeface="Calibri"/>
              </a:rPr>
              <a:t>blood type</a:t>
            </a:r>
          </a:p>
        </p:txBody>
      </p:sp>
      <p:sp>
        <p:nvSpPr>
          <p:cNvPr id="9" name="TextBox 8"/>
          <p:cNvSpPr txBox="1"/>
          <p:nvPr/>
        </p:nvSpPr>
        <p:spPr>
          <a:xfrm>
            <a:off x="2743200" y="5623560"/>
            <a:ext cx="6766560" cy="603504"/>
          </a:xfrm>
          <a:prstGeom prst="rect">
            <a:avLst/>
          </a:prstGeom>
          <a:noFill/>
        </p:spPr>
        <p:txBody>
          <a:bodyPr wrap="square" lIns="0" rIns="0" tIns="0" bIns="0" anchor="ctr">
            <a:spAutoFit/>
          </a:bodyPr>
          <a:lstStyle/>
          <a:p>
            <a:pPr algn="l"/>
            <a:r>
              <a:rPr sz="2100" b="1">
                <a:solidFill>
                  <a:srgbClr val="5AC8E0"/>
                </a:solidFill>
                <a:latin typeface="Calibri"/>
              </a:rPr>
              <a:t>6.  </a:t>
            </a:r>
            <a:r>
              <a:rPr sz="2100" b="0">
                <a:solidFill>
                  <a:srgbClr val="F2F6FA"/>
                </a:solidFill>
                <a:latin typeface="Calibri"/>
              </a:rPr>
              <a:t>year a car was made</a:t>
            </a:r>
          </a:p>
        </p:txBody>
      </p:sp>
      <p:sp>
        <p:nvSpPr>
          <p:cNvPr id="10" name="TextBox 9"/>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37160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TRAP EVERYONE FALLS FOR</a:t>
            </a:r>
          </a:p>
        </p:txBody>
      </p:sp>
      <p:sp>
        <p:nvSpPr>
          <p:cNvPr id="3" name="TextBox 2"/>
          <p:cNvSpPr txBox="1"/>
          <p:nvPr/>
        </p:nvSpPr>
        <p:spPr>
          <a:xfrm>
            <a:off x="548640" y="1965960"/>
            <a:ext cx="11094415" cy="1737360"/>
          </a:xfrm>
          <a:prstGeom prst="rect">
            <a:avLst/>
          </a:prstGeom>
          <a:noFill/>
        </p:spPr>
        <p:txBody>
          <a:bodyPr wrap="square" lIns="0" rIns="0" tIns="0" bIns="0" anchor="ctr">
            <a:spAutoFit/>
          </a:bodyPr>
          <a:lstStyle/>
          <a:p>
            <a:pPr algn="ctr">
              <a:lnSpc>
                <a:spcPct val="100000"/>
              </a:lnSpc>
            </a:pPr>
            <a:r>
              <a:rPr sz="12000" b="1">
                <a:solidFill>
                  <a:srgbClr val="FFFFFF"/>
                </a:solidFill>
                <a:latin typeface="Calibri"/>
              </a:rPr>
              <a:t>93</a:t>
            </a:r>
          </a:p>
        </p:txBody>
      </p:sp>
      <p:sp>
        <p:nvSpPr>
          <p:cNvPr id="4" name="TextBox 3"/>
          <p:cNvSpPr txBox="1"/>
          <p:nvPr/>
        </p:nvSpPr>
        <p:spPr>
          <a:xfrm>
            <a:off x="914400" y="4069080"/>
            <a:ext cx="10362895" cy="822960"/>
          </a:xfrm>
          <a:prstGeom prst="rect">
            <a:avLst/>
          </a:prstGeom>
          <a:noFill/>
        </p:spPr>
        <p:txBody>
          <a:bodyPr wrap="square" lIns="0" rIns="0" tIns="0" bIns="0" anchor="ctr">
            <a:spAutoFit/>
          </a:bodyPr>
          <a:lstStyle/>
          <a:p>
            <a:pPr algn="ctr"/>
            <a:r>
              <a:rPr sz="2400" b="0" i="0">
                <a:solidFill>
                  <a:srgbClr val="F2F6FA"/>
                </a:solidFill>
                <a:latin typeface="Calibri"/>
              </a:rPr>
              <a:t>A jersey number. A zip code. A student ID.</a:t>
            </a:r>
          </a:p>
        </p:txBody>
      </p:sp>
      <p:sp>
        <p:nvSpPr>
          <p:cNvPr id="5" name="TextBox 4"/>
          <p:cNvSpPr txBox="1"/>
          <p:nvPr/>
        </p:nvSpPr>
        <p:spPr>
          <a:xfrm>
            <a:off x="914400" y="4892040"/>
            <a:ext cx="10362895" cy="822960"/>
          </a:xfrm>
          <a:prstGeom prst="rect">
            <a:avLst/>
          </a:prstGeom>
          <a:noFill/>
        </p:spPr>
        <p:txBody>
          <a:bodyPr wrap="square" lIns="0" rIns="0" tIns="0" bIns="0" anchor="ctr">
            <a:spAutoFit/>
          </a:bodyPr>
          <a:lstStyle/>
          <a:p>
            <a:pPr algn="ctr"/>
            <a:r>
              <a:rPr sz="2000" b="0" i="1">
                <a:solidFill>
                  <a:srgbClr val="5AC8E0"/>
                </a:solidFill>
                <a:latin typeface="Calibri"/>
              </a:rPr>
              <a:t>A number that labels isn't quantitative — you can't average it.</a:t>
            </a:r>
          </a:p>
        </p:txBody>
      </p:sp>
      <p:sp>
        <p:nvSpPr>
          <p:cNvPr id="6" name="Oval 5"/>
          <p:cNvSpPr/>
          <p:nvPr/>
        </p:nvSpPr>
        <p:spPr>
          <a:xfrm>
            <a:off x="6036411" y="5806440"/>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HOW WE PICK  ·  THE FOUR PROBABILITY METHODS</a:t>
            </a:r>
          </a:p>
        </p:txBody>
      </p:sp>
      <p:sp>
        <p:nvSpPr>
          <p:cNvPr id="3" name="TextBox 2"/>
          <p:cNvSpPr txBox="1"/>
          <p:nvPr/>
        </p:nvSpPr>
        <p:spPr>
          <a:xfrm>
            <a:off x="548640" y="1097280"/>
            <a:ext cx="11094415" cy="822960"/>
          </a:xfrm>
          <a:prstGeom prst="rect">
            <a:avLst/>
          </a:prstGeom>
          <a:noFill/>
        </p:spPr>
        <p:txBody>
          <a:bodyPr wrap="square" lIns="0" rIns="0" tIns="0" bIns="0" anchor="ctr">
            <a:spAutoFit/>
          </a:bodyPr>
          <a:lstStyle/>
          <a:p>
            <a:pPr algn="ctr">
              <a:lnSpc>
                <a:spcPct val="100000"/>
              </a:lnSpc>
            </a:pPr>
            <a:r>
              <a:rPr sz="4000" b="1">
                <a:solidFill>
                  <a:srgbClr val="5AC8E0"/>
                </a:solidFill>
                <a:latin typeface="Calibri"/>
              </a:rPr>
              <a:t>Pick it by chance</a:t>
            </a:r>
          </a:p>
        </p:txBody>
      </p:sp>
      <p:sp>
        <p:nvSpPr>
          <p:cNvPr id="4" name="TextBox 3"/>
          <p:cNvSpPr txBox="1"/>
          <p:nvPr/>
        </p:nvSpPr>
        <p:spPr>
          <a:xfrm>
            <a:off x="1280160" y="2286000"/>
            <a:ext cx="3291840" cy="960120"/>
          </a:xfrm>
          <a:prstGeom prst="rect">
            <a:avLst/>
          </a:prstGeom>
          <a:noFill/>
        </p:spPr>
        <p:txBody>
          <a:bodyPr wrap="square" lIns="0" rIns="0" tIns="0" bIns="0" anchor="ctr">
            <a:spAutoFit/>
          </a:bodyPr>
          <a:lstStyle/>
          <a:p>
            <a:pPr algn="l"/>
            <a:r>
              <a:rPr sz="2300" b="1">
                <a:solidFill>
                  <a:srgbClr val="FFFFFF"/>
                </a:solidFill>
                <a:latin typeface="Calibri"/>
              </a:rPr>
              <a:t>SIMPLE RANDOM</a:t>
            </a:r>
          </a:p>
        </p:txBody>
      </p:sp>
      <p:sp>
        <p:nvSpPr>
          <p:cNvPr id="5" name="TextBox 4"/>
          <p:cNvSpPr txBox="1"/>
          <p:nvPr/>
        </p:nvSpPr>
        <p:spPr>
          <a:xfrm>
            <a:off x="4663440" y="2286000"/>
            <a:ext cx="6400800" cy="960120"/>
          </a:xfrm>
          <a:prstGeom prst="rect">
            <a:avLst/>
          </a:prstGeom>
          <a:noFill/>
        </p:spPr>
        <p:txBody>
          <a:bodyPr wrap="square" lIns="0" rIns="0" tIns="0" bIns="0" anchor="ctr">
            <a:spAutoFit/>
          </a:bodyPr>
          <a:lstStyle/>
          <a:p>
            <a:pPr algn="l"/>
            <a:r>
              <a:rPr sz="1600" b="0">
                <a:solidFill>
                  <a:srgbClr val="F2F6FA"/>
                </a:solidFill>
                <a:latin typeface="Calibri"/>
              </a:rPr>
              <a:t>names in a hat — every individual an equal chance</a:t>
            </a:r>
          </a:p>
        </p:txBody>
      </p:sp>
      <p:sp>
        <p:nvSpPr>
          <p:cNvPr id="6" name="TextBox 5"/>
          <p:cNvSpPr txBox="1"/>
          <p:nvPr/>
        </p:nvSpPr>
        <p:spPr>
          <a:xfrm>
            <a:off x="1280160" y="3246120"/>
            <a:ext cx="3291840" cy="960120"/>
          </a:xfrm>
          <a:prstGeom prst="rect">
            <a:avLst/>
          </a:prstGeom>
          <a:noFill/>
        </p:spPr>
        <p:txBody>
          <a:bodyPr wrap="square" lIns="0" rIns="0" tIns="0" bIns="0" anchor="ctr">
            <a:spAutoFit/>
          </a:bodyPr>
          <a:lstStyle/>
          <a:p>
            <a:pPr algn="l"/>
            <a:r>
              <a:rPr sz="2300" b="1">
                <a:solidFill>
                  <a:srgbClr val="FFFFFF"/>
                </a:solidFill>
                <a:latin typeface="Calibri"/>
              </a:rPr>
              <a:t>STRATIFIED</a:t>
            </a:r>
          </a:p>
        </p:txBody>
      </p:sp>
      <p:sp>
        <p:nvSpPr>
          <p:cNvPr id="7" name="TextBox 6"/>
          <p:cNvSpPr txBox="1"/>
          <p:nvPr/>
        </p:nvSpPr>
        <p:spPr>
          <a:xfrm>
            <a:off x="4663440" y="3246120"/>
            <a:ext cx="6400800" cy="960120"/>
          </a:xfrm>
          <a:prstGeom prst="rect">
            <a:avLst/>
          </a:prstGeom>
          <a:noFill/>
        </p:spPr>
        <p:txBody>
          <a:bodyPr wrap="square" lIns="0" rIns="0" tIns="0" bIns="0" anchor="ctr">
            <a:spAutoFit/>
          </a:bodyPr>
          <a:lstStyle/>
          <a:p>
            <a:pPr algn="l"/>
            <a:r>
              <a:rPr sz="1600" b="0">
                <a:solidFill>
                  <a:srgbClr val="F2F6FA"/>
                </a:solidFill>
                <a:latin typeface="Calibri"/>
              </a:rPr>
              <a:t>split into groups first, then sample WITHIN each</a:t>
            </a:r>
          </a:p>
        </p:txBody>
      </p:sp>
      <p:sp>
        <p:nvSpPr>
          <p:cNvPr id="8" name="TextBox 7"/>
          <p:cNvSpPr txBox="1"/>
          <p:nvPr/>
        </p:nvSpPr>
        <p:spPr>
          <a:xfrm>
            <a:off x="1280160" y="4206240"/>
            <a:ext cx="3291840" cy="960120"/>
          </a:xfrm>
          <a:prstGeom prst="rect">
            <a:avLst/>
          </a:prstGeom>
          <a:noFill/>
        </p:spPr>
        <p:txBody>
          <a:bodyPr wrap="square" lIns="0" rIns="0" tIns="0" bIns="0" anchor="ctr">
            <a:spAutoFit/>
          </a:bodyPr>
          <a:lstStyle/>
          <a:p>
            <a:pPr algn="l"/>
            <a:r>
              <a:rPr sz="2300" b="1">
                <a:solidFill>
                  <a:srgbClr val="FFFFFF"/>
                </a:solidFill>
                <a:latin typeface="Calibri"/>
              </a:rPr>
              <a:t>CLUSTER</a:t>
            </a:r>
          </a:p>
        </p:txBody>
      </p:sp>
      <p:sp>
        <p:nvSpPr>
          <p:cNvPr id="9" name="TextBox 8"/>
          <p:cNvSpPr txBox="1"/>
          <p:nvPr/>
        </p:nvSpPr>
        <p:spPr>
          <a:xfrm>
            <a:off x="4663440" y="4206240"/>
            <a:ext cx="6400800" cy="960120"/>
          </a:xfrm>
          <a:prstGeom prst="rect">
            <a:avLst/>
          </a:prstGeom>
          <a:noFill/>
        </p:spPr>
        <p:txBody>
          <a:bodyPr wrap="square" lIns="0" rIns="0" tIns="0" bIns="0" anchor="ctr">
            <a:spAutoFit/>
          </a:bodyPr>
          <a:lstStyle/>
          <a:p>
            <a:pPr algn="l"/>
            <a:r>
              <a:rPr sz="1600" b="0">
                <a:solidFill>
                  <a:srgbClr val="F2F6FA"/>
                </a:solidFill>
                <a:latin typeface="Calibri"/>
              </a:rPr>
              <a:t>randomly pick WHOLE groups, measure everyone in them</a:t>
            </a:r>
          </a:p>
        </p:txBody>
      </p:sp>
      <p:sp>
        <p:nvSpPr>
          <p:cNvPr id="10" name="TextBox 9"/>
          <p:cNvSpPr txBox="1"/>
          <p:nvPr/>
        </p:nvSpPr>
        <p:spPr>
          <a:xfrm>
            <a:off x="1280160" y="5166360"/>
            <a:ext cx="3291840" cy="960120"/>
          </a:xfrm>
          <a:prstGeom prst="rect">
            <a:avLst/>
          </a:prstGeom>
          <a:noFill/>
        </p:spPr>
        <p:txBody>
          <a:bodyPr wrap="square" lIns="0" rIns="0" tIns="0" bIns="0" anchor="ctr">
            <a:spAutoFit/>
          </a:bodyPr>
          <a:lstStyle/>
          <a:p>
            <a:pPr algn="l"/>
            <a:r>
              <a:rPr sz="2300" b="1">
                <a:solidFill>
                  <a:srgbClr val="FFFFFF"/>
                </a:solidFill>
                <a:latin typeface="Calibri"/>
              </a:rPr>
              <a:t>SYSTEMATIC</a:t>
            </a:r>
          </a:p>
        </p:txBody>
      </p:sp>
      <p:sp>
        <p:nvSpPr>
          <p:cNvPr id="11" name="TextBox 10"/>
          <p:cNvSpPr txBox="1"/>
          <p:nvPr/>
        </p:nvSpPr>
        <p:spPr>
          <a:xfrm>
            <a:off x="4663440" y="5166360"/>
            <a:ext cx="6400800" cy="960120"/>
          </a:xfrm>
          <a:prstGeom prst="rect">
            <a:avLst/>
          </a:prstGeom>
          <a:noFill/>
        </p:spPr>
        <p:txBody>
          <a:bodyPr wrap="square" lIns="0" rIns="0" tIns="0" bIns="0" anchor="ctr">
            <a:spAutoFit/>
          </a:bodyPr>
          <a:lstStyle/>
          <a:p>
            <a:pPr algn="l"/>
            <a:r>
              <a:rPr sz="1600" b="0">
                <a:solidFill>
                  <a:srgbClr val="F2F6FA"/>
                </a:solidFill>
                <a:latin typeface="Calibri"/>
              </a:rPr>
              <a:t>order the list, take every k-th after a random start</a:t>
            </a:r>
          </a:p>
        </p:txBody>
      </p:sp>
      <p:sp>
        <p:nvSpPr>
          <p:cNvPr id="12" name="TextBox 11"/>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097280"/>
            <a:ext cx="10728655" cy="457200"/>
          </a:xfrm>
          <a:prstGeom prst="rect">
            <a:avLst/>
          </a:prstGeom>
          <a:noFill/>
        </p:spPr>
        <p:txBody>
          <a:bodyPr wrap="square" lIns="0" rIns="0" tIns="0" bIns="0" anchor="ctr">
            <a:spAutoFit/>
          </a:bodyPr>
          <a:lstStyle/>
          <a:p>
            <a:pPr algn="ctr"/>
            <a:r>
              <a:rPr sz="1500" b="1" spc="300">
                <a:solidFill>
                  <a:srgbClr val="8FB8D9"/>
                </a:solidFill>
                <a:latin typeface="Calibri"/>
              </a:rPr>
              <a:t>THE METHODS TO DISTRUST  ·  AND THE WORD FOR THE DAMAGE</a:t>
            </a:r>
          </a:p>
        </p:txBody>
      </p:sp>
      <p:sp>
        <p:nvSpPr>
          <p:cNvPr id="3" name="TextBox 2"/>
          <p:cNvSpPr txBox="1"/>
          <p:nvPr/>
        </p:nvSpPr>
        <p:spPr>
          <a:xfrm>
            <a:off x="548640" y="2148840"/>
            <a:ext cx="11094415" cy="1645920"/>
          </a:xfrm>
          <a:prstGeom prst="rect">
            <a:avLst/>
          </a:prstGeom>
          <a:noFill/>
        </p:spPr>
        <p:txBody>
          <a:bodyPr wrap="square" lIns="0" rIns="0" tIns="0" bIns="0" anchor="ctr">
            <a:spAutoFit/>
          </a:bodyPr>
          <a:lstStyle/>
          <a:p>
            <a:pPr algn="ctr"/>
            <a:r>
              <a:rPr sz="4400" b="1">
                <a:solidFill>
                  <a:srgbClr val="FFFFFF"/>
                </a:solidFill>
                <a:latin typeface="Calibri"/>
              </a:rPr>
              <a:t>CONVENIENCE   </a:t>
            </a:r>
            <a:r>
              <a:rPr sz="2200" b="0" i="1">
                <a:solidFill>
                  <a:srgbClr val="5AC8E0"/>
                </a:solidFill>
                <a:latin typeface="Calibri"/>
              </a:rPr>
              <a:t>vs</a:t>
            </a:r>
            <a:r>
              <a:rPr sz="4400" b="1">
                <a:solidFill>
                  <a:srgbClr val="FFFFFF"/>
                </a:solidFill>
                <a:latin typeface="Calibri"/>
              </a:rPr>
              <a:t>   VOLUNTARY</a:t>
            </a:r>
          </a:p>
        </p:txBody>
      </p:sp>
      <p:sp>
        <p:nvSpPr>
          <p:cNvPr id="4" name="TextBox 3"/>
          <p:cNvSpPr txBox="1"/>
          <p:nvPr/>
        </p:nvSpPr>
        <p:spPr>
          <a:xfrm>
            <a:off x="914400" y="3520440"/>
            <a:ext cx="10362895" cy="822960"/>
          </a:xfrm>
          <a:prstGeom prst="rect">
            <a:avLst/>
          </a:prstGeom>
          <a:noFill/>
        </p:spPr>
        <p:txBody>
          <a:bodyPr wrap="square" lIns="0" rIns="0" tIns="0" bIns="0" anchor="ctr">
            <a:spAutoFit/>
          </a:bodyPr>
          <a:lstStyle/>
          <a:p>
            <a:pPr algn="ctr"/>
            <a:r>
              <a:rPr sz="1800" b="0" i="1">
                <a:solidFill>
                  <a:srgbClr val="8FB8D9"/>
                </a:solidFill>
                <a:latin typeface="Calibri"/>
              </a:rPr>
              <a:t>whoever's easy to reach          whoever chooses to opt in</a:t>
            </a:r>
          </a:p>
        </p:txBody>
      </p:sp>
      <p:sp>
        <p:nvSpPr>
          <p:cNvPr id="5" name="TextBox 4"/>
          <p:cNvSpPr txBox="1"/>
          <p:nvPr/>
        </p:nvSpPr>
        <p:spPr>
          <a:xfrm>
            <a:off x="548640" y="4160520"/>
            <a:ext cx="11094415" cy="1005840"/>
          </a:xfrm>
          <a:prstGeom prst="rect">
            <a:avLst/>
          </a:prstGeom>
          <a:noFill/>
        </p:spPr>
        <p:txBody>
          <a:bodyPr wrap="square" lIns="0" rIns="0" tIns="0" bIns="0" anchor="ctr">
            <a:spAutoFit/>
          </a:bodyPr>
          <a:lstStyle/>
          <a:p>
            <a:pPr algn="ctr">
              <a:lnSpc>
                <a:spcPct val="100000"/>
              </a:lnSpc>
            </a:pPr>
            <a:r>
              <a:rPr sz="5400" b="1">
                <a:solidFill>
                  <a:srgbClr val="5AC8E0"/>
                </a:solidFill>
                <a:latin typeface="Calibri"/>
              </a:rPr>
              <a:t>BIAS</a:t>
            </a:r>
          </a:p>
        </p:txBody>
      </p:sp>
      <p:sp>
        <p:nvSpPr>
          <p:cNvPr id="6" name="TextBox 5"/>
          <p:cNvSpPr txBox="1"/>
          <p:nvPr/>
        </p:nvSpPr>
        <p:spPr>
          <a:xfrm>
            <a:off x="914400" y="5257800"/>
            <a:ext cx="10362895" cy="822960"/>
          </a:xfrm>
          <a:prstGeom prst="rect">
            <a:avLst/>
          </a:prstGeom>
          <a:noFill/>
        </p:spPr>
        <p:txBody>
          <a:bodyPr wrap="square" lIns="0" rIns="0" tIns="0" bIns="0" anchor="ctr">
            <a:spAutoFit/>
          </a:bodyPr>
          <a:lstStyle/>
          <a:p>
            <a:pPr algn="ctr"/>
            <a:r>
              <a:rPr sz="1900" b="0" i="1">
                <a:solidFill>
                  <a:srgbClr val="F2F6FA"/>
                </a:solidFill>
                <a:latin typeface="Calibri"/>
              </a:rPr>
              <a:t>error baked into the method — a bigger sample can't wash it out</a:t>
            </a:r>
          </a:p>
        </p:txBody>
      </p:sp>
      <p:sp>
        <p:nvSpPr>
          <p:cNvPr id="7" name="TextBox 6"/>
          <p:cNvSpPr txBox="1"/>
          <p:nvPr/>
        </p:nvSpPr>
        <p:spPr>
          <a:xfrm>
            <a:off x="11430000" y="6355080"/>
            <a:ext cx="548640" cy="365760"/>
          </a:xfrm>
          <a:prstGeom prst="rect">
            <a:avLst/>
          </a:prstGeom>
          <a:noFill/>
        </p:spPr>
        <p:txBody>
          <a:bodyPr wrap="square" lIns="0" rIns="0" tIns="0" bIns="0" anchor="ctr">
            <a:spAutoFit/>
          </a:bodyPr>
          <a:lstStyle/>
          <a:p>
            <a:pPr algn="r"/>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