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to Introduction to Statistics. This is Week 2 — Summarizing Data.</a:t>
            </a:r>
          </a:p>
          <a:p/>
          <a:p>
            <a:r>
              <a:t>Quick callback to last week: we learned how to GET trustworthy data — who was measured, how they were picked, what was recorded. This week we do the very first thing anyone does WITH good data: turn a pile of raw numbers into a picture a human can actually read.</a:t>
            </a:r>
          </a:p>
          <a:p/>
          <a:p>
            <a:r>
              <a:t>Your toolkit is the same — a spreadsheet, Google Sheets or Excel, and one approved chatbot: Gemini, Claude, or ChatGPT. One scheduling note for the week: this week's graded set is Quiz 2, Discussion 2, and Assignment 2, our first graded assignment of the term, and it's adaptive — you'll work it with a chatbot that grades and re-teaches you. Late work still loses 10% per day. Let's begin.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second distortion an outlier causes is to the GRAPH itself. A single far-out value forces the horizontal axis to stretch to reach it, which squashes all the real data into a few bins on the left — the histogram loses its shape and looks misleadingly empty. So one wild value can flatten a whole picture.</a:t>
            </a:r>
          </a:p>
          <a:p/>
          <a:p>
            <a:r>
              <a:t>Now the misconception to cure: 'an outlier is just a wrong number, so delete it.' Sometimes, yes, it's an error — the 120. But sometimes it's the most important real value in the data: the one fraudulent transaction, the one superstar employee, the one patient who reacted differently. Investigate before you delete. Your job is to NOTICE the outlier and REPORT its effect, not to silently erase it.</a:t>
            </a:r>
          </a:p>
          <a:p/>
          <a:p>
            <a:r>
              <a:t>DO: Run the 4-minute mini-debate. A real-estate site reports the AVERAGE home price as 1.2 million, but the MEDIAN is 420,000. Which number should a normal buyer trust, and why is the gap so big? Surface it: a few mansions, right-skew outliers, drag the mean up; the median better describes a typical home. Tie it back to the shape rule from the last slides.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put it together. Statisticians describe any distribution with the same four-word checklist, always in plain language first. SHAPE: symmetric, skewed and which way, uniform, or bimodal? CENTER: where's the typical value? SPREAD: how stretched out are the values, smallest to largest? OUTLIERS: any values sitting far from the rest? The memory hook is the acronym S-C-S-O, in that order, every single time. Some texts say 'shape, center, spread, and unusual features' — same idea.</a:t>
            </a:r>
          </a:p>
          <a:p/>
          <a:p>
            <a:r>
              <a:t>DO: Narrate the commute histogram in one breath as the model. 'The commute times are skewed right — most students cluster in the low teens, with a thin tail of longer commutes. The center is around 10 to 19 minutes. The spread runs from about 3 to 35 minutes. There are a couple of possible outliers near 33 and 35 minutes worth a second look.' That one sentence is a complete, honest summary — and it's exactly the plain-language interpretation students will write on Assignment 2. This is SLO B: communicate to a non-expert, in words, no formulas needed to see a distribution.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Run this live in Google Sheets or Excel. The task: turn our thirty commute times into a histogram.</a:t>
            </a:r>
          </a:p>
          <a:p/>
          <a:p>
            <a:r>
              <a:t>Step one: put the data in column A, say A2 down to A31. Step two, in Google Sheets: select the data, Insert, Chart, and in the Chart editor set Chart type to Histogram. In Excel it's Insert, Insert Statistic Chart, Histogram. Step three: open Customize, Histogram, and set the bucket size — Excel calls it bin width — to 10, to match our table. Step four: read it against your table. The bar heights should match your frequencies: nine, thirteen, six, two.</a:t>
            </a:r>
          </a:p>
          <a:p/>
          <a:p>
            <a:r>
              <a:t>Then show them the magic: change the bucket or bin width and watch the shape change. Too wide hides the peak; too narrow makes a spiky comb. The bin width is a choice, and it changes the story you tell. Tie it back: this is the commute table from earlier, now actually drawn by the machine.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move that defines how you use AI in this course: you verify, you don't consume. DO: have students paste this to an approved chatbot — Gemini, Claude, or ChatGPT: 'Here are 12 numbers: 4, 5, 5, 6, 6, 6, 7, 7, 8, 9, 10, 25. Describe the shape of their distribution and tell me the typical value.'</a:t>
            </a:r>
          </a:p>
          <a:p/>
          <a:p>
            <a:r>
              <a:t>Then check its work against what we learned this week. Chatbots often make two mistakes here. First, they call this distribution symmetric — but the lone 25 makes it clearly skewed right, with an outlier. Second, they report the mean, about 8.2, as the 'typical' value — but the outlier has dragged that mean above almost every actual number in the list. The honest center here is the median, 6.5.</a:t>
            </a:r>
          </a:p>
          <a:p/>
          <a:p>
            <a:r>
              <a:t>The point isn't to dunk on the model — it's the working relationship for the whole semester: the tool drafts, you judge. Make them find at least one error before moving on. This is exactly how the weekly Lecture Tutorial and Assignment 2 run — you check the machine, and you submit the conversation share link as evidence you did the judging.</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land the week. The whole thing reduces to two moves and one checklist. Move one: a frequency and relative-frequency table — frequency is how many, relative frequency is what share. Move two: a histogram — bars touch because it's a number line. Then describe what you see in one breath: Shape, Center, Spread, Outliers, S-C-S-O. And the mantra that saves you: skew is named for the tail, not the lump.</a:t>
            </a:r>
          </a:p>
          <a:p/>
          <a:p>
            <a:r>
              <a:t>Here's the work, and this week's graded set is Quiz 2, Discussion 2, and Assignment 2. Lecture Tutorial 2 with an approved chatbot — tables, histograms, shape, outliers — submit the share link, budget 30 to 45 minutes. The practice set is quick ungraded reps. And Assignment 2, our first graded assignment of the term, worth 100 points and adaptive: you'll work four problems with a chatbot that grades you against a rubric and lets you retry for a higher score, then submit its report plus your chat link. Start early so you can push your score up.</a:t>
            </a:r>
          </a:p>
          <a:p/>
          <a:p>
            <a:r>
              <a:t>Tease next week: we've been eyeballing center and spread off a picture. Week 3 puts exact numbers on them — mean, median, mode, range, IQR, standard deviation — and proves why the median is the bodyguard against outliers we met today. Nice work — see you next session.</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Open cold. Put a wall of thirty raw, unsorted commute times on the board — 5, 8, 12, 15, 7, 22, 18, 9, 14, 33, and so on — and ask: 'In five seconds, tell me the typical commute and whether anyone's is unusual.' Wait. Nobody can do it.</a:t>
            </a:r>
          </a:p>
          <a:p/>
          <a:p>
            <a:r>
              <a:t>That's the point. Your eyes can't do anything with thirty loose numbers. Last week we learned how to get trustworthy data; this week we make it readable — turn the pile into a picture so a human can see it.</a:t>
            </a:r>
          </a:p>
          <a:p/>
          <a:p>
            <a:r>
              <a:t>Write the promise on the board: by the end of this week you can take any list of numbers and, in two moves — a table, then a histogram — see its shape, its center, its spread, and the outliers that would otherwise fool you. The memory hook for the whole week: you don't understand a variable until you've seen its shape. A summary you can't picture is a summary you can't trust.</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move is a table. The whole list of values for one variable is its DISTRIBUTION — what values occur and how often. Everything this week is a way to see a distribution.</a:t>
            </a:r>
          </a:p>
          <a:p/>
          <a:p>
            <a:r>
              <a:t>A FREQUENCY is just a count: how many times a value, or a range of values, shows up. A FREQUENCY TABLE groups the data into classes — also called bins or intervals — and counts how many fall in each. The class width is how wide each range is.</a:t>
            </a:r>
          </a:p>
          <a:p/>
          <a:p>
            <a:r>
              <a:t>A RELATIVE FREQUENCY turns that count into a proportion: frequency divided by total. It answers 'what share landed here?', and because it's a share, the relative frequencies of all the classes add to 1, or 100 percent. That's also what lets you compare groups of different sizes. The memory hook: frequency is how many, relative frequency is what share. Counts tell you size; shares let you compare. DO: mention cumulative frequency too — a running total, for 'how many commute under 20 minutes?' questions.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table, built live from the thirty commute times. DO: sort first — it makes tallying painless. I chose a class width of 10 starting at 0, which gives four classes: 0 to 9, 10 to 19, 20 to 29, and 30 to 39.</a:t>
            </a:r>
          </a:p>
          <a:p/>
          <a:p>
            <a:r>
              <a:t>Tally each class. Nine values fall in 0 to 9. Thirteen fall in 10 to 19. Six fall in 20 to 29. Two fall in 30 to 39. Those are the frequencies. Now the relative frequencies: 9 over 30 is 0.300, that's 30 percent; 13 over 30 is 0.433, about 43.3 percent; 6 over 30 is 0.200, 20 percent; 2 over 30 is 0.067, about 6.7 percent.</a:t>
            </a:r>
          </a:p>
          <a:p/>
          <a:p>
            <a:r>
              <a:t>DO: Run the honesty check out loud — the frequencies sum to 30, the whole sample, and the relative frequencies sum to 1.00. If either doesn't, you miscounted. Read the table: the most common commute is 10 to 19 minutes, the biggest count. About 73 percent commute under 20 minutes. Only two students commute 30-plus — already a hint of a couple of unusually long commutes. The histogram is just this table, drawn.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second move is the picture. A HISTOGRAM is the picture of a frequency table for quantitative data. The horizontal axis is the variable, broken into the same classes as the table — and the bins sit side by side, touching, because the number line is continuous. The vertical axis is frequency, how tall each bar is. Each bar's height equals the count in that class: taller bar, more data there.</a:t>
            </a:r>
          </a:p>
          <a:p/>
          <a:p>
            <a:r>
              <a:t>Here's the one distinction students must nail. A BAR CHART is for categorical data — major, blood type. Its bars have gaps between them, and you can reorder them, because they're separate labels. A histogram is for quantitative data; its bars touch, and the order is fixed by the number line — you cannot swap 10-to-19 and 20-to-29.</a:t>
            </a:r>
          </a:p>
          <a:p/>
          <a:p>
            <a:r>
              <a:t>DO: Make them repeat the hook — bars touch, it's a histogram, the axis is numbers; bars apart, it's a bar chart, the axis is categories. Gaps mean groups; touching means a number line. The data type decides, not the look.</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commute table, drawn — four touching bars over 0-9, 10-19, 20-29, 30-39, with heights nine, thirteen, six, two. Now read it with no arithmetic at all.</a:t>
            </a:r>
          </a:p>
          <a:p/>
          <a:p>
            <a:r>
              <a:t>Where's the peak? Over 10 to 19 — the tallest bar. We call that the modal class, the most common commute. Which way does it lean? The bars get short to the right, a long thin tail at 20-29 and 30-39, with the bulk on the left. Anything off on its own? That tiny 30-39 bar, far from the crowd, is a flag to check for outliers later.</a:t>
            </a:r>
          </a:p>
          <a:p/>
          <a:p>
            <a:r>
              <a:t>The picture says in one second what the raw list never could: most commutes are short, a few are long, the typical one is in the teens. DO: also name the build trade-off. Too few bins and everything collapses into one lump — the shape hides. Too many bins and you get a spiky comb — the shape drowns in noise. Aim for roughly 5 to 15 classes; the bin width is a choice, and it changes the story.</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photograph slide — the week's map of shapes. DO: hook back in — last session we built the picture; now we read its shape in one word, because shape decides which summary number you're even allowed to use.</a:t>
            </a:r>
          </a:p>
          <a:p/>
          <a:p>
            <a:r>
              <a:t>SYMMETRIC: the left and right halves are rough mirror images, one hump in the middle — the famous bell curve is the symmetric case. SKEWED RIGHT, or positive skew: a tall side on the left and a long thin tail stretching right toward big values — think incomes or home prices, most modest, a few huge. SKEWED LEFT, negative skew, is the mirror: tall side on the right, thin tail stretching left — think scores on an easy exam, most high, a few low.</a:t>
            </a:r>
          </a:p>
          <a:p/>
          <a:p>
            <a:r>
              <a:t>UNIFORM: all bars about the same height, no real peak — a fair die rolled many times. BIMODAL: two separate humps, often a sign two groups are mixed together, like heights of a room with men and women combined. DO: drill the hook twice — skew is named for the tail, not the lump. The tail points the way you're skewed.</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week's number-one trap: students think 'skewed left' means the graph points or leans left. It does not. Skew is named for the TAIL, not the lump.</a:t>
            </a:r>
          </a:p>
          <a:p/>
          <a:p>
            <a:r>
              <a:t>Skewed left means the long thin tail stretches to the LEFT, toward the small values — even though the tall bulk of the data sits on the right. Skewed right is the mirror: the thin tail stretches right, toward big values, with the bulk on the left. The cure is a procedure, not a vibe: find the tail first, then name the direction the tail points.</a:t>
            </a:r>
          </a:p>
          <a:p/>
          <a:p>
            <a:r>
              <a:t>DO: Make them say it back. While we're naming traps, cure two more quickly. 'Switching to relative frequency changes the shape' — no, it only relabels the vertical axis; same relative heights, identical shape. And 'a histogram's bars should slope down or be even' — no, the bar order is fixed by the number line and the heights can do anything; the heights tell the story, you never rearrange bars to look tidy.</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second big idea of the week: outliers, and how they distort the picture. An OUTLIER is a value sitting far away from the rest — unusually large or small.</a:t>
            </a:r>
          </a:p>
          <a:p/>
          <a:p>
            <a:r>
              <a:t>Here's the demonstration. Nine employees' years of experience: 31, 33, 34, 35, 36, 37, 38, 40, and 120 — that 120 is a data-entry slip, someone typed an age instead of years. WITH the 120, the mean is 44.9 years and the median is 36. WITHOUT it, the mean is 35.5 and the median is 35.5. Dropping one bad value moved the mean by about nine and a half years, but the median by only half a year.</a:t>
            </a:r>
          </a:p>
          <a:p/>
          <a:p>
            <a:r>
              <a:t>That's the whole lesson: the mean adds every value, so one extreme value pulls it hard — it's a SENSITIVE measure. The median only cares about position, the middle, so it barely budges — it's a RESISTANT measure. The mean chased the outlier; the median held its ground. Reporting 'average experience: 45 years' would badly misdescribe a team where everyone is in their thirties. DO: mention a value more than 1.5 times the IQR past the quartiles gets flagged — here the cutoff is about 47, so 120 is flagged. We build that formally next week.</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554480"/>
            <a:ext cx="10725912" cy="457200"/>
          </a:xfrm>
          <a:prstGeom prst="rect">
            <a:avLst/>
          </a:prstGeom>
          <a:noFill/>
        </p:spPr>
        <p:txBody>
          <a:bodyPr wrap="square" anchor="t" lIns="0" rIns="0" tIns="0" bIns="0">
            <a:spAutoFit/>
          </a:bodyPr>
          <a:lstStyle/>
          <a:p>
            <a:pPr algn="l"/>
            <a:r>
              <a:rPr sz="1500" b="1">
                <a:solidFill>
                  <a:srgbClr val="8FB8D9"/>
                </a:solidFill>
                <a:latin typeface="Calibri"/>
              </a:rPr>
              <a:t>INTRODUCTION TO STATISTICS  ·  MATH 11  ·  WEEK 2</a:t>
            </a:r>
          </a:p>
        </p:txBody>
      </p:sp>
      <p:sp>
        <p:nvSpPr>
          <p:cNvPr id="3" name="TextBox 2"/>
          <p:cNvSpPr txBox="1"/>
          <p:nvPr/>
        </p:nvSpPr>
        <p:spPr>
          <a:xfrm>
            <a:off x="548640" y="2194560"/>
            <a:ext cx="11091672" cy="2194560"/>
          </a:xfrm>
          <a:prstGeom prst="rect">
            <a:avLst/>
          </a:prstGeom>
          <a:noFill/>
        </p:spPr>
        <p:txBody>
          <a:bodyPr wrap="square" anchor="t" lIns="0" rIns="0" tIns="0" bIns="0">
            <a:spAutoFit/>
          </a:bodyPr>
          <a:lstStyle/>
          <a:p>
            <a:pPr algn="l"/>
            <a:r>
              <a:rPr sz="6400" b="1">
                <a:solidFill>
                  <a:srgbClr val="FFFFFF"/>
                </a:solidFill>
                <a:latin typeface="Calibri"/>
              </a:rPr>
              <a:t>Summarizing</a:t>
            </a:r>
          </a:p>
          <a:p>
            <a:pPr algn="l"/>
            <a:r>
              <a:rPr sz="6400" b="1">
                <a:solidFill>
                  <a:srgbClr val="FFFFFF"/>
                </a:solidFill>
                <a:latin typeface="Calibri"/>
              </a:rPr>
              <a:t>Data</a:t>
            </a:r>
          </a:p>
        </p:txBody>
      </p:sp>
      <p:sp>
        <p:nvSpPr>
          <p:cNvPr id="4" name="TextBox 3"/>
          <p:cNvSpPr txBox="1"/>
          <p:nvPr/>
        </p:nvSpPr>
        <p:spPr>
          <a:xfrm>
            <a:off x="914400" y="4526280"/>
            <a:ext cx="10360152" cy="822960"/>
          </a:xfrm>
          <a:prstGeom prst="rect">
            <a:avLst/>
          </a:prstGeom>
          <a:noFill/>
        </p:spPr>
        <p:txBody>
          <a:bodyPr wrap="square" anchor="t" lIns="0" rIns="0" tIns="0" bIns="0">
            <a:spAutoFit/>
          </a:bodyPr>
          <a:lstStyle/>
          <a:p>
            <a:pPr algn="l"/>
            <a:r>
              <a:rPr sz="2200" b="0">
                <a:solidFill>
                  <a:srgbClr val="8FB8D9"/>
                </a:solidFill>
                <a:latin typeface="Calibri"/>
              </a:rPr>
              <a:t>Turn a pile of numbers into a picture — and don't get fooled by it.</a:t>
            </a:r>
          </a:p>
        </p:txBody>
      </p:sp>
      <p:sp>
        <p:nvSpPr>
          <p:cNvPr id="5" name="TextBox 4"/>
          <p:cNvSpPr txBox="1"/>
          <p:nvPr/>
        </p:nvSpPr>
        <p:spPr>
          <a:xfrm>
            <a:off x="914400" y="5257800"/>
            <a:ext cx="10360152" cy="822960"/>
          </a:xfrm>
          <a:prstGeom prst="rect">
            <a:avLst/>
          </a:prstGeom>
          <a:noFill/>
        </p:spPr>
        <p:txBody>
          <a:bodyPr wrap="square" anchor="t" lIns="0" rIns="0" tIns="0" bIns="0">
            <a:spAutoFit/>
          </a:bodyPr>
          <a:lstStyle/>
          <a:p>
            <a:pPr algn="l"/>
            <a:r>
              <a:rPr sz="1700" b="0">
                <a:solidFill>
                  <a:srgbClr val="F2F6FA"/>
                </a:solidFill>
                <a:latin typeface="Calibri"/>
              </a:rPr>
              <a:t>Silver Oak University  ·  Department of Mathematics &amp; Statistics</a:t>
            </a:r>
          </a:p>
        </p:txBody>
      </p:sp>
      <p:sp>
        <p:nvSpPr>
          <p:cNvPr id="6" name="TextBox 5"/>
          <p:cNvSpPr txBox="1"/>
          <p:nvPr/>
        </p:nvSpPr>
        <p:spPr>
          <a:xfrm>
            <a:off x="914400" y="6035040"/>
            <a:ext cx="10360152" cy="822960"/>
          </a:xfrm>
          <a:prstGeom prst="rect">
            <a:avLst/>
          </a:prstGeom>
          <a:noFill/>
        </p:spPr>
        <p:txBody>
          <a:bodyPr wrap="square" anchor="t" lIns="0" rIns="0" tIns="0" bIns="0">
            <a:spAutoFit/>
          </a:bodyPr>
          <a:lstStyle/>
          <a:p>
            <a:pPr algn="l"/>
            <a:r>
              <a:rPr sz="1500" b="0">
                <a:solidFill>
                  <a:srgbClr val="6E8CA6"/>
                </a:solidFill>
                <a:latin typeface="Calibri"/>
              </a:rPr>
              <a:t>~ Prof. Rivera's edition  ·  Fall 2026  ·  built with thecoursemaker.com</a:t>
            </a:r>
          </a:p>
        </p:txBody>
      </p:sp>
      <p:sp>
        <p:nvSpPr>
          <p:cNvPr id="7" name="TextBox 6"/>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874519"/>
            <a:ext cx="10725912" cy="457200"/>
          </a:xfrm>
          <a:prstGeom prst="rect">
            <a:avLst/>
          </a:prstGeom>
          <a:noFill/>
        </p:spPr>
        <p:txBody>
          <a:bodyPr wrap="square" anchor="t" lIns="0" rIns="0" tIns="0" bIns="0">
            <a:spAutoFit/>
          </a:bodyPr>
          <a:lstStyle/>
          <a:p>
            <a:pPr algn="l"/>
            <a:r>
              <a:rPr sz="1500" b="1">
                <a:solidFill>
                  <a:srgbClr val="8FB8D9"/>
                </a:solidFill>
                <a:latin typeface="Calibri"/>
              </a:rPr>
              <a:t>THE OUTLIER RULE</a:t>
            </a:r>
          </a:p>
        </p:txBody>
      </p:sp>
      <p:sp>
        <p:nvSpPr>
          <p:cNvPr id="3" name="TextBox 2"/>
          <p:cNvSpPr txBox="1"/>
          <p:nvPr/>
        </p:nvSpPr>
        <p:spPr>
          <a:xfrm>
            <a:off x="548640" y="2606040"/>
            <a:ext cx="11091672" cy="1645920"/>
          </a:xfrm>
          <a:prstGeom prst="rect">
            <a:avLst/>
          </a:prstGeom>
          <a:noFill/>
        </p:spPr>
        <p:txBody>
          <a:bodyPr wrap="square" anchor="t" lIns="0" rIns="0" tIns="0" bIns="0">
            <a:spAutoFit/>
          </a:bodyPr>
          <a:lstStyle/>
          <a:p>
            <a:pPr algn="l"/>
            <a:r>
              <a:rPr sz="4600" b="1">
                <a:solidFill>
                  <a:srgbClr val="FFFFFF"/>
                </a:solidFill>
                <a:latin typeface="Calibri"/>
              </a:rPr>
              <a:t>Investigate, don't delete</a:t>
            </a:r>
          </a:p>
        </p:txBody>
      </p:sp>
      <p:sp>
        <p:nvSpPr>
          <p:cNvPr id="4" name="TextBox 3"/>
          <p:cNvSpPr txBox="1"/>
          <p:nvPr/>
        </p:nvSpPr>
        <p:spPr>
          <a:xfrm>
            <a:off x="914400" y="4251960"/>
            <a:ext cx="10360152" cy="822960"/>
          </a:xfrm>
          <a:prstGeom prst="rect">
            <a:avLst/>
          </a:prstGeom>
          <a:noFill/>
        </p:spPr>
        <p:txBody>
          <a:bodyPr wrap="square" anchor="t" lIns="0" rIns="0" tIns="0" bIns="0">
            <a:spAutoFit/>
          </a:bodyPr>
          <a:lstStyle/>
          <a:p>
            <a:pPr algn="l"/>
            <a:r>
              <a:rPr sz="2000" b="0">
                <a:solidFill>
                  <a:srgbClr val="F2F6FA"/>
                </a:solidFill>
                <a:latin typeface="Calibri"/>
              </a:rPr>
              <a:t>Sometimes it's a typo. Sometimes it's the most important value you have.</a:t>
            </a:r>
          </a:p>
        </p:txBody>
      </p:sp>
      <p:sp>
        <p:nvSpPr>
          <p:cNvPr id="5" name="TextBox 4"/>
          <p:cNvSpPr txBox="1"/>
          <p:nvPr/>
        </p:nvSpPr>
        <p:spPr>
          <a:xfrm>
            <a:off x="914400" y="5074920"/>
            <a:ext cx="10360152" cy="822960"/>
          </a:xfrm>
          <a:prstGeom prst="rect">
            <a:avLst/>
          </a:prstGeom>
          <a:noFill/>
        </p:spPr>
        <p:txBody>
          <a:bodyPr wrap="square" anchor="t" lIns="0" rIns="0" tIns="0" bIns="0">
            <a:spAutoFit/>
          </a:bodyPr>
          <a:lstStyle/>
          <a:p>
            <a:pPr algn="l"/>
            <a:r>
              <a:rPr sz="1900" b="0">
                <a:solidFill>
                  <a:srgbClr val="5AC8E0"/>
                </a:solidFill>
                <a:latin typeface="Calibri"/>
              </a:rPr>
              <a:t>One fraud. One superstar. Notice it, report its effect — never erase it silently.</a:t>
            </a:r>
          </a:p>
        </p:txBody>
      </p:sp>
      <p:sp>
        <p:nvSpPr>
          <p:cNvPr id="6" name="Oval 5"/>
          <p:cNvSpPr/>
          <p:nvPr/>
        </p:nvSpPr>
        <p:spPr>
          <a:xfrm>
            <a:off x="6035040" y="5806440"/>
            <a:ext cx="118872" cy="118872"/>
          </a:xfrm>
          <a:prstGeom prst="ellipse">
            <a:avLst/>
          </a:prstGeom>
          <a:solidFill>
            <a:srgbClr val="5AC8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640080"/>
            <a:ext cx="10725912" cy="457200"/>
          </a:xfrm>
          <a:prstGeom prst="rect">
            <a:avLst/>
          </a:prstGeom>
          <a:noFill/>
        </p:spPr>
        <p:txBody>
          <a:bodyPr wrap="square" anchor="t" lIns="0" rIns="0" tIns="0" bIns="0">
            <a:spAutoFit/>
          </a:bodyPr>
          <a:lstStyle/>
          <a:p>
            <a:pPr algn="l"/>
            <a:r>
              <a:rPr sz="1500" b="1">
                <a:solidFill>
                  <a:srgbClr val="8FB8D9"/>
                </a:solidFill>
                <a:latin typeface="Calibri"/>
              </a:rPr>
              <a:t>DESCRIBE ANY DISTRIBUTION IN ONE BREATH</a:t>
            </a:r>
          </a:p>
        </p:txBody>
      </p:sp>
      <p:sp>
        <p:nvSpPr>
          <p:cNvPr id="3" name="TextBox 2"/>
          <p:cNvSpPr txBox="1"/>
          <p:nvPr/>
        </p:nvSpPr>
        <p:spPr>
          <a:xfrm>
            <a:off x="548640" y="1143000"/>
            <a:ext cx="11091672" cy="914400"/>
          </a:xfrm>
          <a:prstGeom prst="rect">
            <a:avLst/>
          </a:prstGeom>
          <a:noFill/>
        </p:spPr>
        <p:txBody>
          <a:bodyPr wrap="square" anchor="t" lIns="0" rIns="0" tIns="0" bIns="0">
            <a:spAutoFit/>
          </a:bodyPr>
          <a:lstStyle/>
          <a:p>
            <a:pPr algn="l"/>
            <a:r>
              <a:rPr sz="5800" b="1">
                <a:solidFill>
                  <a:srgbClr val="5AC8E0"/>
                </a:solidFill>
                <a:latin typeface="Calibri"/>
              </a:rPr>
              <a:t>S · C · S · O</a:t>
            </a:r>
          </a:p>
        </p:txBody>
      </p:sp>
      <p:sp>
        <p:nvSpPr>
          <p:cNvPr id="4" name="TextBox 3"/>
          <p:cNvSpPr txBox="1"/>
          <p:nvPr/>
        </p:nvSpPr>
        <p:spPr>
          <a:xfrm>
            <a:off x="1371600" y="2468880"/>
            <a:ext cx="3017520" cy="786384"/>
          </a:xfrm>
          <a:prstGeom prst="rect">
            <a:avLst/>
          </a:prstGeom>
          <a:noFill/>
        </p:spPr>
        <p:txBody>
          <a:bodyPr wrap="square" anchor="t" lIns="0" rIns="0" tIns="0" bIns="0">
            <a:spAutoFit/>
          </a:bodyPr>
          <a:lstStyle/>
          <a:p>
            <a:pPr algn="l"/>
            <a:r>
              <a:rPr sz="2400" b="1">
                <a:solidFill>
                  <a:srgbClr val="FFFFFF"/>
                </a:solidFill>
                <a:latin typeface="Calibri"/>
              </a:rPr>
              <a:t>SHAPE</a:t>
            </a:r>
          </a:p>
        </p:txBody>
      </p:sp>
      <p:sp>
        <p:nvSpPr>
          <p:cNvPr id="5" name="TextBox 4"/>
          <p:cNvSpPr txBox="1"/>
          <p:nvPr/>
        </p:nvSpPr>
        <p:spPr>
          <a:xfrm>
            <a:off x="4480560" y="2468880"/>
            <a:ext cx="6766560" cy="786384"/>
          </a:xfrm>
          <a:prstGeom prst="rect">
            <a:avLst/>
          </a:prstGeom>
          <a:noFill/>
        </p:spPr>
        <p:txBody>
          <a:bodyPr wrap="square" anchor="t" lIns="0" rIns="0" tIns="0" bIns="0">
            <a:spAutoFit/>
          </a:bodyPr>
          <a:lstStyle/>
          <a:p>
            <a:pPr algn="l"/>
            <a:r>
              <a:rPr sz="1800" b="0">
                <a:solidFill>
                  <a:srgbClr val="F2F6FA"/>
                </a:solidFill>
                <a:latin typeface="Calibri"/>
              </a:rPr>
              <a:t>symmetric, skewed (which way), uniform, bimodal?</a:t>
            </a:r>
          </a:p>
        </p:txBody>
      </p:sp>
      <p:sp>
        <p:nvSpPr>
          <p:cNvPr id="6" name="TextBox 5"/>
          <p:cNvSpPr txBox="1"/>
          <p:nvPr/>
        </p:nvSpPr>
        <p:spPr>
          <a:xfrm>
            <a:off x="1371600" y="3310128"/>
            <a:ext cx="3017520" cy="786384"/>
          </a:xfrm>
          <a:prstGeom prst="rect">
            <a:avLst/>
          </a:prstGeom>
          <a:noFill/>
        </p:spPr>
        <p:txBody>
          <a:bodyPr wrap="square" anchor="t" lIns="0" rIns="0" tIns="0" bIns="0">
            <a:spAutoFit/>
          </a:bodyPr>
          <a:lstStyle/>
          <a:p>
            <a:pPr algn="l"/>
            <a:r>
              <a:rPr sz="2400" b="1">
                <a:solidFill>
                  <a:srgbClr val="FFFFFF"/>
                </a:solidFill>
                <a:latin typeface="Calibri"/>
              </a:rPr>
              <a:t>CENTER</a:t>
            </a:r>
          </a:p>
        </p:txBody>
      </p:sp>
      <p:sp>
        <p:nvSpPr>
          <p:cNvPr id="7" name="TextBox 6"/>
          <p:cNvSpPr txBox="1"/>
          <p:nvPr/>
        </p:nvSpPr>
        <p:spPr>
          <a:xfrm>
            <a:off x="4480560" y="3310128"/>
            <a:ext cx="6766560" cy="786384"/>
          </a:xfrm>
          <a:prstGeom prst="rect">
            <a:avLst/>
          </a:prstGeom>
          <a:noFill/>
        </p:spPr>
        <p:txBody>
          <a:bodyPr wrap="square" anchor="t" lIns="0" rIns="0" tIns="0" bIns="0">
            <a:spAutoFit/>
          </a:bodyPr>
          <a:lstStyle/>
          <a:p>
            <a:pPr algn="l"/>
            <a:r>
              <a:rPr sz="1800" b="0">
                <a:solidFill>
                  <a:srgbClr val="F2F6FA"/>
                </a:solidFill>
                <a:latin typeface="Calibri"/>
              </a:rPr>
              <a:t>where's the typical value?</a:t>
            </a:r>
          </a:p>
        </p:txBody>
      </p:sp>
      <p:sp>
        <p:nvSpPr>
          <p:cNvPr id="8" name="TextBox 7"/>
          <p:cNvSpPr txBox="1"/>
          <p:nvPr/>
        </p:nvSpPr>
        <p:spPr>
          <a:xfrm>
            <a:off x="1371600" y="4151376"/>
            <a:ext cx="3017520" cy="786384"/>
          </a:xfrm>
          <a:prstGeom prst="rect">
            <a:avLst/>
          </a:prstGeom>
          <a:noFill/>
        </p:spPr>
        <p:txBody>
          <a:bodyPr wrap="square" anchor="t" lIns="0" rIns="0" tIns="0" bIns="0">
            <a:spAutoFit/>
          </a:bodyPr>
          <a:lstStyle/>
          <a:p>
            <a:pPr algn="l"/>
            <a:r>
              <a:rPr sz="2400" b="1">
                <a:solidFill>
                  <a:srgbClr val="FFFFFF"/>
                </a:solidFill>
                <a:latin typeface="Calibri"/>
              </a:rPr>
              <a:t>SPREAD</a:t>
            </a:r>
          </a:p>
        </p:txBody>
      </p:sp>
      <p:sp>
        <p:nvSpPr>
          <p:cNvPr id="9" name="TextBox 8"/>
          <p:cNvSpPr txBox="1"/>
          <p:nvPr/>
        </p:nvSpPr>
        <p:spPr>
          <a:xfrm>
            <a:off x="4480560" y="4151376"/>
            <a:ext cx="6766560" cy="786384"/>
          </a:xfrm>
          <a:prstGeom prst="rect">
            <a:avLst/>
          </a:prstGeom>
          <a:noFill/>
        </p:spPr>
        <p:txBody>
          <a:bodyPr wrap="square" anchor="t" lIns="0" rIns="0" tIns="0" bIns="0">
            <a:spAutoFit/>
          </a:bodyPr>
          <a:lstStyle/>
          <a:p>
            <a:pPr algn="l"/>
            <a:r>
              <a:rPr sz="1800" b="0">
                <a:solidFill>
                  <a:srgbClr val="F2F6FA"/>
                </a:solidFill>
                <a:latin typeface="Calibri"/>
              </a:rPr>
              <a:t>smallest to largest — how stretched out?</a:t>
            </a:r>
          </a:p>
        </p:txBody>
      </p:sp>
      <p:sp>
        <p:nvSpPr>
          <p:cNvPr id="10" name="TextBox 9"/>
          <p:cNvSpPr txBox="1"/>
          <p:nvPr/>
        </p:nvSpPr>
        <p:spPr>
          <a:xfrm>
            <a:off x="1371600" y="4992624"/>
            <a:ext cx="3017520" cy="786384"/>
          </a:xfrm>
          <a:prstGeom prst="rect">
            <a:avLst/>
          </a:prstGeom>
          <a:noFill/>
        </p:spPr>
        <p:txBody>
          <a:bodyPr wrap="square" anchor="t" lIns="0" rIns="0" tIns="0" bIns="0">
            <a:spAutoFit/>
          </a:bodyPr>
          <a:lstStyle/>
          <a:p>
            <a:pPr algn="l"/>
            <a:r>
              <a:rPr sz="2400" b="1">
                <a:solidFill>
                  <a:srgbClr val="FFFFFF"/>
                </a:solidFill>
                <a:latin typeface="Calibri"/>
              </a:rPr>
              <a:t>OUTLIERS</a:t>
            </a:r>
          </a:p>
        </p:txBody>
      </p:sp>
      <p:sp>
        <p:nvSpPr>
          <p:cNvPr id="11" name="TextBox 10"/>
          <p:cNvSpPr txBox="1"/>
          <p:nvPr/>
        </p:nvSpPr>
        <p:spPr>
          <a:xfrm>
            <a:off x="4480560" y="4992624"/>
            <a:ext cx="6766560" cy="786384"/>
          </a:xfrm>
          <a:prstGeom prst="rect">
            <a:avLst/>
          </a:prstGeom>
          <a:noFill/>
        </p:spPr>
        <p:txBody>
          <a:bodyPr wrap="square" anchor="t" lIns="0" rIns="0" tIns="0" bIns="0">
            <a:spAutoFit/>
          </a:bodyPr>
          <a:lstStyle/>
          <a:p>
            <a:pPr algn="l"/>
            <a:r>
              <a:rPr sz="1800" b="0">
                <a:solidFill>
                  <a:srgbClr val="F2F6FA"/>
                </a:solidFill>
                <a:latin typeface="Calibri"/>
              </a:rPr>
              <a:t>any values far from the rest?</a:t>
            </a:r>
          </a:p>
        </p:txBody>
      </p:sp>
      <p:sp>
        <p:nvSpPr>
          <p:cNvPr id="12" name="TextBox 11"/>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868680"/>
            <a:ext cx="10725912" cy="457200"/>
          </a:xfrm>
          <a:prstGeom prst="rect">
            <a:avLst/>
          </a:prstGeom>
          <a:noFill/>
        </p:spPr>
        <p:txBody>
          <a:bodyPr wrap="square" anchor="t" lIns="0" rIns="0" tIns="0" bIns="0">
            <a:spAutoFit/>
          </a:bodyPr>
          <a:lstStyle/>
          <a:p>
            <a:pPr algn="l"/>
            <a:r>
              <a:rPr sz="1500" b="1">
                <a:solidFill>
                  <a:srgbClr val="8FB8D9"/>
                </a:solidFill>
                <a:latin typeface="Calibri"/>
              </a:rPr>
              <a:t>TECHNOLOGY  ·  BUILD A HISTOGRAM IN A SPREADSHEET</a:t>
            </a:r>
          </a:p>
        </p:txBody>
      </p:sp>
      <p:sp>
        <p:nvSpPr>
          <p:cNvPr id="3" name="TextBox 2"/>
          <p:cNvSpPr txBox="1"/>
          <p:nvPr/>
        </p:nvSpPr>
        <p:spPr>
          <a:xfrm>
            <a:off x="548640" y="1417320"/>
            <a:ext cx="11091672" cy="914400"/>
          </a:xfrm>
          <a:prstGeom prst="rect">
            <a:avLst/>
          </a:prstGeom>
          <a:noFill/>
        </p:spPr>
        <p:txBody>
          <a:bodyPr wrap="square" anchor="t" lIns="0" rIns="0" tIns="0" bIns="0">
            <a:spAutoFit/>
          </a:bodyPr>
          <a:lstStyle/>
          <a:p>
            <a:pPr algn="l"/>
            <a:r>
              <a:rPr sz="4400" b="1">
                <a:solidFill>
                  <a:srgbClr val="5AC8E0"/>
                </a:solidFill>
                <a:latin typeface="Calibri"/>
              </a:rPr>
              <a:t>Insert ▸ Chart ▸ Histogram</a:t>
            </a:r>
          </a:p>
        </p:txBody>
      </p:sp>
      <p:sp>
        <p:nvSpPr>
          <p:cNvPr id="4" name="TextBox 3"/>
          <p:cNvSpPr txBox="1"/>
          <p:nvPr/>
        </p:nvSpPr>
        <p:spPr>
          <a:xfrm>
            <a:off x="2103120" y="2697480"/>
            <a:ext cx="8229600" cy="713232"/>
          </a:xfrm>
          <a:prstGeom prst="rect">
            <a:avLst/>
          </a:prstGeom>
          <a:noFill/>
        </p:spPr>
        <p:txBody>
          <a:bodyPr wrap="square" anchor="t" lIns="0" rIns="0" tIns="0" bIns="0">
            <a:spAutoFit/>
          </a:bodyPr>
          <a:lstStyle/>
          <a:p>
            <a:pPr algn="l"/>
            <a:r>
              <a:rPr sz="2000" b="1">
                <a:solidFill>
                  <a:srgbClr val="5AC8E0"/>
                </a:solidFill>
                <a:latin typeface="Calibri"/>
              </a:rPr>
              <a:t>1   Put your data in column A  (A2:A31 for 30 values)</a:t>
            </a:r>
          </a:p>
        </p:txBody>
      </p:sp>
      <p:sp>
        <p:nvSpPr>
          <p:cNvPr id="5" name="TextBox 4"/>
          <p:cNvSpPr txBox="1"/>
          <p:nvPr/>
        </p:nvSpPr>
        <p:spPr>
          <a:xfrm>
            <a:off x="2103120" y="3410712"/>
            <a:ext cx="8229600" cy="713232"/>
          </a:xfrm>
          <a:prstGeom prst="rect">
            <a:avLst/>
          </a:prstGeom>
          <a:noFill/>
        </p:spPr>
        <p:txBody>
          <a:bodyPr wrap="square" anchor="t" lIns="0" rIns="0" tIns="0" bIns="0">
            <a:spAutoFit/>
          </a:bodyPr>
          <a:lstStyle/>
          <a:p>
            <a:pPr algn="l"/>
            <a:r>
              <a:rPr sz="2000" b="1">
                <a:solidFill>
                  <a:srgbClr val="5AC8E0"/>
                </a:solidFill>
                <a:latin typeface="Calibri"/>
              </a:rPr>
              <a:t>2   Select it ▸ Insert ▸ Chart ▸ set type to Histogram</a:t>
            </a:r>
          </a:p>
        </p:txBody>
      </p:sp>
      <p:sp>
        <p:nvSpPr>
          <p:cNvPr id="6" name="TextBox 5"/>
          <p:cNvSpPr txBox="1"/>
          <p:nvPr/>
        </p:nvSpPr>
        <p:spPr>
          <a:xfrm>
            <a:off x="2103120" y="4123944"/>
            <a:ext cx="8229600" cy="713232"/>
          </a:xfrm>
          <a:prstGeom prst="rect">
            <a:avLst/>
          </a:prstGeom>
          <a:noFill/>
        </p:spPr>
        <p:txBody>
          <a:bodyPr wrap="square" anchor="t" lIns="0" rIns="0" tIns="0" bIns="0">
            <a:spAutoFit/>
          </a:bodyPr>
          <a:lstStyle/>
          <a:p>
            <a:pPr algn="l"/>
            <a:r>
              <a:rPr sz="2000" b="1">
                <a:solidFill>
                  <a:srgbClr val="5AC8E0"/>
                </a:solidFill>
                <a:latin typeface="Calibri"/>
              </a:rPr>
              <a:t>3   Customize ▸ set the bucket / bin width to 10</a:t>
            </a:r>
          </a:p>
        </p:txBody>
      </p:sp>
      <p:sp>
        <p:nvSpPr>
          <p:cNvPr id="7" name="TextBox 6"/>
          <p:cNvSpPr txBox="1"/>
          <p:nvPr/>
        </p:nvSpPr>
        <p:spPr>
          <a:xfrm>
            <a:off x="2103120" y="4837176"/>
            <a:ext cx="8229600" cy="713232"/>
          </a:xfrm>
          <a:prstGeom prst="rect">
            <a:avLst/>
          </a:prstGeom>
          <a:noFill/>
        </p:spPr>
        <p:txBody>
          <a:bodyPr wrap="square" anchor="t" lIns="0" rIns="0" tIns="0" bIns="0">
            <a:spAutoFit/>
          </a:bodyPr>
          <a:lstStyle/>
          <a:p>
            <a:pPr algn="l"/>
            <a:r>
              <a:rPr sz="2000" b="1">
                <a:solidFill>
                  <a:srgbClr val="5AC8E0"/>
                </a:solidFill>
                <a:latin typeface="Calibri"/>
              </a:rPr>
              <a:t>4   Heights should match your table:  9, 13, 6, 2</a:t>
            </a:r>
          </a:p>
        </p:txBody>
      </p:sp>
      <p:sp>
        <p:nvSpPr>
          <p:cNvPr id="8" name="TextBox 7"/>
          <p:cNvSpPr txBox="1"/>
          <p:nvPr/>
        </p:nvSpPr>
        <p:spPr>
          <a:xfrm>
            <a:off x="914400" y="5715000"/>
            <a:ext cx="10360152" cy="822960"/>
          </a:xfrm>
          <a:prstGeom prst="rect">
            <a:avLst/>
          </a:prstGeom>
          <a:noFill/>
        </p:spPr>
        <p:txBody>
          <a:bodyPr wrap="square" anchor="t" lIns="0" rIns="0" tIns="0" bIns="0">
            <a:spAutoFit/>
          </a:bodyPr>
          <a:lstStyle/>
          <a:p>
            <a:pPr algn="l"/>
            <a:r>
              <a:rPr sz="1700" b="0">
                <a:solidFill>
                  <a:srgbClr val="8FB8D9"/>
                </a:solidFill>
                <a:latin typeface="Calibri"/>
              </a:rPr>
              <a:t>Change the bin width and watch the shape change — it's a choice, and it tells the story.</a:t>
            </a:r>
          </a:p>
        </p:txBody>
      </p:sp>
      <p:sp>
        <p:nvSpPr>
          <p:cNvPr id="9" name="TextBox 8"/>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1005840"/>
            <a:ext cx="10725912" cy="457200"/>
          </a:xfrm>
          <a:prstGeom prst="rect">
            <a:avLst/>
          </a:prstGeom>
          <a:noFill/>
        </p:spPr>
        <p:txBody>
          <a:bodyPr wrap="square" anchor="t" lIns="0" rIns="0" tIns="0" bIns="0">
            <a:spAutoFit/>
          </a:bodyPr>
          <a:lstStyle/>
          <a:p>
            <a:pPr algn="l"/>
            <a:r>
              <a:rPr sz="1500" b="1">
                <a:solidFill>
                  <a:srgbClr val="8FB8D9"/>
                </a:solidFill>
                <a:latin typeface="Calibri"/>
              </a:rPr>
              <a:t>THE AI-CRITIQUE MOMENT  ·  THE TOOL DRAFTS, YOU JUDGE</a:t>
            </a:r>
          </a:p>
        </p:txBody>
      </p:sp>
      <p:sp>
        <p:nvSpPr>
          <p:cNvPr id="3" name="TextBox 2"/>
          <p:cNvSpPr txBox="1"/>
          <p:nvPr/>
        </p:nvSpPr>
        <p:spPr>
          <a:xfrm>
            <a:off x="548640" y="1645920"/>
            <a:ext cx="11091672" cy="914400"/>
          </a:xfrm>
          <a:prstGeom prst="rect">
            <a:avLst/>
          </a:prstGeom>
          <a:noFill/>
        </p:spPr>
        <p:txBody>
          <a:bodyPr wrap="square" anchor="t" lIns="0" rIns="0" tIns="0" bIns="0">
            <a:spAutoFit/>
          </a:bodyPr>
          <a:lstStyle/>
          <a:p>
            <a:pPr algn="l"/>
            <a:r>
              <a:rPr sz="5200" b="1">
                <a:solidFill>
                  <a:srgbClr val="FFFFFF"/>
                </a:solidFill>
                <a:latin typeface="Calibri"/>
              </a:rPr>
              <a:t>Audit the AI</a:t>
            </a:r>
          </a:p>
        </p:txBody>
      </p:sp>
      <p:sp>
        <p:nvSpPr>
          <p:cNvPr id="4" name="TextBox 3"/>
          <p:cNvSpPr txBox="1"/>
          <p:nvPr/>
        </p:nvSpPr>
        <p:spPr>
          <a:xfrm>
            <a:off x="914400" y="2834640"/>
            <a:ext cx="10360152" cy="822960"/>
          </a:xfrm>
          <a:prstGeom prst="rect">
            <a:avLst/>
          </a:prstGeom>
          <a:noFill/>
        </p:spPr>
        <p:txBody>
          <a:bodyPr wrap="square" anchor="t" lIns="0" rIns="0" tIns="0" bIns="0">
            <a:spAutoFit/>
          </a:bodyPr>
          <a:lstStyle/>
          <a:p>
            <a:pPr algn="l"/>
            <a:r>
              <a:rPr sz="2000" b="0">
                <a:solidFill>
                  <a:srgbClr val="F2F6FA"/>
                </a:solidFill>
                <a:latin typeface="Calibri"/>
              </a:rPr>
              <a:t>Ask it to describe:  4, 5, 5, 6, 6, 6, 7, 7, 8, 9, 10, 25</a:t>
            </a:r>
          </a:p>
        </p:txBody>
      </p:sp>
      <p:sp>
        <p:nvSpPr>
          <p:cNvPr id="5" name="TextBox 4"/>
          <p:cNvSpPr txBox="1"/>
          <p:nvPr/>
        </p:nvSpPr>
        <p:spPr>
          <a:xfrm>
            <a:off x="914400" y="3657600"/>
            <a:ext cx="10360152" cy="640080"/>
          </a:xfrm>
          <a:prstGeom prst="rect">
            <a:avLst/>
          </a:prstGeom>
          <a:noFill/>
        </p:spPr>
        <p:txBody>
          <a:bodyPr wrap="square" anchor="t" lIns="0" rIns="0" tIns="0" bIns="0">
            <a:spAutoFit/>
          </a:bodyPr>
          <a:lstStyle/>
          <a:p>
            <a:pPr algn="l"/>
            <a:r>
              <a:rPr sz="1900" b="0">
                <a:solidFill>
                  <a:srgbClr val="F2F6FA"/>
                </a:solidFill>
                <a:latin typeface="Calibri"/>
              </a:rPr>
              <a:t>It often calls this “symmetric”  (the 25 makes it skewed right, with an outlier),</a:t>
            </a:r>
          </a:p>
        </p:txBody>
      </p:sp>
      <p:sp>
        <p:nvSpPr>
          <p:cNvPr id="6" name="TextBox 5"/>
          <p:cNvSpPr txBox="1"/>
          <p:nvPr/>
        </p:nvSpPr>
        <p:spPr>
          <a:xfrm>
            <a:off x="914400" y="4297680"/>
            <a:ext cx="10360152" cy="640080"/>
          </a:xfrm>
          <a:prstGeom prst="rect">
            <a:avLst/>
          </a:prstGeom>
          <a:noFill/>
        </p:spPr>
        <p:txBody>
          <a:bodyPr wrap="square" anchor="t" lIns="0" rIns="0" tIns="0" bIns="0">
            <a:spAutoFit/>
          </a:bodyPr>
          <a:lstStyle/>
          <a:p>
            <a:pPr algn="l"/>
            <a:r>
              <a:rPr sz="1900" b="0">
                <a:solidFill>
                  <a:srgbClr val="F2F6FA"/>
                </a:solidFill>
                <a:latin typeface="Calibri"/>
              </a:rPr>
              <a:t>and reports the mean ≈8.2 as “typical”  —  the median 6.5 is the honest center.</a:t>
            </a:r>
          </a:p>
        </p:txBody>
      </p:sp>
      <p:sp>
        <p:nvSpPr>
          <p:cNvPr id="7" name="TextBox 6"/>
          <p:cNvSpPr txBox="1"/>
          <p:nvPr/>
        </p:nvSpPr>
        <p:spPr>
          <a:xfrm>
            <a:off x="914400" y="5349240"/>
            <a:ext cx="10360152" cy="822960"/>
          </a:xfrm>
          <a:prstGeom prst="rect">
            <a:avLst/>
          </a:prstGeom>
          <a:noFill/>
        </p:spPr>
        <p:txBody>
          <a:bodyPr wrap="square" anchor="t" lIns="0" rIns="0" tIns="0" bIns="0">
            <a:spAutoFit/>
          </a:bodyPr>
          <a:lstStyle/>
          <a:p>
            <a:pPr algn="l"/>
            <a:r>
              <a:rPr sz="1800" b="0">
                <a:solidFill>
                  <a:srgbClr val="8FB8D9"/>
                </a:solidFill>
                <a:latin typeface="Calibri"/>
              </a:rPr>
              <a:t>Catch the model: name the outlier, name the skew, pick the resistant center.</a:t>
            </a:r>
          </a:p>
        </p:txBody>
      </p:sp>
      <p:sp>
        <p:nvSpPr>
          <p:cNvPr id="8" name="TextBox 7"/>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777240"/>
            <a:ext cx="10725912" cy="457200"/>
          </a:xfrm>
          <a:prstGeom prst="rect">
            <a:avLst/>
          </a:prstGeom>
          <a:noFill/>
        </p:spPr>
        <p:txBody>
          <a:bodyPr wrap="square" anchor="t" lIns="0" rIns="0" tIns="0" bIns="0">
            <a:spAutoFit/>
          </a:bodyPr>
          <a:lstStyle/>
          <a:p>
            <a:pPr algn="l"/>
            <a:r>
              <a:rPr sz="1500" b="1">
                <a:solidFill>
                  <a:srgbClr val="8FB8D9"/>
                </a:solidFill>
                <a:latin typeface="Calibri"/>
              </a:rPr>
              <a:t>BEFORE NEXT CLASS  ·  WEEK 2 WRAP</a:t>
            </a:r>
          </a:p>
        </p:txBody>
      </p:sp>
      <p:sp>
        <p:nvSpPr>
          <p:cNvPr id="3" name="TextBox 2"/>
          <p:cNvSpPr txBox="1"/>
          <p:nvPr/>
        </p:nvSpPr>
        <p:spPr>
          <a:xfrm>
            <a:off x="548640" y="1371600"/>
            <a:ext cx="11091672" cy="914400"/>
          </a:xfrm>
          <a:prstGeom prst="rect">
            <a:avLst/>
          </a:prstGeom>
          <a:noFill/>
        </p:spPr>
        <p:txBody>
          <a:bodyPr wrap="square" anchor="t" lIns="0" rIns="0" tIns="0" bIns="0">
            <a:spAutoFit/>
          </a:bodyPr>
          <a:lstStyle/>
          <a:p>
            <a:pPr algn="l"/>
            <a:r>
              <a:rPr sz="4000" b="1">
                <a:solidFill>
                  <a:srgbClr val="FFFFFF"/>
                </a:solidFill>
                <a:latin typeface="Calibri"/>
              </a:rPr>
              <a:t>Shape · Center · Spread · Outliers</a:t>
            </a:r>
          </a:p>
        </p:txBody>
      </p:sp>
      <p:sp>
        <p:nvSpPr>
          <p:cNvPr id="4" name="TextBox 3"/>
          <p:cNvSpPr txBox="1"/>
          <p:nvPr/>
        </p:nvSpPr>
        <p:spPr>
          <a:xfrm>
            <a:off x="914400" y="2468880"/>
            <a:ext cx="10360152" cy="822960"/>
          </a:xfrm>
          <a:prstGeom prst="rect">
            <a:avLst/>
          </a:prstGeom>
          <a:noFill/>
        </p:spPr>
        <p:txBody>
          <a:bodyPr wrap="square" anchor="t" lIns="0" rIns="0" tIns="0" bIns="0">
            <a:spAutoFit/>
          </a:bodyPr>
          <a:lstStyle/>
          <a:p>
            <a:pPr algn="l"/>
            <a:r>
              <a:rPr sz="1900" b="0">
                <a:solidFill>
                  <a:srgbClr val="8FB8D9"/>
                </a:solidFill>
                <a:latin typeface="Calibri"/>
              </a:rPr>
              <a:t>Two moves: a table, then a histogram. Then describe it in one breath.</a:t>
            </a:r>
          </a:p>
        </p:txBody>
      </p:sp>
      <p:sp>
        <p:nvSpPr>
          <p:cNvPr id="5" name="TextBox 4"/>
          <p:cNvSpPr txBox="1"/>
          <p:nvPr/>
        </p:nvSpPr>
        <p:spPr>
          <a:xfrm>
            <a:off x="1280160" y="3337560"/>
            <a:ext cx="4206240" cy="749808"/>
          </a:xfrm>
          <a:prstGeom prst="rect">
            <a:avLst/>
          </a:prstGeom>
          <a:noFill/>
        </p:spPr>
        <p:txBody>
          <a:bodyPr wrap="square" anchor="t" lIns="0" rIns="0" tIns="0" bIns="0">
            <a:spAutoFit/>
          </a:bodyPr>
          <a:lstStyle/>
          <a:p>
            <a:pPr algn="l"/>
            <a:r>
              <a:rPr sz="1800" b="1">
                <a:solidFill>
                  <a:srgbClr val="5AC8E0"/>
                </a:solidFill>
                <a:latin typeface="Calibri"/>
              </a:rPr>
              <a:t>LECTURE TUTORIAL 2</a:t>
            </a:r>
          </a:p>
        </p:txBody>
      </p:sp>
      <p:sp>
        <p:nvSpPr>
          <p:cNvPr id="6" name="TextBox 5"/>
          <p:cNvSpPr txBox="1"/>
          <p:nvPr/>
        </p:nvSpPr>
        <p:spPr>
          <a:xfrm>
            <a:off x="5577840" y="3337560"/>
            <a:ext cx="5669280" cy="749808"/>
          </a:xfrm>
          <a:prstGeom prst="rect">
            <a:avLst/>
          </a:prstGeom>
          <a:noFill/>
        </p:spPr>
        <p:txBody>
          <a:bodyPr wrap="square" anchor="t" lIns="0" rIns="0" tIns="0" bIns="0">
            <a:spAutoFit/>
          </a:bodyPr>
          <a:lstStyle/>
          <a:p>
            <a:pPr algn="l"/>
            <a:r>
              <a:rPr sz="1600" b="0">
                <a:solidFill>
                  <a:srgbClr val="F2F6FA"/>
                </a:solidFill>
                <a:latin typeface="Calibri"/>
              </a:rPr>
              <a:t>AI tutor — submit the share link  (~30–45 min)</a:t>
            </a:r>
          </a:p>
        </p:txBody>
      </p:sp>
      <p:sp>
        <p:nvSpPr>
          <p:cNvPr id="7" name="TextBox 6"/>
          <p:cNvSpPr txBox="1"/>
          <p:nvPr/>
        </p:nvSpPr>
        <p:spPr>
          <a:xfrm>
            <a:off x="1280160" y="4087368"/>
            <a:ext cx="4206240" cy="749808"/>
          </a:xfrm>
          <a:prstGeom prst="rect">
            <a:avLst/>
          </a:prstGeom>
          <a:noFill/>
        </p:spPr>
        <p:txBody>
          <a:bodyPr wrap="square" anchor="t" lIns="0" rIns="0" tIns="0" bIns="0">
            <a:spAutoFit/>
          </a:bodyPr>
          <a:lstStyle/>
          <a:p>
            <a:pPr algn="l"/>
            <a:r>
              <a:rPr sz="1800" b="1">
                <a:solidFill>
                  <a:srgbClr val="5AC8E0"/>
                </a:solidFill>
                <a:latin typeface="Calibri"/>
              </a:rPr>
              <a:t>PRACTICE</a:t>
            </a:r>
          </a:p>
        </p:txBody>
      </p:sp>
      <p:sp>
        <p:nvSpPr>
          <p:cNvPr id="8" name="TextBox 7"/>
          <p:cNvSpPr txBox="1"/>
          <p:nvPr/>
        </p:nvSpPr>
        <p:spPr>
          <a:xfrm>
            <a:off x="5577840" y="4087368"/>
            <a:ext cx="5669280" cy="749808"/>
          </a:xfrm>
          <a:prstGeom prst="rect">
            <a:avLst/>
          </a:prstGeom>
          <a:noFill/>
        </p:spPr>
        <p:txBody>
          <a:bodyPr wrap="square" anchor="t" lIns="0" rIns="0" tIns="0" bIns="0">
            <a:spAutoFit/>
          </a:bodyPr>
          <a:lstStyle/>
          <a:p>
            <a:pPr algn="l"/>
            <a:r>
              <a:rPr sz="1600" b="0">
                <a:solidFill>
                  <a:srgbClr val="F2F6FA"/>
                </a:solidFill>
                <a:latin typeface="Calibri"/>
              </a:rPr>
              <a:t>quick reps — ungraded, makes the assignment easy</a:t>
            </a:r>
          </a:p>
        </p:txBody>
      </p:sp>
      <p:sp>
        <p:nvSpPr>
          <p:cNvPr id="9" name="TextBox 8"/>
          <p:cNvSpPr txBox="1"/>
          <p:nvPr/>
        </p:nvSpPr>
        <p:spPr>
          <a:xfrm>
            <a:off x="1280160" y="4837176"/>
            <a:ext cx="4206240" cy="749808"/>
          </a:xfrm>
          <a:prstGeom prst="rect">
            <a:avLst/>
          </a:prstGeom>
          <a:noFill/>
        </p:spPr>
        <p:txBody>
          <a:bodyPr wrap="square" anchor="t" lIns="0" rIns="0" tIns="0" bIns="0">
            <a:spAutoFit/>
          </a:bodyPr>
          <a:lstStyle/>
          <a:p>
            <a:pPr algn="l"/>
            <a:r>
              <a:rPr sz="1800" b="1">
                <a:solidFill>
                  <a:srgbClr val="5AC8E0"/>
                </a:solidFill>
                <a:latin typeface="Calibri"/>
              </a:rPr>
              <a:t>ASSIGNMENT 1  ·  ADAPTIVE</a:t>
            </a:r>
          </a:p>
        </p:txBody>
      </p:sp>
      <p:sp>
        <p:nvSpPr>
          <p:cNvPr id="10" name="TextBox 9"/>
          <p:cNvSpPr txBox="1"/>
          <p:nvPr/>
        </p:nvSpPr>
        <p:spPr>
          <a:xfrm>
            <a:off x="5577840" y="4837176"/>
            <a:ext cx="5669280" cy="749808"/>
          </a:xfrm>
          <a:prstGeom prst="rect">
            <a:avLst/>
          </a:prstGeom>
          <a:noFill/>
        </p:spPr>
        <p:txBody>
          <a:bodyPr wrap="square" anchor="t" lIns="0" rIns="0" tIns="0" bIns="0">
            <a:spAutoFit/>
          </a:bodyPr>
          <a:lstStyle/>
          <a:p>
            <a:pPr algn="l"/>
            <a:r>
              <a:rPr sz="1600" b="0">
                <a:solidFill>
                  <a:srgbClr val="F2F6FA"/>
                </a:solidFill>
                <a:latin typeface="Calibri"/>
              </a:rPr>
              <a:t>the ONLY graded item — 100 pts; report + chat link</a:t>
            </a:r>
          </a:p>
        </p:txBody>
      </p:sp>
      <p:sp>
        <p:nvSpPr>
          <p:cNvPr id="11" name="TextBox 10"/>
          <p:cNvSpPr txBox="1"/>
          <p:nvPr/>
        </p:nvSpPr>
        <p:spPr>
          <a:xfrm>
            <a:off x="914400" y="5760720"/>
            <a:ext cx="10360152" cy="822960"/>
          </a:xfrm>
          <a:prstGeom prst="rect">
            <a:avLst/>
          </a:prstGeom>
          <a:noFill/>
        </p:spPr>
        <p:txBody>
          <a:bodyPr wrap="square" anchor="t" lIns="0" rIns="0" tIns="0" bIns="0">
            <a:spAutoFit/>
          </a:bodyPr>
          <a:lstStyle/>
          <a:p>
            <a:pPr algn="l"/>
            <a:r>
              <a:rPr sz="1700" b="0">
                <a:solidFill>
                  <a:srgbClr val="8FB8D9"/>
                </a:solidFill>
                <a:latin typeface="Calibri"/>
              </a:rPr>
              <a:t>Next week: exact numbers for center &amp; spread — mean, median, IQR, standard deviation.</a:t>
            </a:r>
          </a:p>
        </p:txBody>
      </p:sp>
      <p:sp>
        <p:nvSpPr>
          <p:cNvPr id="12" name="TextBox 11"/>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417320"/>
            <a:ext cx="10725912" cy="457200"/>
          </a:xfrm>
          <a:prstGeom prst="rect">
            <a:avLst/>
          </a:prstGeom>
          <a:noFill/>
        </p:spPr>
        <p:txBody>
          <a:bodyPr wrap="square" anchor="t" lIns="0" rIns="0" tIns="0" bIns="0">
            <a:spAutoFit/>
          </a:bodyPr>
          <a:lstStyle/>
          <a:p>
            <a:pPr algn="l"/>
            <a:r>
              <a:rPr sz="1500" b="1">
                <a:solidFill>
                  <a:srgbClr val="8FB8D9"/>
                </a:solidFill>
                <a:latin typeface="Calibri"/>
              </a:rPr>
              <a:t>THE WEEK'S BIG QUESTION</a:t>
            </a:r>
          </a:p>
        </p:txBody>
      </p:sp>
      <p:sp>
        <p:nvSpPr>
          <p:cNvPr id="3" name="TextBox 2"/>
          <p:cNvSpPr txBox="1"/>
          <p:nvPr/>
        </p:nvSpPr>
        <p:spPr>
          <a:xfrm>
            <a:off x="822960" y="2194560"/>
            <a:ext cx="10543032" cy="2377440"/>
          </a:xfrm>
          <a:prstGeom prst="rect">
            <a:avLst/>
          </a:prstGeom>
          <a:noFill/>
        </p:spPr>
        <p:txBody>
          <a:bodyPr wrap="square" anchor="t" lIns="0" rIns="0" tIns="0" bIns="0">
            <a:spAutoFit/>
          </a:bodyPr>
          <a:lstStyle/>
          <a:p>
            <a:pPr algn="l"/>
            <a:r>
              <a:rPr sz="3800" b="1">
                <a:solidFill>
                  <a:srgbClr val="FFFFFF"/>
                </a:solidFill>
                <a:latin typeface="Calibri"/>
              </a:rPr>
              <a:t>How do you turn a pile of numbers</a:t>
            </a:r>
          </a:p>
          <a:p>
            <a:pPr algn="l"/>
            <a:r>
              <a:rPr sz="3800" b="1">
                <a:solidFill>
                  <a:srgbClr val="FFFFFF"/>
                </a:solidFill>
                <a:latin typeface="Calibri"/>
              </a:rPr>
              <a:t>into a picture that tells the truth —</a:t>
            </a:r>
          </a:p>
          <a:p>
            <a:pPr algn="l"/>
            <a:r>
              <a:rPr sz="3800" b="1">
                <a:solidFill>
                  <a:srgbClr val="5AC8E0"/>
                </a:solidFill>
                <a:latin typeface="Calibri"/>
              </a:rPr>
              <a:t>and how can that picture lie?</a:t>
            </a:r>
          </a:p>
        </p:txBody>
      </p:sp>
      <p:sp>
        <p:nvSpPr>
          <p:cNvPr id="4" name="Oval 3"/>
          <p:cNvSpPr/>
          <p:nvPr/>
        </p:nvSpPr>
        <p:spPr>
          <a:xfrm>
            <a:off x="6035040" y="5806440"/>
            <a:ext cx="118872" cy="118872"/>
          </a:xfrm>
          <a:prstGeom prst="ellipse">
            <a:avLst/>
          </a:prstGeom>
          <a:solidFill>
            <a:srgbClr val="5AC8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14400" y="5074920"/>
            <a:ext cx="10360152" cy="822960"/>
          </a:xfrm>
          <a:prstGeom prst="rect">
            <a:avLst/>
          </a:prstGeom>
          <a:noFill/>
        </p:spPr>
        <p:txBody>
          <a:bodyPr wrap="square" anchor="t" lIns="0" rIns="0" tIns="0" bIns="0">
            <a:spAutoFit/>
          </a:bodyPr>
          <a:lstStyle/>
          <a:p>
            <a:pPr algn="l"/>
            <a:r>
              <a:rPr sz="2000" b="0">
                <a:solidFill>
                  <a:srgbClr val="8FB8D9"/>
                </a:solidFill>
                <a:latin typeface="Calibri"/>
              </a:rPr>
              <a:t>Shape   ·   Center   ·   Spread   ·   Outliers</a:t>
            </a:r>
          </a:p>
        </p:txBody>
      </p:sp>
      <p:sp>
        <p:nvSpPr>
          <p:cNvPr id="6" name="TextBox 5"/>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920240"/>
            <a:ext cx="10725912" cy="457200"/>
          </a:xfrm>
          <a:prstGeom prst="rect">
            <a:avLst/>
          </a:prstGeom>
          <a:noFill/>
        </p:spPr>
        <p:txBody>
          <a:bodyPr wrap="square" anchor="t" lIns="0" rIns="0" tIns="0" bIns="0">
            <a:spAutoFit/>
          </a:bodyPr>
          <a:lstStyle/>
          <a:p>
            <a:pPr algn="l"/>
            <a:r>
              <a:rPr sz="1500" b="1">
                <a:solidFill>
                  <a:srgbClr val="8FB8D9"/>
                </a:solidFill>
                <a:latin typeface="Calibri"/>
              </a:rPr>
              <a:t>FROM A PILE TO A TABLE</a:t>
            </a:r>
          </a:p>
        </p:txBody>
      </p:sp>
      <p:sp>
        <p:nvSpPr>
          <p:cNvPr id="3" name="TextBox 2"/>
          <p:cNvSpPr txBox="1"/>
          <p:nvPr/>
        </p:nvSpPr>
        <p:spPr>
          <a:xfrm>
            <a:off x="548640" y="2743200"/>
            <a:ext cx="11091672" cy="1645920"/>
          </a:xfrm>
          <a:prstGeom prst="rect">
            <a:avLst/>
          </a:prstGeom>
          <a:noFill/>
        </p:spPr>
        <p:txBody>
          <a:bodyPr wrap="square" anchor="t" lIns="0" rIns="0" tIns="0" bIns="0">
            <a:spAutoFit/>
          </a:bodyPr>
          <a:lstStyle/>
          <a:p>
            <a:pPr algn="l"/>
            <a:r>
              <a:rPr sz="5000" b="1">
                <a:solidFill>
                  <a:srgbClr val="FFFFFF"/>
                </a:solidFill>
                <a:latin typeface="Calibri"/>
              </a:rPr>
              <a:t>FREQUENCY   vs   RELATIVE</a:t>
            </a:r>
          </a:p>
        </p:txBody>
      </p:sp>
      <p:sp>
        <p:nvSpPr>
          <p:cNvPr id="4" name="TextBox 3"/>
          <p:cNvSpPr txBox="1"/>
          <p:nvPr/>
        </p:nvSpPr>
        <p:spPr>
          <a:xfrm>
            <a:off x="914400" y="4297680"/>
            <a:ext cx="10360152" cy="822960"/>
          </a:xfrm>
          <a:prstGeom prst="rect">
            <a:avLst/>
          </a:prstGeom>
          <a:noFill/>
        </p:spPr>
        <p:txBody>
          <a:bodyPr wrap="square" anchor="t" lIns="0" rIns="0" tIns="0" bIns="0">
            <a:spAutoFit/>
          </a:bodyPr>
          <a:lstStyle/>
          <a:p>
            <a:pPr algn="l"/>
            <a:r>
              <a:rPr sz="1900" b="0">
                <a:solidFill>
                  <a:srgbClr val="8FB8D9"/>
                </a:solidFill>
                <a:latin typeface="Calibri"/>
              </a:rPr>
              <a:t>how many                    what share  (count ÷ total)</a:t>
            </a:r>
          </a:p>
        </p:txBody>
      </p:sp>
      <p:sp>
        <p:nvSpPr>
          <p:cNvPr id="5" name="Oval 4"/>
          <p:cNvSpPr/>
          <p:nvPr/>
        </p:nvSpPr>
        <p:spPr>
          <a:xfrm>
            <a:off x="6035040" y="5806440"/>
            <a:ext cx="118872" cy="118872"/>
          </a:xfrm>
          <a:prstGeom prst="ellipse">
            <a:avLst/>
          </a:prstGeom>
          <a:solidFill>
            <a:srgbClr val="5AC8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685800"/>
            <a:ext cx="10725912" cy="457200"/>
          </a:xfrm>
          <a:prstGeom prst="rect">
            <a:avLst/>
          </a:prstGeom>
          <a:noFill/>
        </p:spPr>
        <p:txBody>
          <a:bodyPr wrap="square" anchor="t" lIns="0" rIns="0" tIns="0" bIns="0">
            <a:spAutoFit/>
          </a:bodyPr>
          <a:lstStyle/>
          <a:p>
            <a:pPr algn="l"/>
            <a:r>
              <a:rPr sz="1500" b="1">
                <a:solidFill>
                  <a:srgbClr val="8FB8D9"/>
                </a:solidFill>
                <a:latin typeface="Calibri"/>
              </a:rPr>
              <a:t>WORKED EXAMPLE  ·  30 COMMUTE TIMES (MINUTES)</a:t>
            </a:r>
          </a:p>
        </p:txBody>
      </p:sp>
      <p:sp>
        <p:nvSpPr>
          <p:cNvPr id="3" name="TextBox 2"/>
          <p:cNvSpPr txBox="1"/>
          <p:nvPr/>
        </p:nvSpPr>
        <p:spPr>
          <a:xfrm>
            <a:off x="548640" y="1188720"/>
            <a:ext cx="11091672" cy="822960"/>
          </a:xfrm>
          <a:prstGeom prst="rect">
            <a:avLst/>
          </a:prstGeom>
          <a:noFill/>
        </p:spPr>
        <p:txBody>
          <a:bodyPr wrap="square" anchor="t" lIns="0" rIns="0" tIns="0" bIns="0">
            <a:spAutoFit/>
          </a:bodyPr>
          <a:lstStyle/>
          <a:p>
            <a:pPr algn="l"/>
            <a:r>
              <a:rPr sz="4000" b="1">
                <a:solidFill>
                  <a:srgbClr val="5AC8E0"/>
                </a:solidFill>
                <a:latin typeface="Calibri"/>
              </a:rPr>
              <a:t>Build the table</a:t>
            </a:r>
          </a:p>
        </p:txBody>
      </p:sp>
      <p:sp>
        <p:nvSpPr>
          <p:cNvPr id="4" name="TextBox 3"/>
          <p:cNvSpPr txBox="1"/>
          <p:nvPr/>
        </p:nvSpPr>
        <p:spPr>
          <a:xfrm>
            <a:off x="1554480" y="2240280"/>
            <a:ext cx="2926080" cy="548640"/>
          </a:xfrm>
          <a:prstGeom prst="rect">
            <a:avLst/>
          </a:prstGeom>
          <a:noFill/>
        </p:spPr>
        <p:txBody>
          <a:bodyPr wrap="square" anchor="t" lIns="0" rIns="0" tIns="0" bIns="0">
            <a:spAutoFit/>
          </a:bodyPr>
          <a:lstStyle/>
          <a:p>
            <a:pPr algn="l"/>
            <a:r>
              <a:rPr sz="2100" b="1">
                <a:solidFill>
                  <a:srgbClr val="5AC8E0"/>
                </a:solidFill>
                <a:latin typeface="Calibri"/>
              </a:rPr>
              <a:t>CLASS</a:t>
            </a:r>
          </a:p>
        </p:txBody>
      </p:sp>
      <p:sp>
        <p:nvSpPr>
          <p:cNvPr id="5" name="TextBox 4"/>
          <p:cNvSpPr txBox="1"/>
          <p:nvPr/>
        </p:nvSpPr>
        <p:spPr>
          <a:xfrm>
            <a:off x="4937760" y="2240280"/>
            <a:ext cx="2560320" cy="548640"/>
          </a:xfrm>
          <a:prstGeom prst="rect">
            <a:avLst/>
          </a:prstGeom>
          <a:noFill/>
        </p:spPr>
        <p:txBody>
          <a:bodyPr wrap="square" anchor="t" lIns="0" rIns="0" tIns="0" bIns="0">
            <a:spAutoFit/>
          </a:bodyPr>
          <a:lstStyle/>
          <a:p>
            <a:pPr algn="ctr"/>
            <a:r>
              <a:rPr sz="2100" b="1">
                <a:solidFill>
                  <a:srgbClr val="5AC8E0"/>
                </a:solidFill>
                <a:latin typeface="Calibri"/>
              </a:rPr>
              <a:t>FREQUENCY</a:t>
            </a:r>
          </a:p>
        </p:txBody>
      </p:sp>
      <p:sp>
        <p:nvSpPr>
          <p:cNvPr id="6" name="TextBox 5"/>
          <p:cNvSpPr txBox="1"/>
          <p:nvPr/>
        </p:nvSpPr>
        <p:spPr>
          <a:xfrm>
            <a:off x="7315200" y="2240280"/>
            <a:ext cx="3108960" cy="548640"/>
          </a:xfrm>
          <a:prstGeom prst="rect">
            <a:avLst/>
          </a:prstGeom>
          <a:noFill/>
        </p:spPr>
        <p:txBody>
          <a:bodyPr wrap="square" anchor="t" lIns="0" rIns="0" tIns="0" bIns="0">
            <a:spAutoFit/>
          </a:bodyPr>
          <a:lstStyle/>
          <a:p>
            <a:pPr algn="l"/>
            <a:r>
              <a:rPr sz="1900" b="0">
                <a:solidFill>
                  <a:srgbClr val="5AC8E0"/>
                </a:solidFill>
                <a:latin typeface="Calibri"/>
              </a:rPr>
              <a:t>REL. FREQ.</a:t>
            </a:r>
          </a:p>
        </p:txBody>
      </p:sp>
      <p:sp>
        <p:nvSpPr>
          <p:cNvPr id="7" name="TextBox 6"/>
          <p:cNvSpPr txBox="1"/>
          <p:nvPr/>
        </p:nvSpPr>
        <p:spPr>
          <a:xfrm>
            <a:off x="1554480" y="2843784"/>
            <a:ext cx="2926080" cy="548640"/>
          </a:xfrm>
          <a:prstGeom prst="rect">
            <a:avLst/>
          </a:prstGeom>
          <a:noFill/>
        </p:spPr>
        <p:txBody>
          <a:bodyPr wrap="square" anchor="t" lIns="0" rIns="0" tIns="0" bIns="0">
            <a:spAutoFit/>
          </a:bodyPr>
          <a:lstStyle/>
          <a:p>
            <a:pPr algn="l"/>
            <a:r>
              <a:rPr sz="2100" b="0">
                <a:solidFill>
                  <a:srgbClr val="FFFFFF"/>
                </a:solidFill>
                <a:latin typeface="Calibri"/>
              </a:rPr>
              <a:t>0 – 9</a:t>
            </a:r>
          </a:p>
        </p:txBody>
      </p:sp>
      <p:sp>
        <p:nvSpPr>
          <p:cNvPr id="8" name="TextBox 7"/>
          <p:cNvSpPr txBox="1"/>
          <p:nvPr/>
        </p:nvSpPr>
        <p:spPr>
          <a:xfrm>
            <a:off x="4937760" y="2843784"/>
            <a:ext cx="2560320" cy="548640"/>
          </a:xfrm>
          <a:prstGeom prst="rect">
            <a:avLst/>
          </a:prstGeom>
          <a:noFill/>
        </p:spPr>
        <p:txBody>
          <a:bodyPr wrap="square" anchor="t" lIns="0" rIns="0" tIns="0" bIns="0">
            <a:spAutoFit/>
          </a:bodyPr>
          <a:lstStyle/>
          <a:p>
            <a:pPr algn="ctr"/>
            <a:r>
              <a:rPr sz="2100" b="0">
                <a:solidFill>
                  <a:srgbClr val="FFFFFF"/>
                </a:solidFill>
                <a:latin typeface="Calibri"/>
              </a:rPr>
              <a:t>9</a:t>
            </a:r>
          </a:p>
        </p:txBody>
      </p:sp>
      <p:sp>
        <p:nvSpPr>
          <p:cNvPr id="9" name="TextBox 8"/>
          <p:cNvSpPr txBox="1"/>
          <p:nvPr/>
        </p:nvSpPr>
        <p:spPr>
          <a:xfrm>
            <a:off x="7315200" y="2843784"/>
            <a:ext cx="3108960" cy="548640"/>
          </a:xfrm>
          <a:prstGeom prst="rect">
            <a:avLst/>
          </a:prstGeom>
          <a:noFill/>
        </p:spPr>
        <p:txBody>
          <a:bodyPr wrap="square" anchor="t" lIns="0" rIns="0" tIns="0" bIns="0">
            <a:spAutoFit/>
          </a:bodyPr>
          <a:lstStyle/>
          <a:p>
            <a:pPr algn="l"/>
            <a:r>
              <a:rPr sz="1900" b="0">
                <a:solidFill>
                  <a:srgbClr val="F2F6FA"/>
                </a:solidFill>
                <a:latin typeface="Calibri"/>
              </a:rPr>
              <a:t>0.300  ·  30%</a:t>
            </a:r>
          </a:p>
        </p:txBody>
      </p:sp>
      <p:sp>
        <p:nvSpPr>
          <p:cNvPr id="10" name="TextBox 9"/>
          <p:cNvSpPr txBox="1"/>
          <p:nvPr/>
        </p:nvSpPr>
        <p:spPr>
          <a:xfrm>
            <a:off x="1554480" y="3447288"/>
            <a:ext cx="2926080" cy="548640"/>
          </a:xfrm>
          <a:prstGeom prst="rect">
            <a:avLst/>
          </a:prstGeom>
          <a:noFill/>
        </p:spPr>
        <p:txBody>
          <a:bodyPr wrap="square" anchor="t" lIns="0" rIns="0" tIns="0" bIns="0">
            <a:spAutoFit/>
          </a:bodyPr>
          <a:lstStyle/>
          <a:p>
            <a:pPr algn="l"/>
            <a:r>
              <a:rPr sz="2100" b="0">
                <a:solidFill>
                  <a:srgbClr val="FFFFFF"/>
                </a:solidFill>
                <a:latin typeface="Calibri"/>
              </a:rPr>
              <a:t>10 – 19</a:t>
            </a:r>
          </a:p>
        </p:txBody>
      </p:sp>
      <p:sp>
        <p:nvSpPr>
          <p:cNvPr id="11" name="TextBox 10"/>
          <p:cNvSpPr txBox="1"/>
          <p:nvPr/>
        </p:nvSpPr>
        <p:spPr>
          <a:xfrm>
            <a:off x="4937760" y="3447288"/>
            <a:ext cx="2560320" cy="548640"/>
          </a:xfrm>
          <a:prstGeom prst="rect">
            <a:avLst/>
          </a:prstGeom>
          <a:noFill/>
        </p:spPr>
        <p:txBody>
          <a:bodyPr wrap="square" anchor="t" lIns="0" rIns="0" tIns="0" bIns="0">
            <a:spAutoFit/>
          </a:bodyPr>
          <a:lstStyle/>
          <a:p>
            <a:pPr algn="ctr"/>
            <a:r>
              <a:rPr sz="2100" b="0">
                <a:solidFill>
                  <a:srgbClr val="FFFFFF"/>
                </a:solidFill>
                <a:latin typeface="Calibri"/>
              </a:rPr>
              <a:t>13</a:t>
            </a:r>
          </a:p>
        </p:txBody>
      </p:sp>
      <p:sp>
        <p:nvSpPr>
          <p:cNvPr id="12" name="TextBox 11"/>
          <p:cNvSpPr txBox="1"/>
          <p:nvPr/>
        </p:nvSpPr>
        <p:spPr>
          <a:xfrm>
            <a:off x="7315200" y="3447288"/>
            <a:ext cx="3108960" cy="548640"/>
          </a:xfrm>
          <a:prstGeom prst="rect">
            <a:avLst/>
          </a:prstGeom>
          <a:noFill/>
        </p:spPr>
        <p:txBody>
          <a:bodyPr wrap="square" anchor="t" lIns="0" rIns="0" tIns="0" bIns="0">
            <a:spAutoFit/>
          </a:bodyPr>
          <a:lstStyle/>
          <a:p>
            <a:pPr algn="l"/>
            <a:r>
              <a:rPr sz="1900" b="0">
                <a:solidFill>
                  <a:srgbClr val="F2F6FA"/>
                </a:solidFill>
                <a:latin typeface="Calibri"/>
              </a:rPr>
              <a:t>0.433  ·  43.3%</a:t>
            </a:r>
          </a:p>
        </p:txBody>
      </p:sp>
      <p:sp>
        <p:nvSpPr>
          <p:cNvPr id="13" name="TextBox 12"/>
          <p:cNvSpPr txBox="1"/>
          <p:nvPr/>
        </p:nvSpPr>
        <p:spPr>
          <a:xfrm>
            <a:off x="1554480" y="4050792"/>
            <a:ext cx="2926080" cy="548640"/>
          </a:xfrm>
          <a:prstGeom prst="rect">
            <a:avLst/>
          </a:prstGeom>
          <a:noFill/>
        </p:spPr>
        <p:txBody>
          <a:bodyPr wrap="square" anchor="t" lIns="0" rIns="0" tIns="0" bIns="0">
            <a:spAutoFit/>
          </a:bodyPr>
          <a:lstStyle/>
          <a:p>
            <a:pPr algn="l"/>
            <a:r>
              <a:rPr sz="2100" b="0">
                <a:solidFill>
                  <a:srgbClr val="FFFFFF"/>
                </a:solidFill>
                <a:latin typeface="Calibri"/>
              </a:rPr>
              <a:t>20 – 29</a:t>
            </a:r>
          </a:p>
        </p:txBody>
      </p:sp>
      <p:sp>
        <p:nvSpPr>
          <p:cNvPr id="14" name="TextBox 13"/>
          <p:cNvSpPr txBox="1"/>
          <p:nvPr/>
        </p:nvSpPr>
        <p:spPr>
          <a:xfrm>
            <a:off x="4937760" y="4050792"/>
            <a:ext cx="2560320" cy="548640"/>
          </a:xfrm>
          <a:prstGeom prst="rect">
            <a:avLst/>
          </a:prstGeom>
          <a:noFill/>
        </p:spPr>
        <p:txBody>
          <a:bodyPr wrap="square" anchor="t" lIns="0" rIns="0" tIns="0" bIns="0">
            <a:spAutoFit/>
          </a:bodyPr>
          <a:lstStyle/>
          <a:p>
            <a:pPr algn="ctr"/>
            <a:r>
              <a:rPr sz="2100" b="0">
                <a:solidFill>
                  <a:srgbClr val="FFFFFF"/>
                </a:solidFill>
                <a:latin typeface="Calibri"/>
              </a:rPr>
              <a:t>6</a:t>
            </a:r>
          </a:p>
        </p:txBody>
      </p:sp>
      <p:sp>
        <p:nvSpPr>
          <p:cNvPr id="15" name="TextBox 14"/>
          <p:cNvSpPr txBox="1"/>
          <p:nvPr/>
        </p:nvSpPr>
        <p:spPr>
          <a:xfrm>
            <a:off x="7315200" y="4050792"/>
            <a:ext cx="3108960" cy="548640"/>
          </a:xfrm>
          <a:prstGeom prst="rect">
            <a:avLst/>
          </a:prstGeom>
          <a:noFill/>
        </p:spPr>
        <p:txBody>
          <a:bodyPr wrap="square" anchor="t" lIns="0" rIns="0" tIns="0" bIns="0">
            <a:spAutoFit/>
          </a:bodyPr>
          <a:lstStyle/>
          <a:p>
            <a:pPr algn="l"/>
            <a:r>
              <a:rPr sz="1900" b="0">
                <a:solidFill>
                  <a:srgbClr val="F2F6FA"/>
                </a:solidFill>
                <a:latin typeface="Calibri"/>
              </a:rPr>
              <a:t>0.200  ·  20%</a:t>
            </a:r>
          </a:p>
        </p:txBody>
      </p:sp>
      <p:sp>
        <p:nvSpPr>
          <p:cNvPr id="16" name="TextBox 15"/>
          <p:cNvSpPr txBox="1"/>
          <p:nvPr/>
        </p:nvSpPr>
        <p:spPr>
          <a:xfrm>
            <a:off x="1554480" y="4654296"/>
            <a:ext cx="2926080" cy="548640"/>
          </a:xfrm>
          <a:prstGeom prst="rect">
            <a:avLst/>
          </a:prstGeom>
          <a:noFill/>
        </p:spPr>
        <p:txBody>
          <a:bodyPr wrap="square" anchor="t" lIns="0" rIns="0" tIns="0" bIns="0">
            <a:spAutoFit/>
          </a:bodyPr>
          <a:lstStyle/>
          <a:p>
            <a:pPr algn="l"/>
            <a:r>
              <a:rPr sz="2100" b="0">
                <a:solidFill>
                  <a:srgbClr val="FFFFFF"/>
                </a:solidFill>
                <a:latin typeface="Calibri"/>
              </a:rPr>
              <a:t>30 – 39</a:t>
            </a:r>
          </a:p>
        </p:txBody>
      </p:sp>
      <p:sp>
        <p:nvSpPr>
          <p:cNvPr id="17" name="TextBox 16"/>
          <p:cNvSpPr txBox="1"/>
          <p:nvPr/>
        </p:nvSpPr>
        <p:spPr>
          <a:xfrm>
            <a:off x="4937760" y="4654296"/>
            <a:ext cx="2560320" cy="548640"/>
          </a:xfrm>
          <a:prstGeom prst="rect">
            <a:avLst/>
          </a:prstGeom>
          <a:noFill/>
        </p:spPr>
        <p:txBody>
          <a:bodyPr wrap="square" anchor="t" lIns="0" rIns="0" tIns="0" bIns="0">
            <a:spAutoFit/>
          </a:bodyPr>
          <a:lstStyle/>
          <a:p>
            <a:pPr algn="ctr"/>
            <a:r>
              <a:rPr sz="2100" b="0">
                <a:solidFill>
                  <a:srgbClr val="FFFFFF"/>
                </a:solidFill>
                <a:latin typeface="Calibri"/>
              </a:rPr>
              <a:t>2</a:t>
            </a:r>
          </a:p>
        </p:txBody>
      </p:sp>
      <p:sp>
        <p:nvSpPr>
          <p:cNvPr id="18" name="TextBox 17"/>
          <p:cNvSpPr txBox="1"/>
          <p:nvPr/>
        </p:nvSpPr>
        <p:spPr>
          <a:xfrm>
            <a:off x="7315200" y="4654296"/>
            <a:ext cx="3108960" cy="548640"/>
          </a:xfrm>
          <a:prstGeom prst="rect">
            <a:avLst/>
          </a:prstGeom>
          <a:noFill/>
        </p:spPr>
        <p:txBody>
          <a:bodyPr wrap="square" anchor="t" lIns="0" rIns="0" tIns="0" bIns="0">
            <a:spAutoFit/>
          </a:bodyPr>
          <a:lstStyle/>
          <a:p>
            <a:pPr algn="l"/>
            <a:r>
              <a:rPr sz="1900" b="0">
                <a:solidFill>
                  <a:srgbClr val="F2F6FA"/>
                </a:solidFill>
                <a:latin typeface="Calibri"/>
              </a:rPr>
              <a:t>0.067  ·  6.7%</a:t>
            </a:r>
          </a:p>
        </p:txBody>
      </p:sp>
      <p:sp>
        <p:nvSpPr>
          <p:cNvPr id="19" name="TextBox 18"/>
          <p:cNvSpPr txBox="1"/>
          <p:nvPr/>
        </p:nvSpPr>
        <p:spPr>
          <a:xfrm>
            <a:off x="1554480" y="5257800"/>
            <a:ext cx="2926080" cy="548640"/>
          </a:xfrm>
          <a:prstGeom prst="rect">
            <a:avLst/>
          </a:prstGeom>
          <a:noFill/>
        </p:spPr>
        <p:txBody>
          <a:bodyPr wrap="square" anchor="t" lIns="0" rIns="0" tIns="0" bIns="0">
            <a:spAutoFit/>
          </a:bodyPr>
          <a:lstStyle/>
          <a:p>
            <a:pPr algn="l"/>
            <a:r>
              <a:rPr sz="2100" b="1">
                <a:solidFill>
                  <a:srgbClr val="5AC8E0"/>
                </a:solidFill>
                <a:latin typeface="Calibri"/>
              </a:rPr>
              <a:t>TOTAL</a:t>
            </a:r>
          </a:p>
        </p:txBody>
      </p:sp>
      <p:sp>
        <p:nvSpPr>
          <p:cNvPr id="20" name="TextBox 19"/>
          <p:cNvSpPr txBox="1"/>
          <p:nvPr/>
        </p:nvSpPr>
        <p:spPr>
          <a:xfrm>
            <a:off x="4937760" y="5257800"/>
            <a:ext cx="2560320" cy="548640"/>
          </a:xfrm>
          <a:prstGeom prst="rect">
            <a:avLst/>
          </a:prstGeom>
          <a:noFill/>
        </p:spPr>
        <p:txBody>
          <a:bodyPr wrap="square" anchor="t" lIns="0" rIns="0" tIns="0" bIns="0">
            <a:spAutoFit/>
          </a:bodyPr>
          <a:lstStyle/>
          <a:p>
            <a:pPr algn="ctr"/>
            <a:r>
              <a:rPr sz="2100" b="1">
                <a:solidFill>
                  <a:srgbClr val="5AC8E0"/>
                </a:solidFill>
                <a:latin typeface="Calibri"/>
              </a:rPr>
              <a:t>30</a:t>
            </a:r>
          </a:p>
        </p:txBody>
      </p:sp>
      <p:sp>
        <p:nvSpPr>
          <p:cNvPr id="21" name="TextBox 20"/>
          <p:cNvSpPr txBox="1"/>
          <p:nvPr/>
        </p:nvSpPr>
        <p:spPr>
          <a:xfrm>
            <a:off x="7315200" y="5257800"/>
            <a:ext cx="3108960" cy="548640"/>
          </a:xfrm>
          <a:prstGeom prst="rect">
            <a:avLst/>
          </a:prstGeom>
          <a:noFill/>
        </p:spPr>
        <p:txBody>
          <a:bodyPr wrap="square" anchor="t" lIns="0" rIns="0" tIns="0" bIns="0">
            <a:spAutoFit/>
          </a:bodyPr>
          <a:lstStyle/>
          <a:p>
            <a:pPr algn="l"/>
            <a:r>
              <a:rPr sz="1900" b="0">
                <a:solidFill>
                  <a:srgbClr val="5AC8E0"/>
                </a:solidFill>
                <a:latin typeface="Calibri"/>
              </a:rPr>
              <a:t>1.00  ·  100%</a:t>
            </a:r>
          </a:p>
        </p:txBody>
      </p:sp>
      <p:sp>
        <p:nvSpPr>
          <p:cNvPr id="22" name="TextBox 21"/>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371600"/>
            <a:ext cx="10725912" cy="457200"/>
          </a:xfrm>
          <a:prstGeom prst="rect">
            <a:avLst/>
          </a:prstGeom>
          <a:noFill/>
        </p:spPr>
        <p:txBody>
          <a:bodyPr wrap="square" anchor="t" lIns="0" rIns="0" tIns="0" bIns="0">
            <a:spAutoFit/>
          </a:bodyPr>
          <a:lstStyle/>
          <a:p>
            <a:pPr algn="l"/>
            <a:r>
              <a:rPr sz="1500" b="1">
                <a:solidFill>
                  <a:srgbClr val="8FB8D9"/>
                </a:solidFill>
                <a:latin typeface="Calibri"/>
              </a:rPr>
              <a:t>THE PICTURE OF A FREQUENCY TABLE</a:t>
            </a:r>
          </a:p>
        </p:txBody>
      </p:sp>
      <p:sp>
        <p:nvSpPr>
          <p:cNvPr id="3" name="TextBox 2"/>
          <p:cNvSpPr txBox="1"/>
          <p:nvPr/>
        </p:nvSpPr>
        <p:spPr>
          <a:xfrm>
            <a:off x="548640" y="2240280"/>
            <a:ext cx="11091672" cy="1645920"/>
          </a:xfrm>
          <a:prstGeom prst="rect">
            <a:avLst/>
          </a:prstGeom>
          <a:noFill/>
        </p:spPr>
        <p:txBody>
          <a:bodyPr wrap="square" anchor="t" lIns="0" rIns="0" tIns="0" bIns="0">
            <a:spAutoFit/>
          </a:bodyPr>
          <a:lstStyle/>
          <a:p>
            <a:pPr algn="l"/>
            <a:r>
              <a:rPr sz="4800" b="1">
                <a:solidFill>
                  <a:srgbClr val="FFFFFF"/>
                </a:solidFill>
                <a:latin typeface="Calibri"/>
              </a:rPr>
              <a:t>HISTOGRAM   vs   BAR CHART</a:t>
            </a:r>
          </a:p>
        </p:txBody>
      </p:sp>
      <p:sp>
        <p:nvSpPr>
          <p:cNvPr id="4" name="TextBox 3"/>
          <p:cNvSpPr txBox="1"/>
          <p:nvPr/>
        </p:nvSpPr>
        <p:spPr>
          <a:xfrm>
            <a:off x="914400" y="3886200"/>
            <a:ext cx="10360152" cy="914400"/>
          </a:xfrm>
          <a:prstGeom prst="rect">
            <a:avLst/>
          </a:prstGeom>
          <a:noFill/>
        </p:spPr>
        <p:txBody>
          <a:bodyPr wrap="square" anchor="t" lIns="0" rIns="0" tIns="0" bIns="0">
            <a:spAutoFit/>
          </a:bodyPr>
          <a:lstStyle/>
          <a:p>
            <a:pPr algn="l"/>
            <a:r>
              <a:rPr sz="1900" b="0">
                <a:solidFill>
                  <a:srgbClr val="5AC8E0"/>
                </a:solidFill>
                <a:latin typeface="Calibri"/>
              </a:rPr>
              <a:t>bars TOUCH — a number line          bars APART — categories</a:t>
            </a:r>
          </a:p>
        </p:txBody>
      </p:sp>
      <p:sp>
        <p:nvSpPr>
          <p:cNvPr id="5" name="TextBox 4"/>
          <p:cNvSpPr txBox="1"/>
          <p:nvPr/>
        </p:nvSpPr>
        <p:spPr>
          <a:xfrm>
            <a:off x="914400" y="4983480"/>
            <a:ext cx="10360152" cy="822960"/>
          </a:xfrm>
          <a:prstGeom prst="rect">
            <a:avLst/>
          </a:prstGeom>
          <a:noFill/>
        </p:spPr>
        <p:txBody>
          <a:bodyPr wrap="square" anchor="t" lIns="0" rIns="0" tIns="0" bIns="0">
            <a:spAutoFit/>
          </a:bodyPr>
          <a:lstStyle/>
          <a:p>
            <a:pPr algn="l"/>
            <a:r>
              <a:rPr sz="2000" b="0">
                <a:solidFill>
                  <a:srgbClr val="8FB8D9"/>
                </a:solidFill>
                <a:latin typeface="Calibri"/>
              </a:rPr>
              <a:t>“Gaps mean groups; touching means a number line.”</a:t>
            </a:r>
          </a:p>
        </p:txBody>
      </p:sp>
      <p:sp>
        <p:nvSpPr>
          <p:cNvPr id="6" name="TextBox 5"/>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640080"/>
            <a:ext cx="10725912" cy="457200"/>
          </a:xfrm>
          <a:prstGeom prst="rect">
            <a:avLst/>
          </a:prstGeom>
          <a:noFill/>
        </p:spPr>
        <p:txBody>
          <a:bodyPr wrap="square" anchor="t" lIns="0" rIns="0" tIns="0" bIns="0">
            <a:spAutoFit/>
          </a:bodyPr>
          <a:lstStyle/>
          <a:p>
            <a:pPr algn="l"/>
            <a:r>
              <a:rPr sz="1500" b="1">
                <a:solidFill>
                  <a:srgbClr val="8FB8D9"/>
                </a:solidFill>
                <a:latin typeface="Calibri"/>
              </a:rPr>
              <a:t>READ IT WITHOUT ARITHMETIC</a:t>
            </a:r>
          </a:p>
        </p:txBody>
      </p:sp>
      <p:sp>
        <p:nvSpPr>
          <p:cNvPr id="3" name="TextBox 2"/>
          <p:cNvSpPr txBox="1"/>
          <p:nvPr/>
        </p:nvSpPr>
        <p:spPr>
          <a:xfrm>
            <a:off x="548640" y="1097280"/>
            <a:ext cx="11091672" cy="822960"/>
          </a:xfrm>
          <a:prstGeom prst="rect">
            <a:avLst/>
          </a:prstGeom>
          <a:noFill/>
        </p:spPr>
        <p:txBody>
          <a:bodyPr wrap="square" anchor="t" lIns="0" rIns="0" tIns="0" bIns="0">
            <a:spAutoFit/>
          </a:bodyPr>
          <a:lstStyle/>
          <a:p>
            <a:pPr algn="l"/>
            <a:r>
              <a:rPr sz="3000" b="1">
                <a:solidFill>
                  <a:srgbClr val="5AC8E0"/>
                </a:solidFill>
                <a:latin typeface="Calibri"/>
              </a:rPr>
              <a:t>Where's the peak? Which way does it lean?</a:t>
            </a:r>
          </a:p>
        </p:txBody>
      </p:sp>
      <p:sp>
        <p:nvSpPr>
          <p:cNvPr id="4" name="Rectangle 3"/>
          <p:cNvSpPr/>
          <p:nvPr/>
        </p:nvSpPr>
        <p:spPr>
          <a:xfrm>
            <a:off x="3566160" y="3239086"/>
            <a:ext cx="1371600" cy="1835833"/>
          </a:xfrm>
          <a:prstGeom prst="rect">
            <a:avLst/>
          </a:prstGeom>
          <a:solidFill>
            <a:srgbClr val="5AC8E0"/>
          </a:solidFill>
          <a:ln w="19050">
            <a:solidFill>
              <a:srgbClr val="103A5C"/>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3566160" y="2855038"/>
            <a:ext cx="1371600" cy="365760"/>
          </a:xfrm>
          <a:prstGeom prst="rect">
            <a:avLst/>
          </a:prstGeom>
          <a:noFill/>
        </p:spPr>
        <p:txBody>
          <a:bodyPr wrap="square" anchor="t" lIns="0" rIns="0" tIns="0" bIns="0">
            <a:spAutoFit/>
          </a:bodyPr>
          <a:lstStyle/>
          <a:p>
            <a:pPr algn="ctr"/>
            <a:r>
              <a:rPr sz="1800" b="1">
                <a:solidFill>
                  <a:srgbClr val="FFFFFF"/>
                </a:solidFill>
                <a:latin typeface="Calibri"/>
              </a:rPr>
              <a:t>9</a:t>
            </a:r>
          </a:p>
        </p:txBody>
      </p:sp>
      <p:sp>
        <p:nvSpPr>
          <p:cNvPr id="6" name="TextBox 5"/>
          <p:cNvSpPr txBox="1"/>
          <p:nvPr/>
        </p:nvSpPr>
        <p:spPr>
          <a:xfrm>
            <a:off x="3566160" y="5148072"/>
            <a:ext cx="1371600" cy="365760"/>
          </a:xfrm>
          <a:prstGeom prst="rect">
            <a:avLst/>
          </a:prstGeom>
          <a:noFill/>
        </p:spPr>
        <p:txBody>
          <a:bodyPr wrap="square" anchor="t" lIns="0" rIns="0" tIns="0" bIns="0">
            <a:spAutoFit/>
          </a:bodyPr>
          <a:lstStyle/>
          <a:p>
            <a:pPr algn="ctr"/>
            <a:r>
              <a:rPr sz="1300" b="0">
                <a:solidFill>
                  <a:srgbClr val="F2F6FA"/>
                </a:solidFill>
                <a:latin typeface="Calibri"/>
              </a:rPr>
              <a:t>0–9</a:t>
            </a:r>
          </a:p>
        </p:txBody>
      </p:sp>
      <p:sp>
        <p:nvSpPr>
          <p:cNvPr id="7" name="Rectangle 6"/>
          <p:cNvSpPr/>
          <p:nvPr/>
        </p:nvSpPr>
        <p:spPr>
          <a:xfrm>
            <a:off x="4937760" y="2423160"/>
            <a:ext cx="1371600" cy="2651760"/>
          </a:xfrm>
          <a:prstGeom prst="rect">
            <a:avLst/>
          </a:prstGeom>
          <a:solidFill>
            <a:srgbClr val="5AC8E0"/>
          </a:solidFill>
          <a:ln w="19050">
            <a:solidFill>
              <a:srgbClr val="103A5C"/>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937760" y="2039112"/>
            <a:ext cx="1371600" cy="365760"/>
          </a:xfrm>
          <a:prstGeom prst="rect">
            <a:avLst/>
          </a:prstGeom>
          <a:noFill/>
        </p:spPr>
        <p:txBody>
          <a:bodyPr wrap="square" anchor="t" lIns="0" rIns="0" tIns="0" bIns="0">
            <a:spAutoFit/>
          </a:bodyPr>
          <a:lstStyle/>
          <a:p>
            <a:pPr algn="ctr"/>
            <a:r>
              <a:rPr sz="1800" b="1">
                <a:solidFill>
                  <a:srgbClr val="FFFFFF"/>
                </a:solidFill>
                <a:latin typeface="Calibri"/>
              </a:rPr>
              <a:t>13</a:t>
            </a:r>
          </a:p>
        </p:txBody>
      </p:sp>
      <p:sp>
        <p:nvSpPr>
          <p:cNvPr id="9" name="TextBox 8"/>
          <p:cNvSpPr txBox="1"/>
          <p:nvPr/>
        </p:nvSpPr>
        <p:spPr>
          <a:xfrm>
            <a:off x="4937760" y="5148072"/>
            <a:ext cx="1371600" cy="365760"/>
          </a:xfrm>
          <a:prstGeom prst="rect">
            <a:avLst/>
          </a:prstGeom>
          <a:noFill/>
        </p:spPr>
        <p:txBody>
          <a:bodyPr wrap="square" anchor="t" lIns="0" rIns="0" tIns="0" bIns="0">
            <a:spAutoFit/>
          </a:bodyPr>
          <a:lstStyle/>
          <a:p>
            <a:pPr algn="ctr"/>
            <a:r>
              <a:rPr sz="1300" b="0">
                <a:solidFill>
                  <a:srgbClr val="F2F6FA"/>
                </a:solidFill>
                <a:latin typeface="Calibri"/>
              </a:rPr>
              <a:t>10–19</a:t>
            </a:r>
          </a:p>
        </p:txBody>
      </p:sp>
      <p:sp>
        <p:nvSpPr>
          <p:cNvPr id="10" name="Rectangle 9"/>
          <p:cNvSpPr/>
          <p:nvPr/>
        </p:nvSpPr>
        <p:spPr>
          <a:xfrm>
            <a:off x="6309360" y="3851030"/>
            <a:ext cx="1371600" cy="1223889"/>
          </a:xfrm>
          <a:prstGeom prst="rect">
            <a:avLst/>
          </a:prstGeom>
          <a:solidFill>
            <a:srgbClr val="5AC8E0"/>
          </a:solidFill>
          <a:ln w="19050">
            <a:solidFill>
              <a:srgbClr val="103A5C"/>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309360" y="3466982"/>
            <a:ext cx="1371600" cy="365760"/>
          </a:xfrm>
          <a:prstGeom prst="rect">
            <a:avLst/>
          </a:prstGeom>
          <a:noFill/>
        </p:spPr>
        <p:txBody>
          <a:bodyPr wrap="square" anchor="t" lIns="0" rIns="0" tIns="0" bIns="0">
            <a:spAutoFit/>
          </a:bodyPr>
          <a:lstStyle/>
          <a:p>
            <a:pPr algn="ctr"/>
            <a:r>
              <a:rPr sz="1800" b="1">
                <a:solidFill>
                  <a:srgbClr val="FFFFFF"/>
                </a:solidFill>
                <a:latin typeface="Calibri"/>
              </a:rPr>
              <a:t>6</a:t>
            </a:r>
          </a:p>
        </p:txBody>
      </p:sp>
      <p:sp>
        <p:nvSpPr>
          <p:cNvPr id="12" name="TextBox 11"/>
          <p:cNvSpPr txBox="1"/>
          <p:nvPr/>
        </p:nvSpPr>
        <p:spPr>
          <a:xfrm>
            <a:off x="6309360" y="5148072"/>
            <a:ext cx="1371600" cy="365760"/>
          </a:xfrm>
          <a:prstGeom prst="rect">
            <a:avLst/>
          </a:prstGeom>
          <a:noFill/>
        </p:spPr>
        <p:txBody>
          <a:bodyPr wrap="square" anchor="t" lIns="0" rIns="0" tIns="0" bIns="0">
            <a:spAutoFit/>
          </a:bodyPr>
          <a:lstStyle/>
          <a:p>
            <a:pPr algn="ctr"/>
            <a:r>
              <a:rPr sz="1300" b="0">
                <a:solidFill>
                  <a:srgbClr val="F2F6FA"/>
                </a:solidFill>
                <a:latin typeface="Calibri"/>
              </a:rPr>
              <a:t>20–29</a:t>
            </a:r>
          </a:p>
        </p:txBody>
      </p:sp>
      <p:sp>
        <p:nvSpPr>
          <p:cNvPr id="13" name="Rectangle 12"/>
          <p:cNvSpPr/>
          <p:nvPr/>
        </p:nvSpPr>
        <p:spPr>
          <a:xfrm>
            <a:off x="7680960" y="4666956"/>
            <a:ext cx="1371600" cy="407963"/>
          </a:xfrm>
          <a:prstGeom prst="rect">
            <a:avLst/>
          </a:prstGeom>
          <a:solidFill>
            <a:srgbClr val="5AC8E0"/>
          </a:solidFill>
          <a:ln w="19050">
            <a:solidFill>
              <a:srgbClr val="103A5C"/>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680960" y="4282908"/>
            <a:ext cx="1371600" cy="365760"/>
          </a:xfrm>
          <a:prstGeom prst="rect">
            <a:avLst/>
          </a:prstGeom>
          <a:noFill/>
        </p:spPr>
        <p:txBody>
          <a:bodyPr wrap="square" anchor="t" lIns="0" rIns="0" tIns="0" bIns="0">
            <a:spAutoFit/>
          </a:bodyPr>
          <a:lstStyle/>
          <a:p>
            <a:pPr algn="ctr"/>
            <a:r>
              <a:rPr sz="1800" b="1">
                <a:solidFill>
                  <a:srgbClr val="FFFFFF"/>
                </a:solidFill>
                <a:latin typeface="Calibri"/>
              </a:rPr>
              <a:t>2</a:t>
            </a:r>
          </a:p>
        </p:txBody>
      </p:sp>
      <p:sp>
        <p:nvSpPr>
          <p:cNvPr id="15" name="TextBox 14"/>
          <p:cNvSpPr txBox="1"/>
          <p:nvPr/>
        </p:nvSpPr>
        <p:spPr>
          <a:xfrm>
            <a:off x="7680960" y="5148072"/>
            <a:ext cx="1371600" cy="365760"/>
          </a:xfrm>
          <a:prstGeom prst="rect">
            <a:avLst/>
          </a:prstGeom>
          <a:noFill/>
        </p:spPr>
        <p:txBody>
          <a:bodyPr wrap="square" anchor="t" lIns="0" rIns="0" tIns="0" bIns="0">
            <a:spAutoFit/>
          </a:bodyPr>
          <a:lstStyle/>
          <a:p>
            <a:pPr algn="ctr"/>
            <a:r>
              <a:rPr sz="1300" b="0">
                <a:solidFill>
                  <a:srgbClr val="F2F6FA"/>
                </a:solidFill>
                <a:latin typeface="Calibri"/>
              </a:rPr>
              <a:t>30–39</a:t>
            </a:r>
          </a:p>
        </p:txBody>
      </p:sp>
      <p:sp>
        <p:nvSpPr>
          <p:cNvPr id="16" name="Rectangle 15"/>
          <p:cNvSpPr/>
          <p:nvPr/>
        </p:nvSpPr>
        <p:spPr>
          <a:xfrm>
            <a:off x="3566160" y="5074920"/>
            <a:ext cx="5486400" cy="18288"/>
          </a:xfrm>
          <a:prstGeom prst="rect">
            <a:avLst/>
          </a:prstGeom>
          <a:solidFill>
            <a:srgbClr val="8FB8D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3566160" y="5715000"/>
            <a:ext cx="5486400" cy="365760"/>
          </a:xfrm>
          <a:prstGeom prst="rect">
            <a:avLst/>
          </a:prstGeom>
          <a:noFill/>
        </p:spPr>
        <p:txBody>
          <a:bodyPr wrap="square" anchor="t" lIns="0" rIns="0" tIns="0" bIns="0">
            <a:spAutoFit/>
          </a:bodyPr>
          <a:lstStyle/>
          <a:p>
            <a:pPr algn="ctr"/>
            <a:r>
              <a:rPr sz="1300" b="0">
                <a:solidFill>
                  <a:srgbClr val="8FB8D9"/>
                </a:solidFill>
                <a:latin typeface="Calibri"/>
              </a:rPr>
              <a:t>commute time (minutes)</a:t>
            </a:r>
          </a:p>
        </p:txBody>
      </p:sp>
      <p:sp>
        <p:nvSpPr>
          <p:cNvPr id="18" name="TextBox 17"/>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502920"/>
            <a:ext cx="10725912" cy="457200"/>
          </a:xfrm>
          <a:prstGeom prst="rect">
            <a:avLst/>
          </a:prstGeom>
          <a:noFill/>
        </p:spPr>
        <p:txBody>
          <a:bodyPr wrap="square" anchor="t" lIns="0" rIns="0" tIns="0" bIns="0">
            <a:spAutoFit/>
          </a:bodyPr>
          <a:lstStyle/>
          <a:p>
            <a:pPr algn="l"/>
            <a:r>
              <a:rPr sz="1500" b="1">
                <a:solidFill>
                  <a:srgbClr val="8FB8D9"/>
                </a:solidFill>
                <a:latin typeface="Calibri"/>
              </a:rPr>
              <a:t>SHAPES OF DISTRIBUTIONS  ·  THE WHOLE MAP</a:t>
            </a:r>
          </a:p>
        </p:txBody>
      </p:sp>
      <p:sp>
        <p:nvSpPr>
          <p:cNvPr id="3" name="TextBox 2"/>
          <p:cNvSpPr txBox="1"/>
          <p:nvPr/>
        </p:nvSpPr>
        <p:spPr>
          <a:xfrm>
            <a:off x="548640" y="1005840"/>
            <a:ext cx="11091672" cy="914400"/>
          </a:xfrm>
          <a:prstGeom prst="rect">
            <a:avLst/>
          </a:prstGeom>
          <a:noFill/>
        </p:spPr>
        <p:txBody>
          <a:bodyPr wrap="square" anchor="t" lIns="0" rIns="0" tIns="0" bIns="0">
            <a:spAutoFit/>
          </a:bodyPr>
          <a:lstStyle/>
          <a:p>
            <a:pPr algn="l"/>
            <a:r>
              <a:rPr sz="5000" b="1">
                <a:solidFill>
                  <a:srgbClr val="5AC8E0"/>
                </a:solidFill>
                <a:latin typeface="Calibri"/>
              </a:rPr>
              <a:t>FIVE SHAPES</a:t>
            </a:r>
          </a:p>
        </p:txBody>
      </p:sp>
      <p:sp>
        <p:nvSpPr>
          <p:cNvPr id="4" name="TextBox 3"/>
          <p:cNvSpPr txBox="1"/>
          <p:nvPr/>
        </p:nvSpPr>
        <p:spPr>
          <a:xfrm>
            <a:off x="1188720" y="2240280"/>
            <a:ext cx="3017520" cy="786384"/>
          </a:xfrm>
          <a:prstGeom prst="rect">
            <a:avLst/>
          </a:prstGeom>
          <a:noFill/>
        </p:spPr>
        <p:txBody>
          <a:bodyPr wrap="square" anchor="t" lIns="0" rIns="0" tIns="0" bIns="0">
            <a:spAutoFit/>
          </a:bodyPr>
          <a:lstStyle/>
          <a:p>
            <a:pPr algn="l"/>
            <a:r>
              <a:rPr sz="2200" b="1">
                <a:solidFill>
                  <a:srgbClr val="FFFFFF"/>
                </a:solidFill>
                <a:latin typeface="Calibri"/>
              </a:rPr>
              <a:t>SYMMETRIC</a:t>
            </a:r>
          </a:p>
        </p:txBody>
      </p:sp>
      <p:sp>
        <p:nvSpPr>
          <p:cNvPr id="5" name="TextBox 4"/>
          <p:cNvSpPr txBox="1"/>
          <p:nvPr/>
        </p:nvSpPr>
        <p:spPr>
          <a:xfrm>
            <a:off x="4297680" y="2240280"/>
            <a:ext cx="3657600" cy="786384"/>
          </a:xfrm>
          <a:prstGeom prst="rect">
            <a:avLst/>
          </a:prstGeom>
          <a:noFill/>
        </p:spPr>
        <p:txBody>
          <a:bodyPr wrap="square" anchor="t" lIns="0" rIns="0" tIns="0" bIns="0">
            <a:spAutoFit/>
          </a:bodyPr>
          <a:lstStyle/>
          <a:p>
            <a:pPr algn="l"/>
            <a:r>
              <a:rPr sz="1600" b="0">
                <a:solidFill>
                  <a:srgbClr val="5AC8E0"/>
                </a:solidFill>
                <a:latin typeface="Calibri"/>
              </a:rPr>
              <a:t>mirror halves, one center hump</a:t>
            </a:r>
          </a:p>
        </p:txBody>
      </p:sp>
      <p:sp>
        <p:nvSpPr>
          <p:cNvPr id="6" name="TextBox 5"/>
          <p:cNvSpPr txBox="1"/>
          <p:nvPr/>
        </p:nvSpPr>
        <p:spPr>
          <a:xfrm>
            <a:off x="8046720" y="2240280"/>
            <a:ext cx="3291840" cy="786384"/>
          </a:xfrm>
          <a:prstGeom prst="rect">
            <a:avLst/>
          </a:prstGeom>
          <a:noFill/>
        </p:spPr>
        <p:txBody>
          <a:bodyPr wrap="square" anchor="t" lIns="0" rIns="0" tIns="0" bIns="0">
            <a:spAutoFit/>
          </a:bodyPr>
          <a:lstStyle/>
          <a:p>
            <a:pPr algn="l"/>
            <a:r>
              <a:rPr sz="1500" b="0">
                <a:solidFill>
                  <a:srgbClr val="F2F6FA"/>
                </a:solidFill>
                <a:latin typeface="Calibri"/>
              </a:rPr>
              <a:t>the bell curve</a:t>
            </a:r>
          </a:p>
        </p:txBody>
      </p:sp>
      <p:sp>
        <p:nvSpPr>
          <p:cNvPr id="7" name="TextBox 6"/>
          <p:cNvSpPr txBox="1"/>
          <p:nvPr/>
        </p:nvSpPr>
        <p:spPr>
          <a:xfrm>
            <a:off x="1188720" y="3026664"/>
            <a:ext cx="3017520" cy="786384"/>
          </a:xfrm>
          <a:prstGeom prst="rect">
            <a:avLst/>
          </a:prstGeom>
          <a:noFill/>
        </p:spPr>
        <p:txBody>
          <a:bodyPr wrap="square" anchor="t" lIns="0" rIns="0" tIns="0" bIns="0">
            <a:spAutoFit/>
          </a:bodyPr>
          <a:lstStyle/>
          <a:p>
            <a:pPr algn="l"/>
            <a:r>
              <a:rPr sz="2200" b="1">
                <a:solidFill>
                  <a:srgbClr val="FFFFFF"/>
                </a:solidFill>
                <a:latin typeface="Calibri"/>
              </a:rPr>
              <a:t>SKEWED RIGHT</a:t>
            </a:r>
          </a:p>
        </p:txBody>
      </p:sp>
      <p:sp>
        <p:nvSpPr>
          <p:cNvPr id="8" name="TextBox 7"/>
          <p:cNvSpPr txBox="1"/>
          <p:nvPr/>
        </p:nvSpPr>
        <p:spPr>
          <a:xfrm>
            <a:off x="4297680" y="3026664"/>
            <a:ext cx="3657600" cy="786384"/>
          </a:xfrm>
          <a:prstGeom prst="rect">
            <a:avLst/>
          </a:prstGeom>
          <a:noFill/>
        </p:spPr>
        <p:txBody>
          <a:bodyPr wrap="square" anchor="t" lIns="0" rIns="0" tIns="0" bIns="0">
            <a:spAutoFit/>
          </a:bodyPr>
          <a:lstStyle/>
          <a:p>
            <a:pPr algn="l"/>
            <a:r>
              <a:rPr sz="1600" b="0">
                <a:solidFill>
                  <a:srgbClr val="5AC8E0"/>
                </a:solidFill>
                <a:latin typeface="Calibri"/>
              </a:rPr>
              <a:t>tall left, long thin tail RIGHT</a:t>
            </a:r>
          </a:p>
        </p:txBody>
      </p:sp>
      <p:sp>
        <p:nvSpPr>
          <p:cNvPr id="9" name="TextBox 8"/>
          <p:cNvSpPr txBox="1"/>
          <p:nvPr/>
        </p:nvSpPr>
        <p:spPr>
          <a:xfrm>
            <a:off x="8046720" y="3026664"/>
            <a:ext cx="3291840" cy="786384"/>
          </a:xfrm>
          <a:prstGeom prst="rect">
            <a:avLst/>
          </a:prstGeom>
          <a:noFill/>
        </p:spPr>
        <p:txBody>
          <a:bodyPr wrap="square" anchor="t" lIns="0" rIns="0" tIns="0" bIns="0">
            <a:spAutoFit/>
          </a:bodyPr>
          <a:lstStyle/>
          <a:p>
            <a:pPr algn="l"/>
            <a:r>
              <a:rPr sz="1500" b="0">
                <a:solidFill>
                  <a:srgbClr val="F2F6FA"/>
                </a:solidFill>
                <a:latin typeface="Calibri"/>
              </a:rPr>
              <a:t>incomes · home prices</a:t>
            </a:r>
          </a:p>
        </p:txBody>
      </p:sp>
      <p:sp>
        <p:nvSpPr>
          <p:cNvPr id="10" name="TextBox 9"/>
          <p:cNvSpPr txBox="1"/>
          <p:nvPr/>
        </p:nvSpPr>
        <p:spPr>
          <a:xfrm>
            <a:off x="1188720" y="3813048"/>
            <a:ext cx="3017520" cy="786384"/>
          </a:xfrm>
          <a:prstGeom prst="rect">
            <a:avLst/>
          </a:prstGeom>
          <a:noFill/>
        </p:spPr>
        <p:txBody>
          <a:bodyPr wrap="square" anchor="t" lIns="0" rIns="0" tIns="0" bIns="0">
            <a:spAutoFit/>
          </a:bodyPr>
          <a:lstStyle/>
          <a:p>
            <a:pPr algn="l"/>
            <a:r>
              <a:rPr sz="2200" b="1">
                <a:solidFill>
                  <a:srgbClr val="FFFFFF"/>
                </a:solidFill>
                <a:latin typeface="Calibri"/>
              </a:rPr>
              <a:t>SKEWED LEFT</a:t>
            </a:r>
          </a:p>
        </p:txBody>
      </p:sp>
      <p:sp>
        <p:nvSpPr>
          <p:cNvPr id="11" name="TextBox 10"/>
          <p:cNvSpPr txBox="1"/>
          <p:nvPr/>
        </p:nvSpPr>
        <p:spPr>
          <a:xfrm>
            <a:off x="4297680" y="3813048"/>
            <a:ext cx="3657600" cy="786384"/>
          </a:xfrm>
          <a:prstGeom prst="rect">
            <a:avLst/>
          </a:prstGeom>
          <a:noFill/>
        </p:spPr>
        <p:txBody>
          <a:bodyPr wrap="square" anchor="t" lIns="0" rIns="0" tIns="0" bIns="0">
            <a:spAutoFit/>
          </a:bodyPr>
          <a:lstStyle/>
          <a:p>
            <a:pPr algn="l"/>
            <a:r>
              <a:rPr sz="1600" b="0">
                <a:solidFill>
                  <a:srgbClr val="5AC8E0"/>
                </a:solidFill>
                <a:latin typeface="Calibri"/>
              </a:rPr>
              <a:t>tall right, long thin tail LEFT</a:t>
            </a:r>
          </a:p>
        </p:txBody>
      </p:sp>
      <p:sp>
        <p:nvSpPr>
          <p:cNvPr id="12" name="TextBox 11"/>
          <p:cNvSpPr txBox="1"/>
          <p:nvPr/>
        </p:nvSpPr>
        <p:spPr>
          <a:xfrm>
            <a:off x="8046720" y="3813048"/>
            <a:ext cx="3291840" cy="786384"/>
          </a:xfrm>
          <a:prstGeom prst="rect">
            <a:avLst/>
          </a:prstGeom>
          <a:noFill/>
        </p:spPr>
        <p:txBody>
          <a:bodyPr wrap="square" anchor="t" lIns="0" rIns="0" tIns="0" bIns="0">
            <a:spAutoFit/>
          </a:bodyPr>
          <a:lstStyle/>
          <a:p>
            <a:pPr algn="l"/>
            <a:r>
              <a:rPr sz="1500" b="0">
                <a:solidFill>
                  <a:srgbClr val="F2F6FA"/>
                </a:solidFill>
                <a:latin typeface="Calibri"/>
              </a:rPr>
              <a:t>scores on an easy exam</a:t>
            </a:r>
          </a:p>
        </p:txBody>
      </p:sp>
      <p:sp>
        <p:nvSpPr>
          <p:cNvPr id="13" name="TextBox 12"/>
          <p:cNvSpPr txBox="1"/>
          <p:nvPr/>
        </p:nvSpPr>
        <p:spPr>
          <a:xfrm>
            <a:off x="1188720" y="4599432"/>
            <a:ext cx="3017520" cy="786384"/>
          </a:xfrm>
          <a:prstGeom prst="rect">
            <a:avLst/>
          </a:prstGeom>
          <a:noFill/>
        </p:spPr>
        <p:txBody>
          <a:bodyPr wrap="square" anchor="t" lIns="0" rIns="0" tIns="0" bIns="0">
            <a:spAutoFit/>
          </a:bodyPr>
          <a:lstStyle/>
          <a:p>
            <a:pPr algn="l"/>
            <a:r>
              <a:rPr sz="2200" b="1">
                <a:solidFill>
                  <a:srgbClr val="FFFFFF"/>
                </a:solidFill>
                <a:latin typeface="Calibri"/>
              </a:rPr>
              <a:t>UNIFORM</a:t>
            </a:r>
          </a:p>
        </p:txBody>
      </p:sp>
      <p:sp>
        <p:nvSpPr>
          <p:cNvPr id="14" name="TextBox 13"/>
          <p:cNvSpPr txBox="1"/>
          <p:nvPr/>
        </p:nvSpPr>
        <p:spPr>
          <a:xfrm>
            <a:off x="4297680" y="4599432"/>
            <a:ext cx="3657600" cy="786384"/>
          </a:xfrm>
          <a:prstGeom prst="rect">
            <a:avLst/>
          </a:prstGeom>
          <a:noFill/>
        </p:spPr>
        <p:txBody>
          <a:bodyPr wrap="square" anchor="t" lIns="0" rIns="0" tIns="0" bIns="0">
            <a:spAutoFit/>
          </a:bodyPr>
          <a:lstStyle/>
          <a:p>
            <a:pPr algn="l"/>
            <a:r>
              <a:rPr sz="1600" b="0">
                <a:solidFill>
                  <a:srgbClr val="5AC8E0"/>
                </a:solidFill>
                <a:latin typeface="Calibri"/>
              </a:rPr>
              <a:t>all bars about equal, no peak</a:t>
            </a:r>
          </a:p>
        </p:txBody>
      </p:sp>
      <p:sp>
        <p:nvSpPr>
          <p:cNvPr id="15" name="TextBox 14"/>
          <p:cNvSpPr txBox="1"/>
          <p:nvPr/>
        </p:nvSpPr>
        <p:spPr>
          <a:xfrm>
            <a:off x="8046720" y="4599432"/>
            <a:ext cx="3291840" cy="786384"/>
          </a:xfrm>
          <a:prstGeom prst="rect">
            <a:avLst/>
          </a:prstGeom>
          <a:noFill/>
        </p:spPr>
        <p:txBody>
          <a:bodyPr wrap="square" anchor="t" lIns="0" rIns="0" tIns="0" bIns="0">
            <a:spAutoFit/>
          </a:bodyPr>
          <a:lstStyle/>
          <a:p>
            <a:pPr algn="l"/>
            <a:r>
              <a:rPr sz="1500" b="0">
                <a:solidFill>
                  <a:srgbClr val="F2F6FA"/>
                </a:solidFill>
                <a:latin typeface="Calibri"/>
              </a:rPr>
              <a:t>a fair die, many rolls</a:t>
            </a:r>
          </a:p>
        </p:txBody>
      </p:sp>
      <p:sp>
        <p:nvSpPr>
          <p:cNvPr id="16" name="TextBox 15"/>
          <p:cNvSpPr txBox="1"/>
          <p:nvPr/>
        </p:nvSpPr>
        <p:spPr>
          <a:xfrm>
            <a:off x="1188720" y="5385816"/>
            <a:ext cx="3017520" cy="786384"/>
          </a:xfrm>
          <a:prstGeom prst="rect">
            <a:avLst/>
          </a:prstGeom>
          <a:noFill/>
        </p:spPr>
        <p:txBody>
          <a:bodyPr wrap="square" anchor="t" lIns="0" rIns="0" tIns="0" bIns="0">
            <a:spAutoFit/>
          </a:bodyPr>
          <a:lstStyle/>
          <a:p>
            <a:pPr algn="l"/>
            <a:r>
              <a:rPr sz="2200" b="1">
                <a:solidFill>
                  <a:srgbClr val="FFFFFF"/>
                </a:solidFill>
                <a:latin typeface="Calibri"/>
              </a:rPr>
              <a:t>BIMODAL</a:t>
            </a:r>
          </a:p>
        </p:txBody>
      </p:sp>
      <p:sp>
        <p:nvSpPr>
          <p:cNvPr id="17" name="TextBox 16"/>
          <p:cNvSpPr txBox="1"/>
          <p:nvPr/>
        </p:nvSpPr>
        <p:spPr>
          <a:xfrm>
            <a:off x="4297680" y="5385816"/>
            <a:ext cx="3657600" cy="786384"/>
          </a:xfrm>
          <a:prstGeom prst="rect">
            <a:avLst/>
          </a:prstGeom>
          <a:noFill/>
        </p:spPr>
        <p:txBody>
          <a:bodyPr wrap="square" anchor="t" lIns="0" rIns="0" tIns="0" bIns="0">
            <a:spAutoFit/>
          </a:bodyPr>
          <a:lstStyle/>
          <a:p>
            <a:pPr algn="l"/>
            <a:r>
              <a:rPr sz="1600" b="0">
                <a:solidFill>
                  <a:srgbClr val="5AC8E0"/>
                </a:solidFill>
                <a:latin typeface="Calibri"/>
              </a:rPr>
              <a:t>two separate humps</a:t>
            </a:r>
          </a:p>
        </p:txBody>
      </p:sp>
      <p:sp>
        <p:nvSpPr>
          <p:cNvPr id="18" name="TextBox 17"/>
          <p:cNvSpPr txBox="1"/>
          <p:nvPr/>
        </p:nvSpPr>
        <p:spPr>
          <a:xfrm>
            <a:off x="8046720" y="5385816"/>
            <a:ext cx="3291840" cy="786384"/>
          </a:xfrm>
          <a:prstGeom prst="rect">
            <a:avLst/>
          </a:prstGeom>
          <a:noFill/>
        </p:spPr>
        <p:txBody>
          <a:bodyPr wrap="square" anchor="t" lIns="0" rIns="0" tIns="0" bIns="0">
            <a:spAutoFit/>
          </a:bodyPr>
          <a:lstStyle/>
          <a:p>
            <a:pPr algn="l"/>
            <a:r>
              <a:rPr sz="1500" b="0">
                <a:solidFill>
                  <a:srgbClr val="F2F6FA"/>
                </a:solidFill>
                <a:latin typeface="Calibri"/>
              </a:rPr>
              <a:t>two groups mixed together</a:t>
            </a:r>
          </a:p>
        </p:txBody>
      </p:sp>
      <p:sp>
        <p:nvSpPr>
          <p:cNvPr id="19" name="TextBox 18"/>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E2A47"/>
        </a:solidFill>
        <a:effectLst/>
      </p:bgPr>
    </p:bg>
    <p:spTree>
      <p:nvGrpSpPr>
        <p:cNvPr id="1" name=""/>
        <p:cNvGrpSpPr/>
        <p:nvPr/>
      </p:nvGrpSpPr>
      <p:grpSpPr/>
      <p:sp>
        <p:nvSpPr>
          <p:cNvPr id="2" name="TextBox 1"/>
          <p:cNvSpPr txBox="1"/>
          <p:nvPr/>
        </p:nvSpPr>
        <p:spPr>
          <a:xfrm>
            <a:off x="731520" y="1280160"/>
            <a:ext cx="10725912" cy="457200"/>
          </a:xfrm>
          <a:prstGeom prst="rect">
            <a:avLst/>
          </a:prstGeom>
          <a:noFill/>
        </p:spPr>
        <p:txBody>
          <a:bodyPr wrap="square" anchor="t" lIns="0" rIns="0" tIns="0" bIns="0">
            <a:spAutoFit/>
          </a:bodyPr>
          <a:lstStyle/>
          <a:p>
            <a:pPr algn="l"/>
            <a:r>
              <a:rPr sz="1500" b="1">
                <a:solidFill>
                  <a:srgbClr val="8FB8D9"/>
                </a:solidFill>
                <a:latin typeface="Calibri"/>
              </a:rPr>
              <a:t>THE TRAP EVERYONE FALLS FOR</a:t>
            </a:r>
          </a:p>
        </p:txBody>
      </p:sp>
      <p:sp>
        <p:nvSpPr>
          <p:cNvPr id="3" name="TextBox 2"/>
          <p:cNvSpPr txBox="1"/>
          <p:nvPr/>
        </p:nvSpPr>
        <p:spPr>
          <a:xfrm>
            <a:off x="548640" y="1920240"/>
            <a:ext cx="11091672" cy="1463040"/>
          </a:xfrm>
          <a:prstGeom prst="rect">
            <a:avLst/>
          </a:prstGeom>
          <a:noFill/>
        </p:spPr>
        <p:txBody>
          <a:bodyPr wrap="square" anchor="t" lIns="0" rIns="0" tIns="0" bIns="0">
            <a:spAutoFit/>
          </a:bodyPr>
          <a:lstStyle/>
          <a:p>
            <a:pPr algn="l"/>
            <a:r>
              <a:rPr sz="6400" b="1">
                <a:solidFill>
                  <a:srgbClr val="FFFFFF"/>
                </a:solidFill>
                <a:latin typeface="Calibri"/>
              </a:rPr>
              <a:t>Tail, not lump</a:t>
            </a:r>
          </a:p>
        </p:txBody>
      </p:sp>
      <p:sp>
        <p:nvSpPr>
          <p:cNvPr id="4" name="TextBox 3"/>
          <p:cNvSpPr txBox="1"/>
          <p:nvPr/>
        </p:nvSpPr>
        <p:spPr>
          <a:xfrm>
            <a:off x="914400" y="3657600"/>
            <a:ext cx="10360152" cy="822960"/>
          </a:xfrm>
          <a:prstGeom prst="rect">
            <a:avLst/>
          </a:prstGeom>
          <a:noFill/>
        </p:spPr>
        <p:txBody>
          <a:bodyPr wrap="square" anchor="t" lIns="0" rIns="0" tIns="0" bIns="0">
            <a:spAutoFit/>
          </a:bodyPr>
          <a:lstStyle/>
          <a:p>
            <a:pPr algn="l"/>
            <a:r>
              <a:rPr sz="2200" b="0">
                <a:solidFill>
                  <a:srgbClr val="F2F6FA"/>
                </a:solidFill>
                <a:latin typeface="Calibri"/>
              </a:rPr>
              <a:t>Skewed LEFT = long thin tail to the LEFT (small values).</a:t>
            </a:r>
          </a:p>
        </p:txBody>
      </p:sp>
      <p:sp>
        <p:nvSpPr>
          <p:cNvPr id="5" name="TextBox 4"/>
          <p:cNvSpPr txBox="1"/>
          <p:nvPr/>
        </p:nvSpPr>
        <p:spPr>
          <a:xfrm>
            <a:off x="914400" y="4526280"/>
            <a:ext cx="10360152" cy="822960"/>
          </a:xfrm>
          <a:prstGeom prst="rect">
            <a:avLst/>
          </a:prstGeom>
          <a:noFill/>
        </p:spPr>
        <p:txBody>
          <a:bodyPr wrap="square" anchor="t" lIns="0" rIns="0" tIns="0" bIns="0">
            <a:spAutoFit/>
          </a:bodyPr>
          <a:lstStyle/>
          <a:p>
            <a:pPr algn="l"/>
            <a:r>
              <a:rPr sz="2000" b="0">
                <a:solidFill>
                  <a:srgbClr val="5AC8E0"/>
                </a:solidFill>
                <a:latin typeface="Calibri"/>
              </a:rPr>
              <a:t>The tall bulk sits on the right. Find the tail, then name the direction.</a:t>
            </a:r>
          </a:p>
        </p:txBody>
      </p:sp>
      <p:sp>
        <p:nvSpPr>
          <p:cNvPr id="6" name="Oval 5"/>
          <p:cNvSpPr/>
          <p:nvPr/>
        </p:nvSpPr>
        <p:spPr>
          <a:xfrm>
            <a:off x="6035040" y="5806440"/>
            <a:ext cx="118872" cy="118872"/>
          </a:xfrm>
          <a:prstGeom prst="ellipse">
            <a:avLst/>
          </a:prstGeom>
          <a:solidFill>
            <a:srgbClr val="5AC8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03A5C"/>
        </a:solidFill>
        <a:effectLst/>
      </p:bgPr>
    </p:bg>
    <p:spTree>
      <p:nvGrpSpPr>
        <p:cNvPr id="1" name=""/>
        <p:cNvGrpSpPr/>
        <p:nvPr/>
      </p:nvGrpSpPr>
      <p:grpSpPr/>
      <p:sp>
        <p:nvSpPr>
          <p:cNvPr id="2" name="TextBox 1"/>
          <p:cNvSpPr txBox="1"/>
          <p:nvPr/>
        </p:nvSpPr>
        <p:spPr>
          <a:xfrm>
            <a:off x="731520" y="868680"/>
            <a:ext cx="10725912" cy="457200"/>
          </a:xfrm>
          <a:prstGeom prst="rect">
            <a:avLst/>
          </a:prstGeom>
          <a:noFill/>
        </p:spPr>
        <p:txBody>
          <a:bodyPr wrap="square" anchor="t" lIns="0" rIns="0" tIns="0" bIns="0">
            <a:spAutoFit/>
          </a:bodyPr>
          <a:lstStyle/>
          <a:p>
            <a:pPr algn="l"/>
            <a:r>
              <a:rPr sz="1500" b="1">
                <a:solidFill>
                  <a:srgbClr val="8FB8D9"/>
                </a:solidFill>
                <a:latin typeface="Calibri"/>
              </a:rPr>
              <a:t>ONE WILD VALUE  ·  WATCH THE AVERAGE MOVE</a:t>
            </a:r>
          </a:p>
        </p:txBody>
      </p:sp>
      <p:sp>
        <p:nvSpPr>
          <p:cNvPr id="3" name="TextBox 2"/>
          <p:cNvSpPr txBox="1"/>
          <p:nvPr/>
        </p:nvSpPr>
        <p:spPr>
          <a:xfrm>
            <a:off x="548640" y="1463040"/>
            <a:ext cx="11091672" cy="1188720"/>
          </a:xfrm>
          <a:prstGeom prst="rect">
            <a:avLst/>
          </a:prstGeom>
          <a:noFill/>
        </p:spPr>
        <p:txBody>
          <a:bodyPr wrap="square" anchor="t" lIns="0" rIns="0" tIns="0" bIns="0">
            <a:spAutoFit/>
          </a:bodyPr>
          <a:lstStyle/>
          <a:p>
            <a:pPr algn="l"/>
            <a:r>
              <a:rPr sz="7000" b="1">
                <a:solidFill>
                  <a:srgbClr val="FFFFFF"/>
                </a:solidFill>
                <a:latin typeface="Calibri"/>
              </a:rPr>
              <a:t>44.9   vs   35.5</a:t>
            </a:r>
          </a:p>
        </p:txBody>
      </p:sp>
      <p:sp>
        <p:nvSpPr>
          <p:cNvPr id="4" name="TextBox 3"/>
          <p:cNvSpPr txBox="1"/>
          <p:nvPr/>
        </p:nvSpPr>
        <p:spPr>
          <a:xfrm>
            <a:off x="914400" y="3017520"/>
            <a:ext cx="10360152" cy="822960"/>
          </a:xfrm>
          <a:prstGeom prst="rect">
            <a:avLst/>
          </a:prstGeom>
          <a:noFill/>
        </p:spPr>
        <p:txBody>
          <a:bodyPr wrap="square" anchor="t" lIns="0" rIns="0" tIns="0" bIns="0">
            <a:spAutoFit/>
          </a:bodyPr>
          <a:lstStyle/>
          <a:p>
            <a:pPr algn="l"/>
            <a:r>
              <a:rPr sz="2000" b="0">
                <a:solidFill>
                  <a:srgbClr val="F2F6FA"/>
                </a:solidFill>
                <a:latin typeface="Calibri"/>
              </a:rPr>
              <a:t>Mean WITH the outlier 120  vs  mean without it.  Median moves 36 → 35.5.</a:t>
            </a:r>
          </a:p>
        </p:txBody>
      </p:sp>
      <p:sp>
        <p:nvSpPr>
          <p:cNvPr id="5" name="TextBox 4"/>
          <p:cNvSpPr txBox="1"/>
          <p:nvPr/>
        </p:nvSpPr>
        <p:spPr>
          <a:xfrm>
            <a:off x="914400" y="4160520"/>
            <a:ext cx="10360152" cy="914400"/>
          </a:xfrm>
          <a:prstGeom prst="rect">
            <a:avLst/>
          </a:prstGeom>
          <a:noFill/>
        </p:spPr>
        <p:txBody>
          <a:bodyPr wrap="square" anchor="t" lIns="0" rIns="0" tIns="0" bIns="0">
            <a:spAutoFit/>
          </a:bodyPr>
          <a:lstStyle/>
          <a:p>
            <a:pPr algn="l"/>
            <a:r>
              <a:rPr sz="2200" b="0">
                <a:solidFill>
                  <a:srgbClr val="5AC8E0"/>
                </a:solidFill>
                <a:latin typeface="Calibri"/>
              </a:rPr>
              <a:t>“The mean chases the outlier; the median holds its ground.”</a:t>
            </a:r>
          </a:p>
        </p:txBody>
      </p:sp>
      <p:sp>
        <p:nvSpPr>
          <p:cNvPr id="6" name="Oval 5"/>
          <p:cNvSpPr/>
          <p:nvPr/>
        </p:nvSpPr>
        <p:spPr>
          <a:xfrm>
            <a:off x="6035040" y="5806440"/>
            <a:ext cx="118872" cy="118872"/>
          </a:xfrm>
          <a:prstGeom prst="ellipse">
            <a:avLst/>
          </a:prstGeom>
          <a:solidFill>
            <a:srgbClr val="5AC8E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11430000" y="6355080"/>
            <a:ext cx="548640" cy="365760"/>
          </a:xfrm>
          <a:prstGeom prst="rect">
            <a:avLst/>
          </a:prstGeom>
          <a:noFill/>
        </p:spPr>
        <p:txBody>
          <a:bodyPr wrap="square" anchor="t" lIns="0" rIns="0" tIns="0" bIns="0">
            <a:spAutoFit/>
          </a:bodyPr>
          <a:lstStyle/>
          <a:p>
            <a:pPr algn="l"/>
            <a:r>
              <a:rPr sz="1100" b="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