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Introduction to Statistics. I'm Prof. Rivera, and this is Week 3 — Center and Spread.</a:t>
            </a:r>
          </a:p>
          <a:p/>
          <a:p>
            <a:r>
              <a:t>Grading reminder: your grade is entirely coursework — tutorials, quizzes, practice, assignments, discussions, a midterm, and a final. This week's graded items are Quiz 3, Discussion 3, and Assignment 3.</a:t>
            </a:r>
          </a:p>
          <a:p/>
          <a:p>
            <a:r>
              <a:t>Last week we turned a pile of numbers into a picture — a histogram with a shape. This week we squeeze that pile down to single numbers: one for the center, one for the spread. The whole art is choosing the number that tells the truth, because the wrong choice can quietly lie. That's the promise: by Friday you can report an honest center and an honest spread for any dataset, and defend the choice.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Watch me build one. Seven students' commute times in minutes: 10, 12, 15, 18, 20, 22, 35 — already sorted, and the 35-minute commuter is our outlier.</a:t>
            </a:r>
          </a:p>
          <a:p/>
          <a:p>
            <a:r>
              <a:t>Min is 10, Max is 35. Median: seven values, so the fourth is the middle — that's 18. Now the lower half, everything below the median: 10, 12, 15 — its middle is Q1, which is 12. The upper half, everything above the median: 20, 22, 35 — its middle is Q3, 22. So the five-number summary reads 10, 12, 18, 22, 35.</a:t>
            </a:r>
          </a:p>
          <a:p/>
          <a:p>
            <a:r>
              <a:t>Method note for odd counts: leave the overall median out of both halves. Now the IQR: Q3 minus Q1 is 22 minus 12, ten minutes — the middle half of commuters span a ten-minute window. Compare the plain range, Max minus Min, 25 minutes — that's at the mercy of the single 35-minute outlier. The IQR throws the extremes away and reports the spread of the typical middle. That resistance is the next slide's whole point.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punchline that ties the week together. A measure is RESISTANT if a single extreme value can't move it much.</a:t>
            </a:r>
          </a:p>
          <a:p/>
          <a:p>
            <a:r>
              <a:t>Start with 20, 21, 22, 23, 24 — mean 22, median 22, calm and symmetric. Now change the 24 to a wild 99 — maybe a data-entry typo, maybe a real extreme. Mean: 20 plus 21 plus 22 plus 23 plus 99 is 185, divided by 5 is 37 — the mean leapt from 22 to 37, and no value is anywhere near 37. Median: the middle of the sorted five is still the third value, 22 — it did not move at all. The same split happens to spread: the SD explodes while the IQR barely notices.</a:t>
            </a:r>
          </a:p>
          <a:p/>
          <a:p>
            <a:r>
              <a:t>So: mean and SD are non-resistant — built from every value, dragged by an outlier. Median and IQR are resistant — they depend only on position. The rule: skewed data or outliers, report median and IQR; symmetric data, mean and SD are fine and a bit more informative. Misconception to kill: "always use the median." No — resistance is a response to skew, not a blanket rule. Read the shape first.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put it together. A complete description of one quantitative variable answers three questions in order: shape, then center, then spread.</a:t>
            </a:r>
          </a:p>
          <a:p/>
          <a:p>
            <a:r>
              <a:t>Shape comes from last week's histogram — symmetric, or skewed, any outliers? Center: if it's symmetric, report the MEAN; if it's skewed or has outliers, report the MEDIAN. Spread: report the measure that MATCHES the center — the SD goes with the mean, the IQR goes with the median. Keep the couple together.</a:t>
            </a:r>
          </a:p>
          <a:p/>
          <a:p>
            <a:r>
              <a:t>Memory hook: center and spread travel as a couple — mean rides with SD, median rides with IQR — don't mix the partners. Quick worked summary you can give them: daily coffee sales 18, 20, 22, 24, 26, 28, 60 — right-skewed because of a game-day spike, so report median 24 cups and IQR 8 cups. Then say it like a human: on a typical day the cart sells about 24 cups, and the middle half of days fall within an 8-cup band, though one game day hit 60.</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Put your data in column A — say A2 through A8 for the seven coffee values. Then in separate cells: equals AVERAGE of the range gives the mean, equals MEDIAN gives the median. Equals STDEV.S gives the SAMPLE standard deviation — use STDEV.P only when the data is the whole population. For the quartiles, equals QUARTILE.INC of the range comma 1 gives Q1, comma 3 gives Q3, and you subtract them for the IQR. Equals MIN and equals MAX finish the five-number summary. Google Sheets and Excel use the same names.</a:t>
            </a:r>
          </a:p>
          <a:p/>
          <a:p>
            <a:r>
              <a:t>One honest heads-up: spreadsheets use a slightly different quartile rule than our hand method, so software Q1 and Q3 can differ a touch from what we compute in class. That's expected — both are legitimate; just be consistent and say which you used.</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habit that runs all semester: the tool drafts, you judge. Paste this to an approved chatbot — Gemini, Claude, or ChatGPT: "For the data 30, 35, 40, 45, 250, what is the average income, and is the mean a good summary here?"</a:t>
            </a:r>
          </a:p>
          <a:p/>
          <a:p>
            <a:r>
              <a:t>Then audit the answer. The chatbot will usually compute the mean correctly — 80. But watch whether it FLAGS the skew. Many will hand you eighty thousand dollars with no warning that four of the five values sit far below it. Your job is to catch the missing caveat and demand the median instead. The number isn't wrong; the SUMMARY is misleading. That's the whole game this week and the heart of the lecture tutorial — you catch what the model leaves out, you don't just trust the digits.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Wrap-up. The week in five words: shape, then center, then spread. Read the shape, pick the matching center, pair it with the matching spread — mean with SD, median with IQR.</a:t>
            </a:r>
          </a:p>
          <a:p/>
          <a:p>
            <a:r>
              <a:t>This week's work: Lecture Tutorial 3, sixty to ninety minutes with an approved chatbot, submit the share link — it covers mean, median, mode, the mean-versus-median showdown, standard deviation, and the five-number summary. Practice exercises are quick ungraded reps, fifteen to twenty-five minutes. Quiz 3 is due Sunday and covers everything this week. Discussion 3 is adaptive — you'll have an AI dialogue about which measure of center fairly represents a real dataset, then post the summary plus your chat link, and reply to two classmates. There is.</a:t>
            </a:r>
          </a:p>
          <a:p/>
          <a:p>
            <a:r>
              <a:t>Tease for next week: we've now fully described ONE variable. Week 4 asks what happens when TWO variables move together — study hours and exam scores, price and demand — and how to measure that relationship. Scatterplots and correlation are next.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Open cold. Write on the board: "The average person has slightly fewer than two arms." Let it land. It's true — a few people have lost an arm, nobody has three, so the mean dips just below two — and it's useless for picturing a real person, who has exactly two.</a:t>
            </a:r>
          </a:p>
          <a:p/>
          <a:p>
            <a:r>
              <a:t>Then the second jab: "If Jeff Bezos walks into a coffee shop, on average everyone inside is a billionaire." One giant value drags the average somewhere no real customer lives.</a:t>
            </a:r>
          </a:p>
          <a:p/>
          <a:p>
            <a:r>
              <a:t>The point: a single number stood in for a whole group and quietly lied. This week is about controlling that. We'll answer the question in three moves — describe the SHAPE (from last week), pick an honest CENTER, and pick an honest SPREAD — and learn to match the number to the shape.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measure of center is our best one-number answer to "what's typical here?" There are three, and they answer it differently.</a:t>
            </a:r>
          </a:p>
          <a:p/>
          <a:p>
            <a:r>
              <a:t>The MEAN is the ordinary average: add all the values, divide by the count. Picture it as the balance point of the data. The MEDIAN is the middle value once you sort the numbers — half the data below, half above; for an even count, average the two middle ones. The MODE is the value that appears most often — and it's the only center that works for categorical data, like the most common major or blood type.</a:t>
            </a:r>
          </a:p>
          <a:p/>
          <a:p>
            <a:r>
              <a:t>Memory hook: Mean adds and divides; Median is the middle of the line; Mode is the most. On a symmetric pile these three nearly agree. The drama starts when the pile is lopsided — that's the next slide.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Watch me do one before you try. Five quiz scores out of ten: 7, 8, 8, 9, and 10.</a:t>
            </a:r>
          </a:p>
          <a:p/>
          <a:p>
            <a:r>
              <a:t>Mean: add them — 7 plus 8 plus 8 plus 9 plus 10 is 42 — then divide by the count, 5: that's 8.4. Median: the numbers are already sorted, and with five values the middle is the third one, which is 8 — two below it, two above. Mode: which value repeats? 8 shows up twice and everything else once, so the mode is 8.</a:t>
            </a:r>
          </a:p>
          <a:p/>
          <a:p>
            <a:r>
              <a:t>Now say each in plain words, because a number you can't say in words is a number you don't understand yet: "The average score is 8.4 out of 10; the middle student scored 8; the most common score was 8." Notation preview, after the idea lands: the sample mean is written x-bar, total over how many.</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drama. The mean is a democracy where the loudest voter can buy the election — every value pulls on it, and an extreme value pulls hard. The median doesn't care how far the extreme is; it only cares about position, the middle of the line.</a:t>
            </a:r>
          </a:p>
          <a:p/>
          <a:p>
            <a:r>
              <a:t>An OUTLIER is a value sitting far from the rest. A long tail to the right — right-skewed — drags the MEAN toward the tail, above the median. A long tail left does the reverse.</a:t>
            </a:r>
          </a:p>
          <a:p/>
          <a:p>
            <a:r>
              <a:t>The rule of thumb to write down: the mean follows the tail; the median stays near the bulk. And a bonus: the gap between mean and median is itself a skew detector — if the mean is much bigger than the median, the data is right-skewed. Next slide, watch a single mansion break the average.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Five household incomes on a block, in thousands: 30, 35, 40, 45, and 250 — that last house is a mansion.</a:t>
            </a:r>
          </a:p>
          <a:p/>
          <a:p>
            <a:r>
              <a:t>Mean: 30 plus 35 plus 40 plus 45 plus 250 is 400; divided by 5 is 80. So the "average income on the block" is eighty thousand dollars. Median: the middle of five sorted values is the third, forty thousand.</a:t>
            </a:r>
          </a:p>
          <a:p/>
          <a:p>
            <a:r>
              <a:t>Now look at what happened. Four of the five households earn forty-five thousand or less, yet the mean reports eighty thousand — a number no real household on the block lives near. One mansion dragged the average above everyone but itself. Which is honest? The median, forty thousand, describes a typical household. This is exactly why news reports use median home price and median household income, never the mean. Misconception to name and kill: "the mean is always the right average." No — match the measure to the shape.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Center alone can fool you. Two classes both average 75% on a test. In Class A every score sits between 72 and 78. In Class B, half scored 95 and half scored 55. Same center — completely different stories.</a:t>
            </a:r>
          </a:p>
          <a:p/>
          <a:p>
            <a:r>
              <a:t>So we need a second number. Center tells you WHERE the data sits; spread tells you HOW TIGHTLY it clusters there. The headline measure of spread is the standard deviation: roughly, the typical distance of a value from the mean. A small SD means scores bunched tight; a big SD means scores scattered far. Next slide we build it from scratch, in pieces — no scary formula dropped from the sky.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Build it in pieces. Five values: 2, 2, 4, 6, 6.</a:t>
            </a:r>
          </a:p>
          <a:p/>
          <a:p>
            <a:r>
              <a:t>Step 1, mean: they add to 20, divided by 5 is 4. Step 2, a deviation is how far each value sits from the mean: 2 minus 4 is negative 2, and so on — negative 2, negative 2, zero, plus 2, plus 2. Crucial check: they sum to zero, every time. That's the balance point, and it's why just adding deviations can't measure spread. Step 3, square each to kill the minus signs: 4, 4, 0, 4, 4 — sum is 16. Step 4, the variance is the average squared deviation; for SAMPLE data we divide by n minus 1, which is 4, giving 4. Step 5, the standard deviation is the square root of the variance, which un-squares the units: square root of 4 is 2.</a:t>
            </a:r>
          </a:p>
          <a:p/>
          <a:p>
            <a:r>
              <a:t>Say it in words: a typical score sits about 2 units from the mean of 4. That sentence IS the meaning of a standard deviation. Note on n versus n minus 1: divide by n only when the data is the whole population; for a sample, n minus 1. We'll always tell you which you have. Misconception to kill: the SD does NOT tell you the center — the mean does that; the SD tells you the spread around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a spread measure that doesn't flinch at outliers. Instead of measuring from the mean, chop the SORTED data into four equal-size quarters and report the cut points.</a:t>
            </a:r>
          </a:p>
          <a:p/>
          <a:p>
            <a:r>
              <a:t>The median, also called Q2, cuts the data in half. Q1, the first quartile, is the median of the lower half — 25% of the data sits below it. Q3, the third quartile, is the median of the upper half — 75% sits below it. Add the smallest and largest values and you have the five-number summary: Min, Q1, Median, Q3, Max. That's the skeleton of the data, and it's exactly what a boxplot draws.</a:t>
            </a:r>
          </a:p>
          <a:p/>
          <a:p>
            <a:r>
              <a:t>From these comes the interquartile range, IQR equals Q3 minus Q1 — the width of the middle 50% of the data. Memory hook: Q1 and Q3 are the median's two siblings, and the IQR is the distance between the siblings. This is a photograph slide — tell students to snap it.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55448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INTRODUCTION TO STATISTICS  ·  MATH 11  ·  WEEK 3</a:t>
            </a:r>
          </a:p>
        </p:txBody>
      </p:sp>
      <p:sp>
        <p:nvSpPr>
          <p:cNvPr id="3" name="TextBox 2"/>
          <p:cNvSpPr txBox="1"/>
          <p:nvPr/>
        </p:nvSpPr>
        <p:spPr>
          <a:xfrm>
            <a:off x="548640" y="2194560"/>
            <a:ext cx="11091672" cy="2194560"/>
          </a:xfrm>
          <a:prstGeom prst="rect">
            <a:avLst/>
          </a:prstGeom>
          <a:noFill/>
        </p:spPr>
        <p:txBody>
          <a:bodyPr wrap="square" anchor="ctr" lIns="0" rIns="0" tIns="0" bIns="0">
            <a:spAutoFit/>
          </a:bodyPr>
          <a:lstStyle/>
          <a:p>
            <a:pPr algn="ctr"/>
            <a:r>
              <a:rPr sz="6400" b="1" i="0">
                <a:solidFill>
                  <a:srgbClr val="FFFFFF"/>
                </a:solidFill>
                <a:latin typeface="Calibri"/>
              </a:rPr>
              <a:t>Center &amp; Spread</a:t>
            </a:r>
          </a:p>
        </p:txBody>
      </p:sp>
      <p:sp>
        <p:nvSpPr>
          <p:cNvPr id="4" name="TextBox 3"/>
          <p:cNvSpPr txBox="1"/>
          <p:nvPr/>
        </p:nvSpPr>
        <p:spPr>
          <a:xfrm>
            <a:off x="914400" y="4526280"/>
            <a:ext cx="10360152" cy="822960"/>
          </a:xfrm>
          <a:prstGeom prst="rect">
            <a:avLst/>
          </a:prstGeom>
          <a:noFill/>
        </p:spPr>
        <p:txBody>
          <a:bodyPr wrap="square" anchor="ctr" lIns="0" rIns="0" tIns="0" bIns="0">
            <a:spAutoFit/>
          </a:bodyPr>
          <a:lstStyle/>
          <a:p>
            <a:pPr algn="ctr"/>
            <a:r>
              <a:rPr sz="2200" b="0" i="0">
                <a:solidFill>
                  <a:srgbClr val="8FB8D9"/>
                </a:solidFill>
                <a:latin typeface="Calibri"/>
              </a:rPr>
              <a:t>Which single number tells the truth about a pile of numbers — and what does it hide?</a:t>
            </a:r>
          </a:p>
        </p:txBody>
      </p:sp>
      <p:sp>
        <p:nvSpPr>
          <p:cNvPr id="5" name="TextBox 4"/>
          <p:cNvSpPr txBox="1"/>
          <p:nvPr/>
        </p:nvSpPr>
        <p:spPr>
          <a:xfrm>
            <a:off x="914400" y="5257800"/>
            <a:ext cx="10360152" cy="82296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 &amp; Statistics</a:t>
            </a:r>
          </a:p>
        </p:txBody>
      </p:sp>
      <p:sp>
        <p:nvSpPr>
          <p:cNvPr id="6" name="TextBox 5"/>
          <p:cNvSpPr txBox="1"/>
          <p:nvPr/>
        </p:nvSpPr>
        <p:spPr>
          <a:xfrm>
            <a:off x="914400" y="5943600"/>
            <a:ext cx="10360152" cy="822960"/>
          </a:xfrm>
          <a:prstGeom prst="rect">
            <a:avLst/>
          </a:prstGeom>
          <a:noFill/>
        </p:spPr>
        <p:txBody>
          <a:bodyPr wrap="square" anchor="ctr" lIns="0" rIns="0" tIns="0" bIns="0">
            <a:spAutoFit/>
          </a:bodyPr>
          <a:lstStyle/>
          <a:p>
            <a:pPr algn="ctr"/>
            <a:r>
              <a:rPr sz="1500" b="0" i="0">
                <a:solidFill>
                  <a:srgbClr val="6E8CA6"/>
                </a:solidFill>
                <a:latin typeface="Calibri"/>
              </a:rPr>
              <a:t>~ Prof. Rivera's edition  ·  Fall 2026  ·  built with thecoursemaker.com</a:t>
            </a:r>
          </a:p>
        </p:txBody>
      </p:sp>
      <p:sp>
        <p:nvSpPr>
          <p:cNvPr id="7" name="TextBox 6"/>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9601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SEVEN COMMUTE TIMES (MINUTES)  ·  ONE OUTLIER</a:t>
            </a:r>
          </a:p>
        </p:txBody>
      </p:sp>
      <p:sp>
        <p:nvSpPr>
          <p:cNvPr id="3" name="TextBox 2"/>
          <p:cNvSpPr txBox="1"/>
          <p:nvPr/>
        </p:nvSpPr>
        <p:spPr>
          <a:xfrm>
            <a:off x="548640" y="1554480"/>
            <a:ext cx="11091672" cy="731520"/>
          </a:xfrm>
          <a:prstGeom prst="rect">
            <a:avLst/>
          </a:prstGeom>
          <a:noFill/>
        </p:spPr>
        <p:txBody>
          <a:bodyPr wrap="square" anchor="ctr" lIns="0" rIns="0" tIns="0" bIns="0">
            <a:spAutoFit/>
          </a:bodyPr>
          <a:lstStyle/>
          <a:p>
            <a:pPr algn="ctr"/>
            <a:r>
              <a:rPr sz="4000" b="1" i="0">
                <a:solidFill>
                  <a:srgbClr val="FFFFFF"/>
                </a:solidFill>
                <a:latin typeface="Calibri"/>
              </a:rPr>
              <a:t>10, 12, 15, 18, 20, 22, 35</a:t>
            </a:r>
          </a:p>
        </p:txBody>
      </p:sp>
      <p:sp>
        <p:nvSpPr>
          <p:cNvPr id="4" name="TextBox 3"/>
          <p:cNvSpPr txBox="1"/>
          <p:nvPr/>
        </p:nvSpPr>
        <p:spPr>
          <a:xfrm>
            <a:off x="1463040" y="2514600"/>
            <a:ext cx="9262872" cy="3291840"/>
          </a:xfrm>
          <a:prstGeom prst="rect">
            <a:avLst/>
          </a:prstGeom>
          <a:noFill/>
        </p:spPr>
        <p:txBody>
          <a:bodyPr wrap="square" anchor="t" lIns="0" rIns="0" tIns="0" bIns="0">
            <a:spAutoFit/>
          </a:bodyPr>
          <a:lstStyle/>
          <a:p>
            <a:pPr algn="l"/>
            <a:r>
              <a:rPr sz="2100" b="0" i="0">
                <a:solidFill>
                  <a:srgbClr val="F2F6FA"/>
                </a:solidFill>
                <a:latin typeface="Calibri"/>
              </a:rPr>
              <a:t>Min = 10,   Max = 35</a:t>
            </a:r>
          </a:p>
          <a:p>
            <a:pPr algn="l">
              <a:spcBef>
                <a:spcPts val="1000"/>
              </a:spcBef>
            </a:pPr>
            <a:r>
              <a:rPr sz="2100" b="1" i="0">
                <a:solidFill>
                  <a:srgbClr val="5AC8E0"/>
                </a:solidFill>
                <a:latin typeface="Calibri"/>
              </a:rPr>
              <a:t>Median (Q2)</a:t>
            </a:r>
            <a:r>
              <a:rPr sz="2100" b="0" i="0">
                <a:solidFill>
                  <a:srgbClr val="F2F6FA"/>
                </a:solidFill>
                <a:latin typeface="Calibri"/>
              </a:rPr>
              <a:t>   the 4th of 7  =  18</a:t>
            </a:r>
          </a:p>
          <a:p>
            <a:pPr algn="l">
              <a:spcBef>
                <a:spcPts val="1000"/>
              </a:spcBef>
            </a:pPr>
            <a:r>
              <a:rPr sz="2100" b="1" i="0">
                <a:solidFill>
                  <a:srgbClr val="5AC8E0"/>
                </a:solidFill>
                <a:latin typeface="Calibri"/>
              </a:rPr>
              <a:t>Lower half 10,12,15</a:t>
            </a:r>
            <a:r>
              <a:rPr sz="2100" b="0" i="0">
                <a:solidFill>
                  <a:srgbClr val="F2F6FA"/>
                </a:solidFill>
                <a:latin typeface="Calibri"/>
              </a:rPr>
              <a:t>   →  Q1 = 12</a:t>
            </a:r>
          </a:p>
          <a:p>
            <a:pPr algn="l">
              <a:spcBef>
                <a:spcPts val="1000"/>
              </a:spcBef>
            </a:pPr>
            <a:r>
              <a:rPr sz="2100" b="1" i="0">
                <a:solidFill>
                  <a:srgbClr val="5AC8E0"/>
                </a:solidFill>
                <a:latin typeface="Calibri"/>
              </a:rPr>
              <a:t>Upper half 20,22,35</a:t>
            </a:r>
            <a:r>
              <a:rPr sz="2100" b="0" i="0">
                <a:solidFill>
                  <a:srgbClr val="F2F6FA"/>
                </a:solidFill>
                <a:latin typeface="Calibri"/>
              </a:rPr>
              <a:t>   →  Q3 = 22</a:t>
            </a:r>
          </a:p>
          <a:p>
            <a:pPr algn="l">
              <a:spcBef>
                <a:spcPts val="1400"/>
              </a:spcBef>
            </a:pPr>
            <a:r>
              <a:rPr sz="2100" b="1" i="0">
                <a:solidFill>
                  <a:srgbClr val="FFFFFF"/>
                </a:solidFill>
                <a:latin typeface="Calibri"/>
              </a:rPr>
              <a:t>Five-number summary:  10 · 12 · 18 · 22 · 35</a:t>
            </a:r>
          </a:p>
          <a:p>
            <a:pPr algn="l">
              <a:spcBef>
                <a:spcPts val="800"/>
              </a:spcBef>
            </a:pPr>
            <a:r>
              <a:rPr sz="2000" b="0" i="1">
                <a:solidFill>
                  <a:srgbClr val="5AC8E0"/>
                </a:solidFill>
                <a:latin typeface="Calibri"/>
              </a:rPr>
              <a:t>IQR = 22 − 12 = 10        Range = 35 − 10 = 25</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9601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CHANGE ONE VALUE  ·  20,21,22,23,24  →  …,99</a:t>
            </a:r>
          </a:p>
        </p:txBody>
      </p:sp>
      <p:sp>
        <p:nvSpPr>
          <p:cNvPr id="3" name="TextBox 2"/>
          <p:cNvSpPr txBox="1"/>
          <p:nvPr/>
        </p:nvSpPr>
        <p:spPr>
          <a:xfrm>
            <a:off x="548640" y="1600200"/>
            <a:ext cx="11091672" cy="868680"/>
          </a:xfrm>
          <a:prstGeom prst="rect">
            <a:avLst/>
          </a:prstGeom>
          <a:noFill/>
        </p:spPr>
        <p:txBody>
          <a:bodyPr wrap="square" anchor="ctr" lIns="0" rIns="0" tIns="0" bIns="0">
            <a:spAutoFit/>
          </a:bodyPr>
          <a:lstStyle/>
          <a:p>
            <a:pPr algn="ctr"/>
            <a:r>
              <a:rPr sz="4000" b="1" i="0">
                <a:solidFill>
                  <a:srgbClr val="FFFFFF"/>
                </a:solidFill>
                <a:latin typeface="Calibri"/>
              </a:rPr>
              <a:t>RESISTANT  vs  NON-RESISTANT</a:t>
            </a:r>
          </a:p>
        </p:txBody>
      </p:sp>
      <p:sp>
        <p:nvSpPr>
          <p:cNvPr id="4" name="TextBox 3"/>
          <p:cNvSpPr txBox="1"/>
          <p:nvPr/>
        </p:nvSpPr>
        <p:spPr>
          <a:xfrm>
            <a:off x="1371600" y="2788920"/>
            <a:ext cx="9445752" cy="3108960"/>
          </a:xfrm>
          <a:prstGeom prst="rect">
            <a:avLst/>
          </a:prstGeom>
          <a:noFill/>
        </p:spPr>
        <p:txBody>
          <a:bodyPr wrap="square" anchor="t" lIns="0" rIns="0" tIns="0" bIns="0">
            <a:spAutoFit/>
          </a:bodyPr>
          <a:lstStyle/>
          <a:p>
            <a:pPr algn="l"/>
            <a:r>
              <a:rPr sz="2100" b="0" i="0">
                <a:solidFill>
                  <a:srgbClr val="F2F6FA"/>
                </a:solidFill>
                <a:latin typeface="Calibri"/>
              </a:rPr>
              <a:t>Start 20,21,22,23,24</a:t>
            </a:r>
            <a:r>
              <a:rPr sz="2100" b="0" i="0">
                <a:solidFill>
                  <a:srgbClr val="F2F6FA"/>
                </a:solidFill>
                <a:latin typeface="Calibri"/>
              </a:rPr>
              <a:t>   →   mean 22,  median 22</a:t>
            </a:r>
          </a:p>
          <a:p>
            <a:pPr algn="l">
              <a:spcBef>
                <a:spcPts val="1400"/>
              </a:spcBef>
            </a:pPr>
            <a:r>
              <a:rPr sz="2100" b="1" i="0">
                <a:solidFill>
                  <a:srgbClr val="5AC8E0"/>
                </a:solidFill>
                <a:latin typeface="Calibri"/>
              </a:rPr>
              <a:t>Swap the 24 for 99</a:t>
            </a:r>
          </a:p>
          <a:p>
            <a:pPr algn="l">
              <a:spcBef>
                <a:spcPts val="1200"/>
              </a:spcBef>
            </a:pPr>
            <a:r>
              <a:rPr sz="2200" b="1" i="0">
                <a:solidFill>
                  <a:srgbClr val="FFFFFF"/>
                </a:solidFill>
                <a:latin typeface="Calibri"/>
              </a:rPr>
              <a:t>MEAN  22 → 37</a:t>
            </a:r>
            <a:r>
              <a:rPr sz="2100" b="0" i="0">
                <a:solidFill>
                  <a:srgbClr val="F2F6FA"/>
                </a:solidFill>
                <a:latin typeface="Calibri"/>
              </a:rPr>
              <a:t>   leaps; no value is near 37   (non-resistant)</a:t>
            </a:r>
          </a:p>
          <a:p>
            <a:pPr algn="l">
              <a:spcBef>
                <a:spcPts val="1000"/>
              </a:spcBef>
            </a:pPr>
            <a:r>
              <a:rPr sz="2200" b="1" i="0">
                <a:solidFill>
                  <a:srgbClr val="5AC8E0"/>
                </a:solidFill>
                <a:latin typeface="Calibri"/>
              </a:rPr>
              <a:t>MEDIAN  22 → 22</a:t>
            </a:r>
            <a:r>
              <a:rPr sz="2100" b="0" i="0">
                <a:solidFill>
                  <a:srgbClr val="F2F6FA"/>
                </a:solidFill>
                <a:latin typeface="Calibri"/>
              </a:rPr>
              <a:t>   does not move at all   (resistant)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4173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MATCH THE PARTNERS  ·  SHAPE → CENTER → SPREAD</a:t>
            </a:r>
          </a:p>
        </p:txBody>
      </p:sp>
      <p:sp>
        <p:nvSpPr>
          <p:cNvPr id="3" name="TextBox 2"/>
          <p:cNvSpPr txBox="1"/>
          <p:nvPr/>
        </p:nvSpPr>
        <p:spPr>
          <a:xfrm>
            <a:off x="822960" y="2148840"/>
            <a:ext cx="10543032" cy="2194560"/>
          </a:xfrm>
          <a:prstGeom prst="rect">
            <a:avLst/>
          </a:prstGeom>
          <a:noFill/>
        </p:spPr>
        <p:txBody>
          <a:bodyPr wrap="square" anchor="ctr" lIns="0" rIns="0" tIns="0" bIns="0">
            <a:spAutoFit/>
          </a:bodyPr>
          <a:lstStyle/>
          <a:p>
            <a:pPr algn="ctr"/>
            <a:r>
              <a:rPr sz="3600" b="1" i="0">
                <a:solidFill>
                  <a:srgbClr val="FFFFFF"/>
                </a:solidFill>
                <a:latin typeface="Calibri"/>
              </a:rPr>
              <a:t>Symmetric?   MEAN rides with SD.</a:t>
            </a:r>
          </a:p>
          <a:p>
            <a:pPr algn="ctr"/>
            <a:r>
              <a:rPr sz="3600" b="1" i="0">
                <a:solidFill>
                  <a:srgbClr val="5AC8E0"/>
                </a:solidFill>
                <a:latin typeface="Calibri"/>
              </a:rPr>
              <a:t>Skewed?   MEDIAN rides with IQR.</a:t>
            </a:r>
          </a:p>
        </p:txBody>
      </p:sp>
      <p:sp>
        <p:nvSpPr>
          <p:cNvPr id="4" name="TextBox 3"/>
          <p:cNvSpPr txBox="1"/>
          <p:nvPr/>
        </p:nvSpPr>
        <p:spPr>
          <a:xfrm>
            <a:off x="914400" y="4892040"/>
            <a:ext cx="10360152" cy="822960"/>
          </a:xfrm>
          <a:prstGeom prst="rect">
            <a:avLst/>
          </a:prstGeom>
          <a:noFill/>
        </p:spPr>
        <p:txBody>
          <a:bodyPr wrap="square" anchor="ctr" lIns="0" rIns="0" tIns="0" bIns="0">
            <a:spAutoFit/>
          </a:bodyPr>
          <a:lstStyle/>
          <a:p>
            <a:pPr algn="ctr"/>
            <a:r>
              <a:rPr sz="2200" b="0" i="1">
                <a:solidFill>
                  <a:srgbClr val="8FB8D9"/>
                </a:solidFill>
                <a:latin typeface="Calibri"/>
              </a:rPr>
              <a:t>Don't mix the partners.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9601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TECHNOLOGY  ·  CENTER &amp; SPREAD IN A SPREADSHEET</a:t>
            </a:r>
          </a:p>
        </p:txBody>
      </p:sp>
      <p:sp>
        <p:nvSpPr>
          <p:cNvPr id="3" name="TextBox 2"/>
          <p:cNvSpPr txBox="1"/>
          <p:nvPr/>
        </p:nvSpPr>
        <p:spPr>
          <a:xfrm>
            <a:off x="548640" y="1600200"/>
            <a:ext cx="11091672" cy="777240"/>
          </a:xfrm>
          <a:prstGeom prst="rect">
            <a:avLst/>
          </a:prstGeom>
          <a:noFill/>
        </p:spPr>
        <p:txBody>
          <a:bodyPr wrap="square" anchor="ctr" lIns="0" rIns="0" tIns="0" bIns="0">
            <a:spAutoFit/>
          </a:bodyPr>
          <a:lstStyle/>
          <a:p>
            <a:pPr algn="ctr"/>
            <a:r>
              <a:rPr sz="3000" b="1" i="0">
                <a:solidFill>
                  <a:srgbClr val="FFFFFF"/>
                </a:solidFill>
                <a:latin typeface="Calibri"/>
              </a:rPr>
              <a:t>=AVERAGE  =MEDIAN  =STDEV.S  =QUARTILE.INC</a:t>
            </a:r>
          </a:p>
        </p:txBody>
      </p:sp>
      <p:sp>
        <p:nvSpPr>
          <p:cNvPr id="4" name="TextBox 3"/>
          <p:cNvSpPr txBox="1"/>
          <p:nvPr/>
        </p:nvSpPr>
        <p:spPr>
          <a:xfrm>
            <a:off x="1280160" y="2697480"/>
            <a:ext cx="9628632" cy="3200400"/>
          </a:xfrm>
          <a:prstGeom prst="rect">
            <a:avLst/>
          </a:prstGeom>
          <a:noFill/>
        </p:spPr>
        <p:txBody>
          <a:bodyPr wrap="square" anchor="t" lIns="0" rIns="0" tIns="0" bIns="0">
            <a:spAutoFit/>
          </a:bodyPr>
          <a:lstStyle/>
          <a:p>
            <a:pPr algn="l"/>
            <a:r>
              <a:rPr sz="2000" b="1" i="0">
                <a:solidFill>
                  <a:srgbClr val="8FB8D9"/>
                </a:solidFill>
                <a:latin typeface="Calibri"/>
              </a:rPr>
              <a:t>Data in column A   (A2:A8)</a:t>
            </a:r>
          </a:p>
          <a:p>
            <a:pPr algn="l">
              <a:spcBef>
                <a:spcPts val="1200"/>
              </a:spcBef>
            </a:pPr>
            <a:r>
              <a:rPr sz="2000" b="1" i="0">
                <a:solidFill>
                  <a:srgbClr val="5AC8E0"/>
                </a:solidFill>
                <a:latin typeface="Calibri"/>
              </a:rPr>
              <a:t>=AVERAGE(A2:A8)</a:t>
            </a:r>
            <a:r>
              <a:rPr sz="2000" b="0" i="0">
                <a:solidFill>
                  <a:srgbClr val="F2F6FA"/>
                </a:solidFill>
                <a:latin typeface="Calibri"/>
              </a:rPr>
              <a:t>  mean        =MEDIAN(A2:A8)  median</a:t>
            </a:r>
          </a:p>
          <a:p>
            <a:pPr algn="l">
              <a:spcBef>
                <a:spcPts val="1000"/>
              </a:spcBef>
            </a:pPr>
            <a:r>
              <a:rPr sz="2000" b="1" i="0">
                <a:solidFill>
                  <a:srgbClr val="5AC8E0"/>
                </a:solidFill>
                <a:latin typeface="Calibri"/>
              </a:rPr>
              <a:t>=STDEV.S(A2:A8)</a:t>
            </a:r>
            <a:r>
              <a:rPr sz="2000" b="0" i="0">
                <a:solidFill>
                  <a:srgbClr val="F2F6FA"/>
                </a:solidFill>
                <a:latin typeface="Calibri"/>
              </a:rPr>
              <a:t>  sample SD   (=STDEV.P for a whole population)</a:t>
            </a:r>
          </a:p>
          <a:p>
            <a:pPr algn="l">
              <a:spcBef>
                <a:spcPts val="1000"/>
              </a:spcBef>
            </a:pPr>
            <a:r>
              <a:rPr sz="2000" b="1" i="0">
                <a:solidFill>
                  <a:srgbClr val="5AC8E0"/>
                </a:solidFill>
                <a:latin typeface="Calibri"/>
              </a:rPr>
              <a:t>=QUARTILE.INC(A2:A8,1)</a:t>
            </a:r>
            <a:r>
              <a:rPr sz="2000" b="0" i="0">
                <a:solidFill>
                  <a:srgbClr val="F2F6FA"/>
                </a:solidFill>
                <a:latin typeface="Calibri"/>
              </a:rPr>
              <a:t>  Q1     …,3) Q3     subtract → IQR</a:t>
            </a:r>
          </a:p>
          <a:p>
            <a:pPr algn="l">
              <a:spcBef>
                <a:spcPts val="1000"/>
              </a:spcBef>
            </a:pPr>
            <a:r>
              <a:rPr sz="2000" b="1" i="0">
                <a:solidFill>
                  <a:srgbClr val="5AC8E0"/>
                </a:solidFill>
                <a:latin typeface="Calibri"/>
              </a:rPr>
              <a:t>=MIN(A2:A8)</a:t>
            </a:r>
            <a:r>
              <a:rPr sz="2000" b="0" i="0">
                <a:solidFill>
                  <a:srgbClr val="F2F6FA"/>
                </a:solidFill>
                <a:latin typeface="Calibri"/>
              </a:rPr>
              <a:t>   =MAX(A2:A8)   complete the five-number summary</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1887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THE AI-CRITIQUE MOMENT  ·  THE TOOL DRAFTS, YOU JUDGE</a:t>
            </a:r>
          </a:p>
        </p:txBody>
      </p:sp>
      <p:sp>
        <p:nvSpPr>
          <p:cNvPr id="3" name="TextBox 2"/>
          <p:cNvSpPr txBox="1"/>
          <p:nvPr/>
        </p:nvSpPr>
        <p:spPr>
          <a:xfrm>
            <a:off x="548640" y="1874519"/>
            <a:ext cx="11091672" cy="868680"/>
          </a:xfrm>
          <a:prstGeom prst="rect">
            <a:avLst/>
          </a:prstGeom>
          <a:noFill/>
        </p:spPr>
        <p:txBody>
          <a:bodyPr wrap="square" anchor="ctr" lIns="0" rIns="0" tIns="0" bIns="0">
            <a:spAutoFit/>
          </a:bodyPr>
          <a:lstStyle/>
          <a:p>
            <a:pPr algn="ctr"/>
            <a:r>
              <a:rPr sz="4800" b="1" i="0">
                <a:solidFill>
                  <a:srgbClr val="FFFFFF"/>
                </a:solidFill>
                <a:latin typeface="Calibri"/>
              </a:rPr>
              <a:t>Audit the AI</a:t>
            </a:r>
          </a:p>
        </p:txBody>
      </p:sp>
      <p:sp>
        <p:nvSpPr>
          <p:cNvPr id="4" name="TextBox 3"/>
          <p:cNvSpPr txBox="1"/>
          <p:nvPr/>
        </p:nvSpPr>
        <p:spPr>
          <a:xfrm>
            <a:off x="1371600" y="3063240"/>
            <a:ext cx="9445752" cy="2743200"/>
          </a:xfrm>
          <a:prstGeom prst="rect">
            <a:avLst/>
          </a:prstGeom>
          <a:noFill/>
        </p:spPr>
        <p:txBody>
          <a:bodyPr wrap="square" anchor="t" lIns="0" rIns="0" tIns="0" bIns="0">
            <a:spAutoFit/>
          </a:bodyPr>
          <a:lstStyle/>
          <a:p>
            <a:pPr algn="l"/>
            <a:r>
              <a:rPr sz="2000" b="1" i="0">
                <a:solidFill>
                  <a:srgbClr val="8FB8D9"/>
                </a:solidFill>
                <a:latin typeface="Calibri"/>
              </a:rPr>
              <a:t>Ask a chatbot:</a:t>
            </a:r>
            <a:r>
              <a:rPr sz="2000" b="0" i="0">
                <a:solidFill>
                  <a:srgbClr val="F2F6FA"/>
                </a:solidFill>
                <a:latin typeface="Calibri"/>
              </a:rPr>
              <a:t>  "For 30, 35, 40, 45, 250, what's the</a:t>
            </a:r>
          </a:p>
          <a:p>
            <a:pPr algn="l"/>
            <a:r>
              <a:rPr sz="2000" b="0" i="0">
                <a:solidFill>
                  <a:srgbClr val="F2F6FA"/>
                </a:solidFill>
                <a:latin typeface="Calibri"/>
              </a:rPr>
              <a:t>average income, and is the mean a good summary?"</a:t>
            </a:r>
          </a:p>
          <a:p>
            <a:pPr algn="l">
              <a:spcBef>
                <a:spcPts val="1600"/>
              </a:spcBef>
            </a:pPr>
            <a:r>
              <a:rPr sz="2100" b="1" i="0">
                <a:solidFill>
                  <a:srgbClr val="FFFFFF"/>
                </a:solidFill>
                <a:latin typeface="Calibri"/>
              </a:rPr>
              <a:t>It will say 80 — usually correct.</a:t>
            </a:r>
          </a:p>
          <a:p>
            <a:pPr algn="l">
              <a:spcBef>
                <a:spcPts val="800"/>
              </a:spcBef>
            </a:pPr>
            <a:r>
              <a:rPr sz="2000" b="0" i="0">
                <a:solidFill>
                  <a:srgbClr val="F2F6FA"/>
                </a:solidFill>
                <a:latin typeface="Calibri"/>
              </a:rPr>
              <a:t>Does it warn you the skew makes $80k misleading,</a:t>
            </a:r>
          </a:p>
          <a:p>
            <a:pPr algn="l"/>
            <a:r>
              <a:rPr sz="2000" b="0" i="1">
                <a:solidFill>
                  <a:srgbClr val="5AC8E0"/>
                </a:solidFill>
                <a:latin typeface="Calibri"/>
              </a:rPr>
              <a:t>and recommend the median? Catch the missing caveat.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1887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BEFORE NEXT CLASS  ·  WEEK 3 WRAP</a:t>
            </a:r>
          </a:p>
        </p:txBody>
      </p:sp>
      <p:sp>
        <p:nvSpPr>
          <p:cNvPr id="3" name="TextBox 2"/>
          <p:cNvSpPr txBox="1"/>
          <p:nvPr/>
        </p:nvSpPr>
        <p:spPr>
          <a:xfrm>
            <a:off x="548640" y="1874519"/>
            <a:ext cx="11091672" cy="914400"/>
          </a:xfrm>
          <a:prstGeom prst="rect">
            <a:avLst/>
          </a:prstGeom>
          <a:noFill/>
        </p:spPr>
        <p:txBody>
          <a:bodyPr wrap="square" anchor="ctr" lIns="0" rIns="0" tIns="0" bIns="0">
            <a:spAutoFit/>
          </a:bodyPr>
          <a:lstStyle/>
          <a:p>
            <a:pPr algn="ctr"/>
            <a:r>
              <a:rPr sz="4400" b="1" i="0">
                <a:solidFill>
                  <a:srgbClr val="FFFFFF"/>
                </a:solidFill>
                <a:latin typeface="Calibri"/>
              </a:rPr>
              <a:t>Shape → Center → Spread</a:t>
            </a:r>
          </a:p>
        </p:txBody>
      </p:sp>
      <p:sp>
        <p:nvSpPr>
          <p:cNvPr id="4" name="TextBox 3"/>
          <p:cNvSpPr txBox="1"/>
          <p:nvPr/>
        </p:nvSpPr>
        <p:spPr>
          <a:xfrm>
            <a:off x="1463040" y="3154680"/>
            <a:ext cx="9262872" cy="2743200"/>
          </a:xfrm>
          <a:prstGeom prst="rect">
            <a:avLst/>
          </a:prstGeom>
          <a:noFill/>
        </p:spPr>
        <p:txBody>
          <a:bodyPr wrap="square" anchor="t" lIns="0" rIns="0" tIns="0" bIns="0">
            <a:spAutoFit/>
          </a:bodyPr>
          <a:lstStyle/>
          <a:p>
            <a:pPr algn="l"/>
            <a:r>
              <a:rPr sz="2100" b="1" i="0">
                <a:solidFill>
                  <a:srgbClr val="5AC8E0"/>
                </a:solidFill>
                <a:latin typeface="Calibri"/>
              </a:rPr>
              <a:t>Lecture Tutorial 3</a:t>
            </a:r>
            <a:r>
              <a:rPr sz="2000" b="0" i="0">
                <a:solidFill>
                  <a:srgbClr val="F2F6FA"/>
                </a:solidFill>
                <a:latin typeface="Calibri"/>
              </a:rPr>
              <a:t>   AI tutor + share link   (~60–90 min)</a:t>
            </a:r>
          </a:p>
          <a:p>
            <a:pPr algn="l">
              <a:spcBef>
                <a:spcPts val="1000"/>
              </a:spcBef>
            </a:pPr>
            <a:r>
              <a:rPr sz="2100" b="1" i="0">
                <a:solidFill>
                  <a:srgbClr val="5AC8E0"/>
                </a:solidFill>
                <a:latin typeface="Calibri"/>
              </a:rPr>
              <a:t>Practice exercises</a:t>
            </a:r>
            <a:r>
              <a:rPr sz="2000" b="0" i="0">
                <a:solidFill>
                  <a:srgbClr val="F2F6FA"/>
                </a:solidFill>
                <a:latin typeface="Calibri"/>
              </a:rPr>
              <a:t>   quick reps   (~15–25 min, ungraded)</a:t>
            </a:r>
          </a:p>
          <a:p>
            <a:pPr algn="l">
              <a:spcBef>
                <a:spcPts val="1000"/>
              </a:spcBef>
            </a:pPr>
            <a:r>
              <a:rPr sz="2100" b="1" i="0">
                <a:solidFill>
                  <a:srgbClr val="5AC8E0"/>
                </a:solidFill>
                <a:latin typeface="Calibri"/>
              </a:rPr>
              <a:t>Quiz 2</a:t>
            </a:r>
            <a:r>
              <a:rPr sz="2000" b="0" i="0">
                <a:solidFill>
                  <a:srgbClr val="F2F6FA"/>
                </a:solidFill>
                <a:latin typeface="Calibri"/>
              </a:rPr>
              <a:t>   center, spread, five-number summary   (due Sun)</a:t>
            </a:r>
          </a:p>
          <a:p>
            <a:pPr algn="l">
              <a:spcBef>
                <a:spcPts val="1000"/>
              </a:spcBef>
            </a:pPr>
            <a:r>
              <a:rPr sz="2100" b="1" i="0">
                <a:solidFill>
                  <a:srgbClr val="5AC8E0"/>
                </a:solidFill>
                <a:latin typeface="Calibri"/>
              </a:rPr>
              <a:t>Discussion 2</a:t>
            </a:r>
            <a:r>
              <a:rPr sz="2000" b="0" i="0">
                <a:solidFill>
                  <a:srgbClr val="F2F6FA"/>
                </a:solidFill>
                <a:latin typeface="Calibri"/>
              </a:rPr>
              <a:t>   adaptive — which center is fair?  (no assignment)</a:t>
            </a:r>
          </a:p>
          <a:p>
            <a:pPr algn="l">
              <a:spcBef>
                <a:spcPts val="1400"/>
              </a:spcBef>
            </a:pPr>
            <a:r>
              <a:rPr sz="1900" b="0" i="1">
                <a:solidFill>
                  <a:srgbClr val="8FB8D9"/>
                </a:solidFill>
                <a:latin typeface="Calibri"/>
              </a:rPr>
              <a:t>Next: two variables — scatterplots &amp; correlation.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4173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THE WEEK'S BIG QUESTION</a:t>
            </a:r>
          </a:p>
        </p:txBody>
      </p:sp>
      <p:sp>
        <p:nvSpPr>
          <p:cNvPr id="3" name="TextBox 2"/>
          <p:cNvSpPr txBox="1"/>
          <p:nvPr/>
        </p:nvSpPr>
        <p:spPr>
          <a:xfrm>
            <a:off x="822960" y="2194560"/>
            <a:ext cx="10543032" cy="2377440"/>
          </a:xfrm>
          <a:prstGeom prst="rect">
            <a:avLst/>
          </a:prstGeom>
          <a:noFill/>
        </p:spPr>
        <p:txBody>
          <a:bodyPr wrap="square" anchor="ctr" lIns="0" rIns="0" tIns="0" bIns="0">
            <a:spAutoFit/>
          </a:bodyPr>
          <a:lstStyle/>
          <a:p>
            <a:pPr algn="ctr"/>
            <a:r>
              <a:rPr sz="4000" b="1" i="0">
                <a:solidFill>
                  <a:srgbClr val="FFFFFF"/>
                </a:solidFill>
                <a:latin typeface="Calibri"/>
              </a:rPr>
              <a:t>Squeeze a whole pile of numbers</a:t>
            </a:r>
          </a:p>
          <a:p>
            <a:pPr algn="ctr"/>
            <a:r>
              <a:rPr sz="4000" b="1" i="0">
                <a:solidFill>
                  <a:srgbClr val="FFFFFF"/>
                </a:solidFill>
                <a:latin typeface="Calibri"/>
              </a:rPr>
              <a:t>into one number — which number</a:t>
            </a:r>
          </a:p>
          <a:p>
            <a:pPr algn="ctr"/>
            <a:r>
              <a:rPr sz="4000" b="1" i="0">
                <a:solidFill>
                  <a:srgbClr val="5AC8E0"/>
                </a:solidFill>
                <a:latin typeface="Calibri"/>
              </a:rPr>
              <a:t>is honest, and what does it hide?</a:t>
            </a:r>
          </a:p>
        </p:txBody>
      </p:sp>
      <p:sp>
        <p:nvSpPr>
          <p:cNvPr id="4" name="TextBox 3"/>
          <p:cNvSpPr txBox="1"/>
          <p:nvPr/>
        </p:nvSpPr>
        <p:spPr>
          <a:xfrm>
            <a:off x="914400" y="5074920"/>
            <a:ext cx="10360152" cy="822960"/>
          </a:xfrm>
          <a:prstGeom prst="rect">
            <a:avLst/>
          </a:prstGeom>
          <a:noFill/>
        </p:spPr>
        <p:txBody>
          <a:bodyPr wrap="square" anchor="ctr" lIns="0" rIns="0" tIns="0" bIns="0">
            <a:spAutoFit/>
          </a:bodyPr>
          <a:lstStyle/>
          <a:p>
            <a:pPr algn="ctr"/>
            <a:r>
              <a:rPr sz="2000" b="0" i="0">
                <a:solidFill>
                  <a:srgbClr val="8FB8D9"/>
                </a:solidFill>
                <a:latin typeface="Calibri"/>
              </a:rPr>
              <a:t>Shape  ·  Center  ·  Spread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1887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ONE NUMBER FOR 'WHAT'S TYPICAL?'</a:t>
            </a:r>
          </a:p>
        </p:txBody>
      </p:sp>
      <p:sp>
        <p:nvSpPr>
          <p:cNvPr id="3" name="TextBox 2"/>
          <p:cNvSpPr txBox="1"/>
          <p:nvPr/>
        </p:nvSpPr>
        <p:spPr>
          <a:xfrm>
            <a:off x="548640" y="1874519"/>
            <a:ext cx="11091672" cy="1005840"/>
          </a:xfrm>
          <a:prstGeom prst="rect">
            <a:avLst/>
          </a:prstGeom>
          <a:noFill/>
        </p:spPr>
        <p:txBody>
          <a:bodyPr wrap="square" anchor="ctr" lIns="0" rIns="0" tIns="0" bIns="0">
            <a:spAutoFit/>
          </a:bodyPr>
          <a:lstStyle/>
          <a:p>
            <a:pPr algn="ctr"/>
            <a:r>
              <a:rPr sz="4600" b="1" i="0">
                <a:solidFill>
                  <a:srgbClr val="FFFFFF"/>
                </a:solidFill>
                <a:latin typeface="Calibri"/>
              </a:rPr>
              <a:t>MEAN   ·   MEDIAN   ·   MODE</a:t>
            </a:r>
          </a:p>
        </p:txBody>
      </p:sp>
      <p:sp>
        <p:nvSpPr>
          <p:cNvPr id="4" name="TextBox 3"/>
          <p:cNvSpPr txBox="1"/>
          <p:nvPr/>
        </p:nvSpPr>
        <p:spPr>
          <a:xfrm>
            <a:off x="1463040" y="3154680"/>
            <a:ext cx="9262872" cy="2743200"/>
          </a:xfrm>
          <a:prstGeom prst="rect">
            <a:avLst/>
          </a:prstGeom>
          <a:noFill/>
        </p:spPr>
        <p:txBody>
          <a:bodyPr wrap="square" anchor="t" lIns="0" rIns="0" tIns="0" bIns="0">
            <a:spAutoFit/>
          </a:bodyPr>
          <a:lstStyle/>
          <a:p>
            <a:pPr algn="l"/>
            <a:r>
              <a:rPr sz="2200" b="1" i="0">
                <a:solidFill>
                  <a:srgbClr val="5AC8E0"/>
                </a:solidFill>
                <a:latin typeface="Calibri"/>
              </a:rPr>
              <a:t>MEAN</a:t>
            </a:r>
            <a:r>
              <a:rPr sz="2000" b="0" i="0">
                <a:solidFill>
                  <a:srgbClr val="F2F6FA"/>
                </a:solidFill>
                <a:latin typeface="Calibri"/>
              </a:rPr>
              <a:t>   add every value, divide by how many — the balance point</a:t>
            </a:r>
          </a:p>
          <a:p>
            <a:pPr algn="l">
              <a:spcBef>
                <a:spcPts val="1400"/>
              </a:spcBef>
            </a:pPr>
            <a:r>
              <a:rPr sz="2200" b="1" i="0">
                <a:solidFill>
                  <a:srgbClr val="5AC8E0"/>
                </a:solidFill>
                <a:latin typeface="Calibri"/>
              </a:rPr>
              <a:t>MEDIAN</a:t>
            </a:r>
            <a:r>
              <a:rPr sz="2000" b="0" i="0">
                <a:solidFill>
                  <a:srgbClr val="F2F6FA"/>
                </a:solidFill>
                <a:latin typeface="Calibri"/>
              </a:rPr>
              <a:t>   the middle value once the data is sorted in order</a:t>
            </a:r>
          </a:p>
          <a:p>
            <a:pPr algn="l">
              <a:spcBef>
                <a:spcPts val="1400"/>
              </a:spcBef>
            </a:pPr>
            <a:r>
              <a:rPr sz="2200" b="1" i="0">
                <a:solidFill>
                  <a:srgbClr val="5AC8E0"/>
                </a:solidFill>
                <a:latin typeface="Calibri"/>
              </a:rPr>
              <a:t>MODE</a:t>
            </a:r>
            <a:r>
              <a:rPr sz="2000" b="0" i="0">
                <a:solidFill>
                  <a:srgbClr val="F2F6FA"/>
                </a:solidFill>
                <a:latin typeface="Calibri"/>
              </a:rPr>
              <a:t>   the value that shows up most often (works for categories)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1887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WATCH ME DO ONE  ·  FIVE QUIZ SCORES</a:t>
            </a:r>
          </a:p>
        </p:txBody>
      </p:sp>
      <p:sp>
        <p:nvSpPr>
          <p:cNvPr id="3" name="TextBox 2"/>
          <p:cNvSpPr txBox="1"/>
          <p:nvPr/>
        </p:nvSpPr>
        <p:spPr>
          <a:xfrm>
            <a:off x="548640" y="1874519"/>
            <a:ext cx="11091672" cy="822960"/>
          </a:xfrm>
          <a:prstGeom prst="rect">
            <a:avLst/>
          </a:prstGeom>
          <a:noFill/>
        </p:spPr>
        <p:txBody>
          <a:bodyPr wrap="square" anchor="ctr" lIns="0" rIns="0" tIns="0" bIns="0">
            <a:spAutoFit/>
          </a:bodyPr>
          <a:lstStyle/>
          <a:p>
            <a:pPr algn="ctr"/>
            <a:r>
              <a:rPr sz="5000" b="1" i="0">
                <a:solidFill>
                  <a:srgbClr val="FFFFFF"/>
                </a:solidFill>
                <a:latin typeface="Calibri"/>
              </a:rPr>
              <a:t>7,  8,  8,  9,  10</a:t>
            </a:r>
          </a:p>
        </p:txBody>
      </p:sp>
      <p:sp>
        <p:nvSpPr>
          <p:cNvPr id="4" name="TextBox 3"/>
          <p:cNvSpPr txBox="1"/>
          <p:nvPr/>
        </p:nvSpPr>
        <p:spPr>
          <a:xfrm>
            <a:off x="1463040" y="3017520"/>
            <a:ext cx="9262872" cy="2743200"/>
          </a:xfrm>
          <a:prstGeom prst="rect">
            <a:avLst/>
          </a:prstGeom>
          <a:noFill/>
        </p:spPr>
        <p:txBody>
          <a:bodyPr wrap="square" anchor="t" lIns="0" rIns="0" tIns="0" bIns="0">
            <a:spAutoFit/>
          </a:bodyPr>
          <a:lstStyle/>
          <a:p>
            <a:pPr algn="l"/>
            <a:r>
              <a:rPr sz="2200" b="1" i="0">
                <a:solidFill>
                  <a:srgbClr val="5AC8E0"/>
                </a:solidFill>
                <a:latin typeface="Calibri"/>
              </a:rPr>
              <a:t>MEAN</a:t>
            </a:r>
            <a:r>
              <a:rPr sz="2200" b="0" i="0">
                <a:solidFill>
                  <a:srgbClr val="F2F6FA"/>
                </a:solidFill>
                <a:latin typeface="Calibri"/>
              </a:rPr>
              <a:t>   7+8+8+9+10 = 42,   42 ÷ 5  =  8.4</a:t>
            </a:r>
          </a:p>
          <a:p>
            <a:pPr algn="l">
              <a:spcBef>
                <a:spcPts val="1600"/>
              </a:spcBef>
            </a:pPr>
            <a:r>
              <a:rPr sz="2200" b="1" i="0">
                <a:solidFill>
                  <a:srgbClr val="5AC8E0"/>
                </a:solidFill>
                <a:latin typeface="Calibri"/>
              </a:rPr>
              <a:t>MEDIAN</a:t>
            </a:r>
            <a:r>
              <a:rPr sz="2200" b="0" i="0">
                <a:solidFill>
                  <a:srgbClr val="F2F6FA"/>
                </a:solidFill>
                <a:latin typeface="Calibri"/>
              </a:rPr>
              <a:t>   the 3rd of 5 sorted values  =  8</a:t>
            </a:r>
          </a:p>
          <a:p>
            <a:pPr algn="l">
              <a:spcBef>
                <a:spcPts val="1600"/>
              </a:spcBef>
            </a:pPr>
            <a:r>
              <a:rPr sz="2200" b="1" i="0">
                <a:solidFill>
                  <a:srgbClr val="5AC8E0"/>
                </a:solidFill>
                <a:latin typeface="Calibri"/>
              </a:rPr>
              <a:t>MODE</a:t>
            </a:r>
            <a:r>
              <a:rPr sz="2200" b="0" i="0">
                <a:solidFill>
                  <a:srgbClr val="F2F6FA"/>
                </a:solidFill>
                <a:latin typeface="Calibri"/>
              </a:rPr>
              <a:t>   8 appears twice; the rest once  =  8</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78308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WHEN THE PILE IS LOPSIDED</a:t>
            </a:r>
          </a:p>
        </p:txBody>
      </p:sp>
      <p:sp>
        <p:nvSpPr>
          <p:cNvPr id="3" name="TextBox 2"/>
          <p:cNvSpPr txBox="1"/>
          <p:nvPr/>
        </p:nvSpPr>
        <p:spPr>
          <a:xfrm>
            <a:off x="548640" y="2606040"/>
            <a:ext cx="11091672" cy="1645920"/>
          </a:xfrm>
          <a:prstGeom prst="rect">
            <a:avLst/>
          </a:prstGeom>
          <a:noFill/>
        </p:spPr>
        <p:txBody>
          <a:bodyPr wrap="square" anchor="ctr" lIns="0" rIns="0" tIns="0" bIns="0">
            <a:spAutoFit/>
          </a:bodyPr>
          <a:lstStyle/>
          <a:p>
            <a:pPr algn="ctr"/>
            <a:r>
              <a:rPr sz="5600" b="1" i="0">
                <a:solidFill>
                  <a:srgbClr val="FFFFFF"/>
                </a:solidFill>
                <a:latin typeface="Calibri"/>
              </a:rPr>
              <a:t>MEAN   </a:t>
            </a:r>
            <a:r>
              <a:rPr sz="2800" b="0" i="0">
                <a:solidFill>
                  <a:srgbClr val="5AC8E0"/>
                </a:solidFill>
                <a:latin typeface="Calibri"/>
              </a:rPr>
              <a:t>vs</a:t>
            </a:r>
            <a:r>
              <a:rPr sz="5600" b="1" i="0">
                <a:solidFill>
                  <a:srgbClr val="FFFFFF"/>
                </a:solidFill>
                <a:latin typeface="Calibri"/>
              </a:rPr>
              <a:t>   MEDIAN</a:t>
            </a:r>
          </a:p>
        </p:txBody>
      </p:sp>
      <p:sp>
        <p:nvSpPr>
          <p:cNvPr id="4" name="TextBox 3"/>
          <p:cNvSpPr txBox="1"/>
          <p:nvPr/>
        </p:nvSpPr>
        <p:spPr>
          <a:xfrm>
            <a:off x="914400" y="4251960"/>
            <a:ext cx="10360152" cy="822960"/>
          </a:xfrm>
          <a:prstGeom prst="rect">
            <a:avLst/>
          </a:prstGeom>
          <a:noFill/>
        </p:spPr>
        <p:txBody>
          <a:bodyPr wrap="square" anchor="ctr" lIns="0" rIns="0" tIns="0" bIns="0">
            <a:spAutoFit/>
          </a:bodyPr>
          <a:lstStyle/>
          <a:p>
            <a:pPr algn="ctr"/>
            <a:r>
              <a:rPr sz="1900" b="0" i="0">
                <a:solidFill>
                  <a:srgbClr val="8FB8D9"/>
                </a:solidFill>
                <a:latin typeface="Calibri"/>
              </a:rPr>
              <a:t>chases the outlier              ignores it, stays in the middle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1887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FIVE INCOMES ON A BLOCK  ($1000s)  ·  ONE MANSION</a:t>
            </a:r>
          </a:p>
        </p:txBody>
      </p:sp>
      <p:sp>
        <p:nvSpPr>
          <p:cNvPr id="3" name="TextBox 2"/>
          <p:cNvSpPr txBox="1"/>
          <p:nvPr/>
        </p:nvSpPr>
        <p:spPr>
          <a:xfrm>
            <a:off x="548640" y="1874519"/>
            <a:ext cx="11091672" cy="822960"/>
          </a:xfrm>
          <a:prstGeom prst="rect">
            <a:avLst/>
          </a:prstGeom>
          <a:noFill/>
        </p:spPr>
        <p:txBody>
          <a:bodyPr wrap="square" anchor="ctr" lIns="0" rIns="0" tIns="0" bIns="0">
            <a:spAutoFit/>
          </a:bodyPr>
          <a:lstStyle/>
          <a:p>
            <a:pPr algn="ctr"/>
            <a:r>
              <a:rPr sz="4800" b="1" i="0">
                <a:solidFill>
                  <a:srgbClr val="FFFFFF"/>
                </a:solidFill>
                <a:latin typeface="Calibri"/>
              </a:rPr>
              <a:t>30,  35,  40,  45,  250</a:t>
            </a:r>
          </a:p>
        </p:txBody>
      </p:sp>
      <p:sp>
        <p:nvSpPr>
          <p:cNvPr id="4" name="TextBox 3"/>
          <p:cNvSpPr txBox="1"/>
          <p:nvPr/>
        </p:nvSpPr>
        <p:spPr>
          <a:xfrm>
            <a:off x="1280160" y="3063240"/>
            <a:ext cx="9628632" cy="2743200"/>
          </a:xfrm>
          <a:prstGeom prst="rect">
            <a:avLst/>
          </a:prstGeom>
          <a:noFill/>
        </p:spPr>
        <p:txBody>
          <a:bodyPr wrap="square" anchor="t" lIns="0" rIns="0" tIns="0" bIns="0">
            <a:spAutoFit/>
          </a:bodyPr>
          <a:lstStyle/>
          <a:p>
            <a:pPr algn="l"/>
            <a:r>
              <a:rPr sz="2200" b="1" i="0">
                <a:solidFill>
                  <a:srgbClr val="5AC8E0"/>
                </a:solidFill>
                <a:latin typeface="Calibri"/>
              </a:rPr>
              <a:t>MEAN</a:t>
            </a:r>
            <a:r>
              <a:rPr sz="2200" b="0" i="0">
                <a:solidFill>
                  <a:srgbClr val="F2F6FA"/>
                </a:solidFill>
                <a:latin typeface="Calibri"/>
              </a:rPr>
              <a:t>   400 ÷ 5  =  80   →   "$80,000 average"</a:t>
            </a:r>
          </a:p>
          <a:p>
            <a:pPr algn="l">
              <a:spcBef>
                <a:spcPts val="1400"/>
              </a:spcBef>
            </a:pPr>
            <a:r>
              <a:rPr sz="2200" b="1" i="0">
                <a:solidFill>
                  <a:srgbClr val="5AC8E0"/>
                </a:solidFill>
                <a:latin typeface="Calibri"/>
              </a:rPr>
              <a:t>MEDIAN</a:t>
            </a:r>
            <a:r>
              <a:rPr sz="2200" b="0" i="0">
                <a:solidFill>
                  <a:srgbClr val="F2F6FA"/>
                </a:solidFill>
                <a:latin typeface="Calibri"/>
              </a:rPr>
              <a:t>   the 3rd of 5  =  $40,000</a:t>
            </a:r>
          </a:p>
          <a:p>
            <a:pPr algn="l">
              <a:spcBef>
                <a:spcPts val="1800"/>
              </a:spcBef>
            </a:pPr>
            <a:r>
              <a:rPr sz="2100" b="1" i="0">
                <a:solidFill>
                  <a:srgbClr val="FFFFFF"/>
                </a:solidFill>
                <a:latin typeface="Calibri"/>
              </a:rPr>
              <a:t>Four of five homes earn ≤ $45k — yet the mean says $80k.</a:t>
            </a:r>
          </a:p>
          <a:p>
            <a:pPr algn="l">
              <a:spcBef>
                <a:spcPts val="600"/>
              </a:spcBef>
            </a:pPr>
            <a:r>
              <a:rPr sz="2000" b="0" i="1">
                <a:solidFill>
                  <a:srgbClr val="5AC8E0"/>
                </a:solidFill>
                <a:latin typeface="Calibri"/>
              </a:rPr>
              <a:t>The honest summary is the median. (So news uses median income.)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4173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WHY CENTER ISN'T ENOUGH</a:t>
            </a:r>
          </a:p>
        </p:txBody>
      </p:sp>
      <p:sp>
        <p:nvSpPr>
          <p:cNvPr id="3" name="TextBox 2"/>
          <p:cNvSpPr txBox="1"/>
          <p:nvPr/>
        </p:nvSpPr>
        <p:spPr>
          <a:xfrm>
            <a:off x="822960" y="2148840"/>
            <a:ext cx="10543032" cy="2194560"/>
          </a:xfrm>
          <a:prstGeom prst="rect">
            <a:avLst/>
          </a:prstGeom>
          <a:noFill/>
        </p:spPr>
        <p:txBody>
          <a:bodyPr wrap="square" anchor="ctr" lIns="0" rIns="0" tIns="0" bIns="0">
            <a:spAutoFit/>
          </a:bodyPr>
          <a:lstStyle/>
          <a:p>
            <a:pPr algn="ctr"/>
            <a:r>
              <a:rPr sz="4000" b="1" i="0">
                <a:solidFill>
                  <a:srgbClr val="FFFFFF"/>
                </a:solidFill>
                <a:latin typeface="Calibri"/>
              </a:rPr>
              <a:t>Two classes, same average — 75%.</a:t>
            </a:r>
          </a:p>
          <a:p>
            <a:pPr algn="ctr"/>
            <a:r>
              <a:rPr sz="4000" b="1" i="0">
                <a:solidFill>
                  <a:srgbClr val="5AC8E0"/>
                </a:solidFill>
                <a:latin typeface="Calibri"/>
              </a:rPr>
              <a:t>One tightly bunched, one wildly split.</a:t>
            </a:r>
          </a:p>
        </p:txBody>
      </p:sp>
      <p:sp>
        <p:nvSpPr>
          <p:cNvPr id="4" name="TextBox 3"/>
          <p:cNvSpPr txBox="1"/>
          <p:nvPr/>
        </p:nvSpPr>
        <p:spPr>
          <a:xfrm>
            <a:off x="914400" y="4892040"/>
            <a:ext cx="10360152" cy="822960"/>
          </a:xfrm>
          <a:prstGeom prst="rect">
            <a:avLst/>
          </a:prstGeom>
          <a:noFill/>
        </p:spPr>
        <p:txBody>
          <a:bodyPr wrap="square" anchor="ctr" lIns="0" rIns="0" tIns="0" bIns="0">
            <a:spAutoFit/>
          </a:bodyPr>
          <a:lstStyle/>
          <a:p>
            <a:pPr algn="ctr"/>
            <a:r>
              <a:rPr sz="2000" b="0" i="0">
                <a:solidFill>
                  <a:srgbClr val="8FB8D9"/>
                </a:solidFill>
                <a:latin typeface="Calibri"/>
              </a:rPr>
              <a:t>Center says WHERE.   Spread says HOW TIGHTLY.</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9601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BUILD A STANDARD DEVIATION  ·  STEP BY STEP</a:t>
            </a:r>
          </a:p>
        </p:txBody>
      </p:sp>
      <p:sp>
        <p:nvSpPr>
          <p:cNvPr id="3" name="TextBox 2"/>
          <p:cNvSpPr txBox="1"/>
          <p:nvPr/>
        </p:nvSpPr>
        <p:spPr>
          <a:xfrm>
            <a:off x="548640" y="1554480"/>
            <a:ext cx="11091672" cy="731520"/>
          </a:xfrm>
          <a:prstGeom prst="rect">
            <a:avLst/>
          </a:prstGeom>
          <a:noFill/>
        </p:spPr>
        <p:txBody>
          <a:bodyPr wrap="square" anchor="ctr" lIns="0" rIns="0" tIns="0" bIns="0">
            <a:spAutoFit/>
          </a:bodyPr>
          <a:lstStyle/>
          <a:p>
            <a:pPr algn="ctr"/>
            <a:r>
              <a:rPr sz="4400" b="1" i="0">
                <a:solidFill>
                  <a:srgbClr val="FFFFFF"/>
                </a:solidFill>
                <a:latin typeface="Calibri"/>
              </a:rPr>
              <a:t>2,  2,  4,  6,  6</a:t>
            </a:r>
          </a:p>
        </p:txBody>
      </p:sp>
      <p:sp>
        <p:nvSpPr>
          <p:cNvPr id="4" name="TextBox 3"/>
          <p:cNvSpPr txBox="1"/>
          <p:nvPr/>
        </p:nvSpPr>
        <p:spPr>
          <a:xfrm>
            <a:off x="1234440" y="2514600"/>
            <a:ext cx="9720072" cy="3291840"/>
          </a:xfrm>
          <a:prstGeom prst="rect">
            <a:avLst/>
          </a:prstGeom>
          <a:noFill/>
        </p:spPr>
        <p:txBody>
          <a:bodyPr wrap="square" anchor="t" lIns="0" rIns="0" tIns="0" bIns="0">
            <a:spAutoFit/>
          </a:bodyPr>
          <a:lstStyle/>
          <a:p>
            <a:pPr algn="l"/>
            <a:r>
              <a:rPr sz="2000" b="1" i="0">
                <a:solidFill>
                  <a:srgbClr val="5AC8E0"/>
                </a:solidFill>
                <a:latin typeface="Calibri"/>
              </a:rPr>
              <a:t>1   MEAN</a:t>
            </a:r>
            <a:r>
              <a:rPr sz="2000" b="0" i="0">
                <a:solidFill>
                  <a:srgbClr val="F2F6FA"/>
                </a:solidFill>
                <a:latin typeface="Calibri"/>
              </a:rPr>
              <a:t>   20 ÷ 5  =  4</a:t>
            </a:r>
          </a:p>
          <a:p>
            <a:pPr algn="l">
              <a:spcBef>
                <a:spcPts val="1000"/>
              </a:spcBef>
            </a:pPr>
            <a:r>
              <a:rPr sz="2000" b="1" i="0">
                <a:solidFill>
                  <a:srgbClr val="5AC8E0"/>
                </a:solidFill>
                <a:latin typeface="Calibri"/>
              </a:rPr>
              <a:t>2   DEVIATIONS</a:t>
            </a:r>
            <a:r>
              <a:rPr sz="2000" b="0" i="0">
                <a:solidFill>
                  <a:srgbClr val="F2F6FA"/>
                </a:solidFill>
                <a:latin typeface="Calibri"/>
              </a:rPr>
              <a:t>   −2, −2, 0, +2, +2   (they sum to 0 ✓)</a:t>
            </a:r>
          </a:p>
          <a:p>
            <a:pPr algn="l">
              <a:spcBef>
                <a:spcPts val="1000"/>
              </a:spcBef>
            </a:pPr>
            <a:r>
              <a:rPr sz="2000" b="1" i="0">
                <a:solidFill>
                  <a:srgbClr val="5AC8E0"/>
                </a:solidFill>
                <a:latin typeface="Calibri"/>
              </a:rPr>
              <a:t>3   SQUARE EACH</a:t>
            </a:r>
            <a:r>
              <a:rPr sz="2000" b="0" i="0">
                <a:solidFill>
                  <a:srgbClr val="F2F6FA"/>
                </a:solidFill>
                <a:latin typeface="Calibri"/>
              </a:rPr>
              <a:t>   4, 4, 0, 4, 4   →   sum = 16</a:t>
            </a:r>
          </a:p>
          <a:p>
            <a:pPr algn="l">
              <a:spcBef>
                <a:spcPts val="1000"/>
              </a:spcBef>
            </a:pPr>
            <a:r>
              <a:rPr sz="2000" b="1" i="0">
                <a:solidFill>
                  <a:srgbClr val="5AC8E0"/>
                </a:solidFill>
                <a:latin typeface="Calibri"/>
              </a:rPr>
              <a:t>4   VARIANCE</a:t>
            </a:r>
            <a:r>
              <a:rPr sz="2000" b="0" i="0">
                <a:solidFill>
                  <a:srgbClr val="F2F6FA"/>
                </a:solidFill>
                <a:latin typeface="Calibri"/>
              </a:rPr>
              <a:t>   16 ÷ (n−1) = 16 ÷ 4  =  4</a:t>
            </a:r>
          </a:p>
          <a:p>
            <a:pPr algn="l">
              <a:spcBef>
                <a:spcPts val="1000"/>
              </a:spcBef>
            </a:pPr>
            <a:r>
              <a:rPr sz="2000" b="1" i="0">
                <a:solidFill>
                  <a:srgbClr val="5AC8E0"/>
                </a:solidFill>
                <a:latin typeface="Calibri"/>
              </a:rPr>
              <a:t>5   STD DEVIATION</a:t>
            </a:r>
            <a:r>
              <a:rPr sz="2000" b="0" i="0">
                <a:solidFill>
                  <a:srgbClr val="F2F6FA"/>
                </a:solidFill>
                <a:latin typeface="Calibri"/>
              </a:rPr>
              <a:t>   √4  =  2</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188720"/>
            <a:ext cx="10725912" cy="457200"/>
          </a:xfrm>
          <a:prstGeom prst="rect">
            <a:avLst/>
          </a:prstGeom>
          <a:noFill/>
        </p:spPr>
        <p:txBody>
          <a:bodyPr wrap="square" anchor="ctr" lIns="0" rIns="0" tIns="0" bIns="0">
            <a:spAutoFit/>
          </a:bodyPr>
          <a:lstStyle/>
          <a:p>
            <a:pPr algn="ctr"/>
            <a:r>
              <a:rPr sz="1500" b="1" i="0">
                <a:solidFill>
                  <a:srgbClr val="8FB8D9"/>
                </a:solidFill>
                <a:latin typeface="Calibri"/>
              </a:rPr>
              <a:t>CHOP THE SORTED DATA INTO FOUR QUARTERS</a:t>
            </a:r>
          </a:p>
        </p:txBody>
      </p:sp>
      <p:sp>
        <p:nvSpPr>
          <p:cNvPr id="3" name="TextBox 2"/>
          <p:cNvSpPr txBox="1"/>
          <p:nvPr/>
        </p:nvSpPr>
        <p:spPr>
          <a:xfrm>
            <a:off x="548640" y="1828800"/>
            <a:ext cx="11091672" cy="868680"/>
          </a:xfrm>
          <a:prstGeom prst="rect">
            <a:avLst/>
          </a:prstGeom>
          <a:noFill/>
        </p:spPr>
        <p:txBody>
          <a:bodyPr wrap="square" anchor="ctr" lIns="0" rIns="0" tIns="0" bIns="0">
            <a:spAutoFit/>
          </a:bodyPr>
          <a:lstStyle/>
          <a:p>
            <a:pPr algn="ctr"/>
            <a:r>
              <a:rPr sz="3800" b="1" i="0">
                <a:solidFill>
                  <a:srgbClr val="FFFFFF"/>
                </a:solidFill>
                <a:latin typeface="Calibri"/>
              </a:rPr>
              <a:t>MIN  ·  Q1  ·  MEDIAN  ·  Q3  ·  MAX</a:t>
            </a:r>
          </a:p>
        </p:txBody>
      </p:sp>
      <p:sp>
        <p:nvSpPr>
          <p:cNvPr id="4" name="TextBox 3"/>
          <p:cNvSpPr txBox="1"/>
          <p:nvPr/>
        </p:nvSpPr>
        <p:spPr>
          <a:xfrm>
            <a:off x="1645920" y="3063240"/>
            <a:ext cx="8897112" cy="2743200"/>
          </a:xfrm>
          <a:prstGeom prst="rect">
            <a:avLst/>
          </a:prstGeom>
          <a:noFill/>
        </p:spPr>
        <p:txBody>
          <a:bodyPr wrap="square" anchor="t" lIns="0" rIns="0" tIns="0" bIns="0">
            <a:spAutoFit/>
          </a:bodyPr>
          <a:lstStyle/>
          <a:p>
            <a:pPr algn="l"/>
            <a:r>
              <a:rPr sz="2000" b="1" i="0">
                <a:solidFill>
                  <a:srgbClr val="5AC8E0"/>
                </a:solidFill>
                <a:latin typeface="Calibri"/>
              </a:rPr>
              <a:t>MEDIAN (Q2)</a:t>
            </a:r>
            <a:r>
              <a:rPr sz="2000" b="0" i="0">
                <a:solidFill>
                  <a:srgbClr val="F2F6FA"/>
                </a:solidFill>
                <a:latin typeface="Calibri"/>
              </a:rPr>
              <a:t>   cuts the data in half</a:t>
            </a:r>
          </a:p>
          <a:p>
            <a:pPr algn="l">
              <a:spcBef>
                <a:spcPts val="1200"/>
              </a:spcBef>
            </a:pPr>
            <a:r>
              <a:rPr sz="2000" b="1" i="0">
                <a:solidFill>
                  <a:srgbClr val="5AC8E0"/>
                </a:solidFill>
                <a:latin typeface="Calibri"/>
              </a:rPr>
              <a:t>Q1</a:t>
            </a:r>
            <a:r>
              <a:rPr sz="2000" b="0" i="0">
                <a:solidFill>
                  <a:srgbClr val="F2F6FA"/>
                </a:solidFill>
                <a:latin typeface="Calibri"/>
              </a:rPr>
              <a:t>   median of the lower half — 25% sit below it</a:t>
            </a:r>
          </a:p>
          <a:p>
            <a:pPr algn="l">
              <a:spcBef>
                <a:spcPts val="1200"/>
              </a:spcBef>
            </a:pPr>
            <a:r>
              <a:rPr sz="2000" b="1" i="0">
                <a:solidFill>
                  <a:srgbClr val="5AC8E0"/>
                </a:solidFill>
                <a:latin typeface="Calibri"/>
              </a:rPr>
              <a:t>Q3</a:t>
            </a:r>
            <a:r>
              <a:rPr sz="2000" b="0" i="0">
                <a:solidFill>
                  <a:srgbClr val="F2F6FA"/>
                </a:solidFill>
                <a:latin typeface="Calibri"/>
              </a:rPr>
              <a:t>   median of the upper half — 75% sit below it</a:t>
            </a:r>
          </a:p>
          <a:p>
            <a:pPr algn="l">
              <a:spcBef>
                <a:spcPts val="1600"/>
              </a:spcBef>
            </a:pPr>
            <a:r>
              <a:rPr sz="2000" b="1" i="0">
                <a:solidFill>
                  <a:srgbClr val="FFFFFF"/>
                </a:solidFill>
                <a:latin typeface="Calibri"/>
              </a:rPr>
              <a:t>IQR  =  Q3 − Q1</a:t>
            </a:r>
            <a:r>
              <a:rPr sz="2000" b="0" i="1">
                <a:solidFill>
                  <a:srgbClr val="5AC8E0"/>
                </a:solidFill>
                <a:latin typeface="Calibri"/>
              </a:rPr>
              <a:t>   the width of the middle 50%</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