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Introduction to Statistics. I'm Prof. Rivera, and this is Week 4 — Exploring Relationships. For three weeks we've described one variable at a time — where data comes from, how to picture it, and how to summarize its center and spread. This week we put two variables side by side and ask how they move together. Same toolkit as always: a spreadsheet — Google Sheets or Excel — and one approved chatbot, Gemini, Claude, or ChatGPT, for the tutorial and the audit-the-AI moment. Here's the through-line for the whole week, and it's the most misused idea in all of statistics: two things moving together is not the same as one causing the other. By Thursday you'll be able to picture a relationship, measure it with a single number, and decide whether it's a real cause or a hidden third variable in disguise. Let's begin.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Scatterplots and r are for two NUMBER variables. But many questions involve two CATEGORY variables — like 'do you exercise daily?' and 'is your energy high?' You can't plot a dot; you build a two-way table, and you compare with proportions. Here's our study: two hundred students, each answering both yes-or-no questions. Among the ninety who exercise daily, seventy-two report high energy — that's seventy-two divided by NINETY, which is zero-point-eight-zero, eighty percent. Among the hundred-and-ten who don't exercise, thirty-three report high energy — thirty-three over a hundred-and-ten, zero-point-three-zero, thirty percent. Eighty percent versus thirty percent is a fifty-percentage-point gap. Exercisers are far more likely to report high energy. That gap IS the association between the two categorical variables — the table's version of a strong correlation. DO: Flag the denominator, because it's the number-one mistake. To talk about exercisers, you divide by the exercisers' total, ninety — not by two hundred. The next slide names these proportions properly. And hold the warning: a real gap still doesn't tell us the arrow.</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week's second photograph slide — how to read any two-way table. Three numbers come out of one table, and mixing them up is where points are lost. A CELL is a single inside count: seventy-two students both exercise daily AND report high energy. A MARGINAL proportion describes ONE variable, ignoring the other — you divide by the grand total, the number in the corner. P of exercising is ninety over two hundred, forty-five percent. They're called marginal because they live in the table's margins. A CONDITIONAL proportion restricts to one group FIRST, then divides by that group's total. P of high energy GIVEN exercise is seventy-two over ninety — eighty percent. This is the one you use to compare groups. DO: Give them the flag. The word 'given,' or 'of the exercisers,' tells you which total goes on the bottom. Marginal is the whole pie's slice; conditional is the slice inside one group. Drill one quick reverse: P of high energy given NO exercise is thirty-three over a hundred-ten, thirty percent. Bottom number is a hundred-ten, not two hundred.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misused idea in all of statistics: seeing two things move together and assuming one causes the other. Back to our hook. Ice-cream sales and drowning deaths rise and fall together across the year — a strong positive correlation, real and repeatable. But ice cream doesn't drown anyone. The LURKING VARIABLE is summer heat: hot weather drives BOTH ice-cream buying AND swimming, and swimming is what raises drownings. Remove summer and the link evaporates. The handshake looked like a push. A lurking variable is a third variable, not among the two you're studying, that affects the relationship; when it drives both of your variables it's called confounding. It manufactures a correlation with no causal arrow between your two. DO: Give the two-question cure and drill it. One: could a third variable explain both? Two: was anything actually randomly ASSIGNED? If nothing was assigned, it's observational, and you have a link, not a cause — a callback to Week 1. Memory hook: when X and Y move together, always ask who else is in the room. Run the police-and-crime mini-debate: the lurker is city population.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Run this live in Google Sheets or Excel — they're identical here. The task: from data, get both the picture and the number. Step one: put your two variables in two columns — study hours in A2 down to A7, exam score in B2 down to B7. Step two: select the block A1 to B7, then Insert, then Chart, then choose Scatter. Eyeball it first — direction, form, strength — before you trust any number. Step three: in an empty cell type equals CORREL, open paren, A2 colon A7, comma, B2 colon B7, close paren. It returns zero-point-nine-nine-seven, about plus zero-point-nine-nine. Mention that equals PEARSON of the same ranges gives the identical number. Step four, the habit that matters: sanity-check the number against the picture. A tight upward line should give r near plus one. If the cell and the cloud disagree, trust the cloud and recheck your ranges — you probably grabbed the wrong cells. Tie it back: this is the scatterplot and the correlation from this session, now actually executed in thirty seconds.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move that defines how you use AI in this course: you verify, you don't consume. DO: Have students paste this to an approved chatbot — Gemini, Claude, or ChatGPT: 'A study finds a correlation of r equals zero-point-eight between the number of firefighters sent to a fire and the amount of damage. Does sending fewer firefighters reduce damage? Explain.' Then check its reasoning against this week. A careless model may 'explain' the correlation as if firefighters CAUSE the damage — and conclude, absurdly, that you should send fewer. The honest answer names the lurking variable: the SIZE of the fire. Bigger fires draw more firefighters AND cause more damage. The correlation is real; the causal arrow is backwards and silly. The point isn't to dunk on the model — it's the working relationship for the whole semester: the tool drafts, you judge. This is exactly how the weekly Lecture Tutorial runs. You'll catch the model, not trust it, and you'll submit the conversation share link as evidence you did the judging. Make every student find or confirm the lurking variable before moving 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land the week. Everything reduces to three verbs you can aim at any 'X is linked to Y' claim. PICTURE it — a scatterplot, described by direction, form, and strength. MEASURE it — correlation r, between minus one and plus one, sign for direction, size for tightness, and for categories, conditional proportions in a two-way table. QUESTION it — before you say cause, hunt a lurking variable and ask whether anything was randomly assigned. Callback: Week 1 told you correlation isn't causation; this week you can now prove you mean it — you can picture, measure, and tabulate a relationship and STILL withhold the arrow. Here's the graded work. Lecture Tutorial 4 with an approved chatbot — submit the share link, about thirty to forty-five minutes. Quiz 4 covers scatterplots, r, two-way tables, and lurking variables. Discussion 4, 'Linked, or caused?' — find a real headline and reason about a lurking variable. And Assignment 4 — four problems: describe a scatterplot, interpret an r, compute a conditional proportion, and explain a lurking variable to a non-expert. Tease next week: we've spent four weeks DESCRIBING data. Week 5 turns to probability — the rules of chance underneath all of it. From what happened to what's likely. Nice work today — see you next session.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Open cold. Put one sentence on the board and say nothing: 'People who eat more ice cream are more likely to drown.' Let it sit. Then: that's a real, repeatable pattern — the numbers don't lie — so should we ban ice cream at the beach? Wait for the laugh, then the objection: it's summer. Hot days drive BOTH the ice cream AND the swimming, and the drowning. A hidden third thing is pulling both strings. Name the promise for the week: by Thursday you can take any 'X is linked to Y' headline and do three things — picture the relationship in a scatterplot, measure it with one number called correlation, and decide whether it's a genuine cause or a third variable wearing a disguise. The memory hook, a callback to Week 1's coffee and grades: correlation is a handshake, not a push. Two things greeting each other is not one shoving the other. This week we make that precise.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any picture, decide which variable is which. When we have two QUANTITATIVE variables measured on the same individuals, one is usually the EXPLANATORY variable — the one you think does the explaining — and it goes on the x-axis. The other is the RESPONSE variable — the one that responds — and it goes on the y-axis. Memory hook: x explains, y responds. DO: Make it concrete. Study hours and exam score — which explains which? Hours plausibly explain the score, so hours on x, score on y. Hours of sunlight and ice-cream sales — sunlight on x. Stress that this is a judgment about the story you're telling, not a law of nature — and, as we'll see, the correlation number won't even change if you swap them. But the scatterplot's story does. Get the axes right first; everything this week sits on this choice.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two quantitative variables are measured on the same people, the picture that shows their relationship is the SCATTERPLOT — one dot per individual, placed by its x value and its y value. Here's the discipline: never report a number before you've eyeballed this picture. The picture tells you whether a number is even appropriate. DO: Teach the three describing words and make students say all three, every time. DIRECTION — positive if the dots rise left to right, negative if they fall. FORM — linear if they follow a straight-line trend, otherwise curved or no clear form. STRENGTH — how tightly the dots hug that trend: strong is a tight band, weak is a big fuzzy cloud. And always add the question: any outliers — points far from the overall pattern? The memory hook is D-F-S: Direction, Form, Strength, plus 'any outliers?' Drill it now; the next slide is the whole map.</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 slide — the week's map for describing any scatterplot. Tell students: if you screenshot one slide this week, screenshot this. Walk the four lines. DIRECTION: positive means as x goes up y goes up, the dots rise left to right; negative means they fall. FORM: linear if the dots follow a straight line, otherwise curved, or no clear form at all. STRENGTH: how tightly the dots hug that trend — strong is a narrow band, moderate is looser, weak is a wide scatter. And OUTLIERS: always ask whether any point sits far from the overall pattern, because one stray point can distort everything that follows. DO: Run a worked example out loud with the six study-hours and exam-score points — two-sixty-five up to ten-ninety-five. As hours rise, scores rise: positive. Plotted, they nearly form a straight line: linear. They hug it tightly with no stray point: strong, no outliers. The spoken deliverable, every time, is one sentence: a strong, positive, linear relationship, no outliers.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Run the drill. Show the six scatterplots; students match each to one of the r values solo for thirty seconds, compare with a neighbor for a minute, then the class votes. The point is to build intuition for what r feels like before we define it. A tight rising cloud is near plus-one. A loose rising cloud is a real but modest plus-zero-point-four — not 'no relationship,' just weak. Tight falling is near minus-zero-point-nine; loose falling around minus-zero-point-three. Spend your time on the two that split the room. Number five, the clean U-curve, has a correlation near ZERO even though the two variables are obviously, tightly related — because r only sees the straight-line part. That's the trap of the week, and it's exactly why we look at the picture before trusting the number. Number six, the shapeless blob, is also near zero — but for the opposite reason: there's genuinely no relationship. Same r, completely different stories. Let students argue it out before you confirm.</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Eyeballing 'strong' or 'weak' is subjective, so we put a number on it. CORRELATION, written little-r, measures the direction and strength of the LINEAR relationship between two quantitative variables — and it always lands on a fixed scale between minus one and plus one. The sign matches the direction: positive r, positive relationship; negative r, negative. The size tells you tightness. r equals plus one is a perfect straight line sloping up; minus one a perfect line sloping down; zero means no LINEAR relationship at all. The closer the absolute value of r is to one, the tighter the dots cling to a straight line. DO: Give them a rough field guide — absolute value around point-eight to one is strong, point-five to point-eight moderate, below about point-three weak — but warn them it's a guide, not a law. Land the discipline one more time: r is a measuring tape for a straight line. It does not measure curves, it carries no units, and it never — ever — proves causation. That last one is the rest of today.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put the number on our six-student data: study hours against exam score. The formula — which just averages the products of the two variables' z-scores, and which we do not compute by hand this week — returns r equals plus zero-point-nine-nine-seven. Round and report it as about plus zero-point-nine-nine. Now read it in WORDS, because the interpretation is the deliverable, not the digits: a correlation of plus zero-point-nine-nine means a very strong, positive, linear relationship — almost a perfect upward line. As study time rises, exam score rises in near-lockstep. DO: Point out that the number and the picture agree. Back on the scatterplot we eyeballed 'strong, positive, linear,' and the number confirms it. When they disagree, trust the picture and recheck the data — a single outlier or a typo in a cell can yank r around. Resist over-claiming: a near-perfect r still does not say studying CAUSED the scores. It says they move together very tightly. The arrow is a separate question.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things a big correlation does NOT mean — each one is a classic exam trap, so cure them now. One: r does not measure ANY relationship, only the straight-line part. A perfect U-shaped curve can have r equal to zero while the variables are tightly related. The picture would scream 'relationship'; r would say nothing. Always look at the scatterplot first. Two: r has no units. It's a pure number. Swap hours for minutes, pounds for kilograms — r is identical. Three: r is not a percent and not linear in strength. r equals zero-point-six is not sixty percent of anything, and zero-point-eight is much more than twice zero-point-four. Just report sign and size in words; don't translate it to a percentage. Four, the big one, the rest of this session: a large r never proves that X causes Y. DO: Add one more useful fact — r is symmetric. Correlation of x with y equals correlation of y with x. Swapping the axes never changes the number, only the story you tell.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INTRODUCTION TO STATISTICS  ·  MATH 11  ·  WEEK 4</a:t>
            </a:r>
          </a:p>
        </p:txBody>
      </p:sp>
      <p:sp>
        <p:nvSpPr>
          <p:cNvPr id="3" name="TextBox 2"/>
          <p:cNvSpPr txBox="1"/>
          <p:nvPr/>
        </p:nvSpPr>
        <p:spPr>
          <a:xfrm>
            <a:off x="548640" y="2194560"/>
            <a:ext cx="11094415" cy="2194560"/>
          </a:xfrm>
          <a:prstGeom prst="rect">
            <a:avLst/>
          </a:prstGeom>
          <a:noFill/>
        </p:spPr>
        <p:txBody>
          <a:bodyPr wrap="square" lIns="0" rIns="0" tIns="0" bIns="0" anchor="ctr">
            <a:spAutoFit/>
          </a:bodyPr>
          <a:lstStyle/>
          <a:p>
            <a:pPr algn="ctr">
              <a:lnSpc>
                <a:spcPct val="105000"/>
              </a:lnSpc>
            </a:pPr>
            <a:r>
              <a:rPr sz="6400" b="1" i="0">
                <a:solidFill>
                  <a:srgbClr val="FFFFFF"/>
                </a:solidFill>
                <a:latin typeface="Calibri"/>
              </a:rPr>
              <a:t>Exploring</a:t>
            </a:r>
          </a:p>
          <a:p>
            <a:pPr algn="ctr">
              <a:lnSpc>
                <a:spcPct val="105000"/>
              </a:lnSpc>
            </a:pPr>
            <a:r>
              <a:rPr sz="6400" b="1" i="0">
                <a:solidFill>
                  <a:srgbClr val="FFFFFF"/>
                </a:solidFill>
                <a:latin typeface="Calibri"/>
              </a:rPr>
              <a:t>Relationships</a:t>
            </a:r>
          </a:p>
        </p:txBody>
      </p:sp>
      <p:sp>
        <p:nvSpPr>
          <p:cNvPr id="4" name="TextBox 3"/>
          <p:cNvSpPr txBox="1"/>
          <p:nvPr/>
        </p:nvSpPr>
        <p:spPr>
          <a:xfrm>
            <a:off x="914400" y="4526280"/>
            <a:ext cx="10362895" cy="822960"/>
          </a:xfrm>
          <a:prstGeom prst="rect">
            <a:avLst/>
          </a:prstGeom>
          <a:noFill/>
        </p:spPr>
        <p:txBody>
          <a:bodyPr wrap="square" lIns="0" rIns="0" tIns="0" bIns="0" anchor="ctr">
            <a:spAutoFit/>
          </a:bodyPr>
          <a:lstStyle/>
          <a:p>
            <a:pPr algn="ctr"/>
            <a:r>
              <a:rPr sz="2200" b="0" i="1">
                <a:solidFill>
                  <a:srgbClr val="8FB8D9"/>
                </a:solidFill>
                <a:latin typeface="Calibri"/>
              </a:rPr>
              <a:t>When two things move together — what is the data really telling us?</a:t>
            </a:r>
          </a:p>
        </p:txBody>
      </p:sp>
      <p:sp>
        <p:nvSpPr>
          <p:cNvPr id="5" name="TextBox 4"/>
          <p:cNvSpPr txBox="1"/>
          <p:nvPr/>
        </p:nvSpPr>
        <p:spPr>
          <a:xfrm>
            <a:off x="914400" y="5257800"/>
            <a:ext cx="10362895" cy="822960"/>
          </a:xfrm>
          <a:prstGeom prst="rect">
            <a:avLst/>
          </a:prstGeom>
          <a:noFill/>
        </p:spPr>
        <p:txBody>
          <a:bodyPr wrap="square" lIns="0" rIns="0" tIns="0" bIns="0" anchor="ctr">
            <a:spAutoFit/>
          </a:bodyPr>
          <a:lstStyle/>
          <a:p>
            <a:pPr algn="ctr"/>
            <a:r>
              <a:rPr sz="1700" b="0" i="0">
                <a:solidFill>
                  <a:srgbClr val="F2F6FA"/>
                </a:solidFill>
                <a:latin typeface="Calibri"/>
              </a:rPr>
              <a:t>Silver Oak University  ·  Department of Mathematics &amp; Statistics</a:t>
            </a:r>
          </a:p>
        </p:txBody>
      </p:sp>
      <p:sp>
        <p:nvSpPr>
          <p:cNvPr id="6" name="TextBox 5"/>
          <p:cNvSpPr txBox="1"/>
          <p:nvPr/>
        </p:nvSpPr>
        <p:spPr>
          <a:xfrm>
            <a:off x="914400" y="6035040"/>
            <a:ext cx="10362895" cy="822960"/>
          </a:xfrm>
          <a:prstGeom prst="rect">
            <a:avLst/>
          </a:prstGeom>
          <a:noFill/>
        </p:spPr>
        <p:txBody>
          <a:bodyPr wrap="square" lIns="0" rIns="0" tIns="0" bIns="0" anchor="ctr">
            <a:spAutoFit/>
          </a:bodyPr>
          <a:lstStyle/>
          <a:p>
            <a:pPr algn="ctr"/>
            <a:r>
              <a:rPr sz="1500" b="0" i="0">
                <a:solidFill>
                  <a:srgbClr val="6E8CA6"/>
                </a:solidFill>
                <a:latin typeface="Calibri"/>
              </a:rPr>
              <a:t>~ Prof. Rivera's edition  ·  Fall 2026  ·  built with thecoursemaker.com</a:t>
            </a: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23444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TWO CATEGORIES  ·  COMPARE THE GROUPS</a:t>
            </a:r>
          </a:p>
        </p:txBody>
      </p:sp>
      <p:sp>
        <p:nvSpPr>
          <p:cNvPr id="3" name="TextBox 2"/>
          <p:cNvSpPr txBox="1"/>
          <p:nvPr/>
        </p:nvSpPr>
        <p:spPr>
          <a:xfrm>
            <a:off x="548640" y="1874520"/>
            <a:ext cx="11094415" cy="1463040"/>
          </a:xfrm>
          <a:prstGeom prst="rect">
            <a:avLst/>
          </a:prstGeom>
          <a:noFill/>
        </p:spPr>
        <p:txBody>
          <a:bodyPr wrap="square" lIns="0" rIns="0" tIns="0" bIns="0" anchor="ctr">
            <a:spAutoFit/>
          </a:bodyPr>
          <a:lstStyle/>
          <a:p>
            <a:pPr algn="ctr">
              <a:lnSpc>
                <a:spcPct val="100000"/>
              </a:lnSpc>
            </a:pPr>
            <a:r>
              <a:rPr sz="8400" b="1" i="0">
                <a:solidFill>
                  <a:srgbClr val="FFFFFF"/>
                </a:solidFill>
                <a:latin typeface="Calibri"/>
              </a:rPr>
              <a:t>80%  vs  30%</a:t>
            </a:r>
          </a:p>
        </p:txBody>
      </p:sp>
      <p:sp>
        <p:nvSpPr>
          <p:cNvPr id="4" name="TextBox 3"/>
          <p:cNvSpPr txBox="1"/>
          <p:nvPr/>
        </p:nvSpPr>
        <p:spPr>
          <a:xfrm>
            <a:off x="914400" y="3657600"/>
            <a:ext cx="10362895" cy="822960"/>
          </a:xfrm>
          <a:prstGeom prst="rect">
            <a:avLst/>
          </a:prstGeom>
          <a:noFill/>
        </p:spPr>
        <p:txBody>
          <a:bodyPr wrap="square" lIns="0" rIns="0" tIns="0" bIns="0" anchor="ctr">
            <a:spAutoFit/>
          </a:bodyPr>
          <a:lstStyle/>
          <a:p>
            <a:pPr algn="ctr"/>
            <a:r>
              <a:rPr sz="2200" b="0" i="0">
                <a:solidFill>
                  <a:srgbClr val="F2F6FA"/>
                </a:solidFill>
                <a:latin typeface="Calibri"/>
              </a:rPr>
              <a:t>report high energy:  72 of 90 exercisers   vs   33 of 110 non-exercisers</a:t>
            </a:r>
          </a:p>
        </p:txBody>
      </p:sp>
      <p:sp>
        <p:nvSpPr>
          <p:cNvPr id="5" name="TextBox 4"/>
          <p:cNvSpPr txBox="1"/>
          <p:nvPr/>
        </p:nvSpPr>
        <p:spPr>
          <a:xfrm>
            <a:off x="914400" y="4800600"/>
            <a:ext cx="10362895" cy="822960"/>
          </a:xfrm>
          <a:prstGeom prst="rect">
            <a:avLst/>
          </a:prstGeom>
          <a:noFill/>
        </p:spPr>
        <p:txBody>
          <a:bodyPr wrap="square" lIns="0" rIns="0" tIns="0" bIns="0" anchor="ctr">
            <a:spAutoFit/>
          </a:bodyPr>
          <a:lstStyle/>
          <a:p>
            <a:pPr algn="ctr"/>
            <a:r>
              <a:rPr sz="2800" b="0" i="1">
                <a:solidFill>
                  <a:srgbClr val="5AC8E0"/>
                </a:solidFill>
                <a:latin typeface="Calibri"/>
              </a:rPr>
              <a:t>A 50-point gap — that's an association.</a:t>
            </a:r>
          </a:p>
        </p:txBody>
      </p:sp>
      <p:sp>
        <p:nvSpPr>
          <p:cNvPr id="6" name="Oval 5"/>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READING A TWO-WAY TABLE  ·  THE WHOLE MAP</a:t>
            </a:r>
          </a:p>
        </p:txBody>
      </p:sp>
      <p:sp>
        <p:nvSpPr>
          <p:cNvPr id="3" name="TextBox 2"/>
          <p:cNvSpPr txBox="1"/>
          <p:nvPr/>
        </p:nvSpPr>
        <p:spPr>
          <a:xfrm>
            <a:off x="548640" y="1143000"/>
            <a:ext cx="11094415" cy="914400"/>
          </a:xfrm>
          <a:prstGeom prst="rect">
            <a:avLst/>
          </a:prstGeom>
          <a:noFill/>
        </p:spPr>
        <p:txBody>
          <a:bodyPr wrap="square" lIns="0" rIns="0" tIns="0" bIns="0" anchor="ctr">
            <a:spAutoFit/>
          </a:bodyPr>
          <a:lstStyle/>
          <a:p>
            <a:pPr algn="ctr">
              <a:lnSpc>
                <a:spcPct val="100000"/>
              </a:lnSpc>
            </a:pPr>
            <a:r>
              <a:rPr sz="5000" b="1" i="0">
                <a:solidFill>
                  <a:srgbClr val="5AC8E0"/>
                </a:solidFill>
                <a:latin typeface="Calibri"/>
              </a:rPr>
              <a:t>Marginal  vs  Conditional</a:t>
            </a:r>
          </a:p>
        </p:txBody>
      </p:sp>
      <p:sp>
        <p:nvSpPr>
          <p:cNvPr id="4" name="TextBox 3"/>
          <p:cNvSpPr txBox="1"/>
          <p:nvPr/>
        </p:nvSpPr>
        <p:spPr>
          <a:xfrm>
            <a:off x="1188720" y="2331720"/>
            <a:ext cx="2834640" cy="932688"/>
          </a:xfrm>
          <a:prstGeom prst="rect">
            <a:avLst/>
          </a:prstGeom>
          <a:noFill/>
        </p:spPr>
        <p:txBody>
          <a:bodyPr wrap="square" lIns="0" rIns="0" tIns="0" bIns="0" anchor="ctr">
            <a:spAutoFit/>
          </a:bodyPr>
          <a:lstStyle/>
          <a:p>
            <a:pPr algn="l"/>
            <a:r>
              <a:rPr sz="2400" b="1" i="0">
                <a:solidFill>
                  <a:srgbClr val="FFFFFF"/>
                </a:solidFill>
                <a:latin typeface="Calibri"/>
              </a:rPr>
              <a:t>CELL</a:t>
            </a:r>
          </a:p>
        </p:txBody>
      </p:sp>
      <p:sp>
        <p:nvSpPr>
          <p:cNvPr id="5" name="TextBox 4"/>
          <p:cNvSpPr txBox="1"/>
          <p:nvPr/>
        </p:nvSpPr>
        <p:spPr>
          <a:xfrm>
            <a:off x="4206240" y="2331720"/>
            <a:ext cx="2834640" cy="932688"/>
          </a:xfrm>
          <a:prstGeom prst="rect">
            <a:avLst/>
          </a:prstGeom>
          <a:noFill/>
        </p:spPr>
        <p:txBody>
          <a:bodyPr wrap="square" lIns="0" rIns="0" tIns="0" bIns="0" anchor="ctr">
            <a:spAutoFit/>
          </a:bodyPr>
          <a:lstStyle/>
          <a:p>
            <a:pPr algn="l"/>
            <a:r>
              <a:rPr sz="1600" b="0" i="1">
                <a:solidFill>
                  <a:srgbClr val="5AC8E0"/>
                </a:solidFill>
                <a:latin typeface="Calibri"/>
              </a:rPr>
              <a:t>one count</a:t>
            </a:r>
          </a:p>
        </p:txBody>
      </p:sp>
      <p:sp>
        <p:nvSpPr>
          <p:cNvPr id="6" name="TextBox 5"/>
          <p:cNvSpPr txBox="1"/>
          <p:nvPr/>
        </p:nvSpPr>
        <p:spPr>
          <a:xfrm>
            <a:off x="7315200" y="2331720"/>
            <a:ext cx="3977640" cy="932688"/>
          </a:xfrm>
          <a:prstGeom prst="rect">
            <a:avLst/>
          </a:prstGeom>
          <a:noFill/>
        </p:spPr>
        <p:txBody>
          <a:bodyPr wrap="square" lIns="0" rIns="0" tIns="0" bIns="0" anchor="ctr">
            <a:spAutoFit/>
          </a:bodyPr>
          <a:lstStyle/>
          <a:p>
            <a:pPr algn="l"/>
            <a:r>
              <a:rPr sz="1500" b="0" i="0">
                <a:solidFill>
                  <a:srgbClr val="F2F6FA"/>
                </a:solidFill>
                <a:latin typeface="Calibri"/>
              </a:rPr>
              <a:t>both things at once: 72 exercise AND high-energy</a:t>
            </a:r>
          </a:p>
        </p:txBody>
      </p:sp>
      <p:sp>
        <p:nvSpPr>
          <p:cNvPr id="7" name="TextBox 6"/>
          <p:cNvSpPr txBox="1"/>
          <p:nvPr/>
        </p:nvSpPr>
        <p:spPr>
          <a:xfrm>
            <a:off x="1188720" y="3264408"/>
            <a:ext cx="2834640" cy="932688"/>
          </a:xfrm>
          <a:prstGeom prst="rect">
            <a:avLst/>
          </a:prstGeom>
          <a:noFill/>
        </p:spPr>
        <p:txBody>
          <a:bodyPr wrap="square" lIns="0" rIns="0" tIns="0" bIns="0" anchor="ctr">
            <a:spAutoFit/>
          </a:bodyPr>
          <a:lstStyle/>
          <a:p>
            <a:pPr algn="l"/>
            <a:r>
              <a:rPr sz="2400" b="1" i="0">
                <a:solidFill>
                  <a:srgbClr val="FFFFFF"/>
                </a:solidFill>
                <a:latin typeface="Calibri"/>
              </a:rPr>
              <a:t>MARGINAL</a:t>
            </a:r>
          </a:p>
        </p:txBody>
      </p:sp>
      <p:sp>
        <p:nvSpPr>
          <p:cNvPr id="8" name="TextBox 7"/>
          <p:cNvSpPr txBox="1"/>
          <p:nvPr/>
        </p:nvSpPr>
        <p:spPr>
          <a:xfrm>
            <a:off x="4206240" y="3264408"/>
            <a:ext cx="2834640" cy="932688"/>
          </a:xfrm>
          <a:prstGeom prst="rect">
            <a:avLst/>
          </a:prstGeom>
          <a:noFill/>
        </p:spPr>
        <p:txBody>
          <a:bodyPr wrap="square" lIns="0" rIns="0" tIns="0" bIns="0" anchor="ctr">
            <a:spAutoFit/>
          </a:bodyPr>
          <a:lstStyle/>
          <a:p>
            <a:pPr algn="l"/>
            <a:r>
              <a:rPr sz="1600" b="0" i="1">
                <a:solidFill>
                  <a:srgbClr val="5AC8E0"/>
                </a:solidFill>
                <a:latin typeface="Calibri"/>
              </a:rPr>
              <a:t>÷ grand total</a:t>
            </a:r>
          </a:p>
        </p:txBody>
      </p:sp>
      <p:sp>
        <p:nvSpPr>
          <p:cNvPr id="9" name="TextBox 8"/>
          <p:cNvSpPr txBox="1"/>
          <p:nvPr/>
        </p:nvSpPr>
        <p:spPr>
          <a:xfrm>
            <a:off x="7315200" y="3264408"/>
            <a:ext cx="3977640" cy="932688"/>
          </a:xfrm>
          <a:prstGeom prst="rect">
            <a:avLst/>
          </a:prstGeom>
          <a:noFill/>
        </p:spPr>
        <p:txBody>
          <a:bodyPr wrap="square" lIns="0" rIns="0" tIns="0" bIns="0" anchor="ctr">
            <a:spAutoFit/>
          </a:bodyPr>
          <a:lstStyle/>
          <a:p>
            <a:pPr algn="l"/>
            <a:r>
              <a:rPr sz="1500" b="0" i="0">
                <a:solidFill>
                  <a:srgbClr val="F2F6FA"/>
                </a:solidFill>
                <a:latin typeface="Calibri"/>
              </a:rPr>
              <a:t>P(exercise) = 90 / 200 = 45%</a:t>
            </a:r>
          </a:p>
        </p:txBody>
      </p:sp>
      <p:sp>
        <p:nvSpPr>
          <p:cNvPr id="10" name="TextBox 9"/>
          <p:cNvSpPr txBox="1"/>
          <p:nvPr/>
        </p:nvSpPr>
        <p:spPr>
          <a:xfrm>
            <a:off x="1188720" y="4197096"/>
            <a:ext cx="2834640" cy="932688"/>
          </a:xfrm>
          <a:prstGeom prst="rect">
            <a:avLst/>
          </a:prstGeom>
          <a:noFill/>
        </p:spPr>
        <p:txBody>
          <a:bodyPr wrap="square" lIns="0" rIns="0" tIns="0" bIns="0" anchor="ctr">
            <a:spAutoFit/>
          </a:bodyPr>
          <a:lstStyle/>
          <a:p>
            <a:pPr algn="l"/>
            <a:r>
              <a:rPr sz="2400" b="1" i="0">
                <a:solidFill>
                  <a:srgbClr val="FFFFFF"/>
                </a:solidFill>
                <a:latin typeface="Calibri"/>
              </a:rPr>
              <a:t>CONDITIONAL</a:t>
            </a:r>
          </a:p>
        </p:txBody>
      </p:sp>
      <p:sp>
        <p:nvSpPr>
          <p:cNvPr id="11" name="TextBox 10"/>
          <p:cNvSpPr txBox="1"/>
          <p:nvPr/>
        </p:nvSpPr>
        <p:spPr>
          <a:xfrm>
            <a:off x="4206240" y="4197096"/>
            <a:ext cx="2834640" cy="932688"/>
          </a:xfrm>
          <a:prstGeom prst="rect">
            <a:avLst/>
          </a:prstGeom>
          <a:noFill/>
        </p:spPr>
        <p:txBody>
          <a:bodyPr wrap="square" lIns="0" rIns="0" tIns="0" bIns="0" anchor="ctr">
            <a:spAutoFit/>
          </a:bodyPr>
          <a:lstStyle/>
          <a:p>
            <a:pPr algn="l"/>
            <a:r>
              <a:rPr sz="1600" b="0" i="1">
                <a:solidFill>
                  <a:srgbClr val="5AC8E0"/>
                </a:solidFill>
                <a:latin typeface="Calibri"/>
              </a:rPr>
              <a:t>÷ one group's total</a:t>
            </a:r>
          </a:p>
        </p:txBody>
      </p:sp>
      <p:sp>
        <p:nvSpPr>
          <p:cNvPr id="12" name="TextBox 11"/>
          <p:cNvSpPr txBox="1"/>
          <p:nvPr/>
        </p:nvSpPr>
        <p:spPr>
          <a:xfrm>
            <a:off x="7315200" y="4197096"/>
            <a:ext cx="3977640" cy="932688"/>
          </a:xfrm>
          <a:prstGeom prst="rect">
            <a:avLst/>
          </a:prstGeom>
          <a:noFill/>
        </p:spPr>
        <p:txBody>
          <a:bodyPr wrap="square" lIns="0" rIns="0" tIns="0" bIns="0" anchor="ctr">
            <a:spAutoFit/>
          </a:bodyPr>
          <a:lstStyle/>
          <a:p>
            <a:pPr algn="l"/>
            <a:r>
              <a:rPr sz="1500" b="0" i="0">
                <a:solidFill>
                  <a:srgbClr val="F2F6FA"/>
                </a:solidFill>
                <a:latin typeface="Calibri"/>
              </a:rPr>
              <a:t>P(high | exercise) = 72 / 90 = 80%</a:t>
            </a:r>
          </a:p>
        </p:txBody>
      </p:sp>
      <p:sp>
        <p:nvSpPr>
          <p:cNvPr id="13" name="TextBox 12"/>
          <p:cNvSpPr txBox="1"/>
          <p:nvPr/>
        </p:nvSpPr>
        <p:spPr>
          <a:xfrm>
            <a:off x="1188720" y="5129784"/>
            <a:ext cx="2834640" cy="932688"/>
          </a:xfrm>
          <a:prstGeom prst="rect">
            <a:avLst/>
          </a:prstGeom>
          <a:noFill/>
        </p:spPr>
        <p:txBody>
          <a:bodyPr wrap="square" lIns="0" rIns="0" tIns="0" bIns="0" anchor="ctr">
            <a:spAutoFit/>
          </a:bodyPr>
          <a:lstStyle/>
          <a:p>
            <a:pPr algn="l"/>
            <a:r>
              <a:rPr sz="2400" b="1" i="0">
                <a:solidFill>
                  <a:srgbClr val="FFFFFF"/>
                </a:solidFill>
                <a:latin typeface="Calibri"/>
              </a:rPr>
              <a:t>THE FLAG</a:t>
            </a:r>
          </a:p>
        </p:txBody>
      </p:sp>
      <p:sp>
        <p:nvSpPr>
          <p:cNvPr id="14" name="TextBox 13"/>
          <p:cNvSpPr txBox="1"/>
          <p:nvPr/>
        </p:nvSpPr>
        <p:spPr>
          <a:xfrm>
            <a:off x="4206240" y="5129784"/>
            <a:ext cx="2834640" cy="932688"/>
          </a:xfrm>
          <a:prstGeom prst="rect">
            <a:avLst/>
          </a:prstGeom>
          <a:noFill/>
        </p:spPr>
        <p:txBody>
          <a:bodyPr wrap="square" lIns="0" rIns="0" tIns="0" bIns="0" anchor="ctr">
            <a:spAutoFit/>
          </a:bodyPr>
          <a:lstStyle/>
          <a:p>
            <a:pPr algn="l"/>
            <a:r>
              <a:rPr sz="1600" b="0" i="1">
                <a:solidFill>
                  <a:srgbClr val="5AC8E0"/>
                </a:solidFill>
                <a:latin typeface="Calibri"/>
              </a:rPr>
              <a:t>the word “given”</a:t>
            </a:r>
          </a:p>
        </p:txBody>
      </p:sp>
      <p:sp>
        <p:nvSpPr>
          <p:cNvPr id="15" name="TextBox 14"/>
          <p:cNvSpPr txBox="1"/>
          <p:nvPr/>
        </p:nvSpPr>
        <p:spPr>
          <a:xfrm>
            <a:off x="7315200" y="5129784"/>
            <a:ext cx="3977640" cy="932688"/>
          </a:xfrm>
          <a:prstGeom prst="rect">
            <a:avLst/>
          </a:prstGeom>
          <a:noFill/>
        </p:spPr>
        <p:txBody>
          <a:bodyPr wrap="square" lIns="0" rIns="0" tIns="0" bIns="0" anchor="ctr">
            <a:spAutoFit/>
          </a:bodyPr>
          <a:lstStyle/>
          <a:p>
            <a:pPr algn="l"/>
            <a:r>
              <a:rPr sz="1500" b="0" i="0">
                <a:solidFill>
                  <a:srgbClr val="F2F6FA"/>
                </a:solidFill>
                <a:latin typeface="Calibri"/>
              </a:rPr>
              <a:t>“given” names the denominator group</a:t>
            </a:r>
          </a:p>
        </p:txBody>
      </p:sp>
      <p:sp>
        <p:nvSpPr>
          <p:cNvPr id="16" name="TextBox 15"/>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23444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THE MOST MISUSED IDEA IN STATISTICS</a:t>
            </a:r>
          </a:p>
        </p:txBody>
      </p:sp>
      <p:sp>
        <p:nvSpPr>
          <p:cNvPr id="3" name="TextBox 2"/>
          <p:cNvSpPr txBox="1"/>
          <p:nvPr/>
        </p:nvSpPr>
        <p:spPr>
          <a:xfrm>
            <a:off x="548640" y="1874520"/>
            <a:ext cx="11094415" cy="1463040"/>
          </a:xfrm>
          <a:prstGeom prst="rect">
            <a:avLst/>
          </a:prstGeom>
          <a:noFill/>
        </p:spPr>
        <p:txBody>
          <a:bodyPr wrap="square" lIns="0" rIns="0" tIns="0" bIns="0" anchor="ctr">
            <a:spAutoFit/>
          </a:bodyPr>
          <a:lstStyle/>
          <a:p>
            <a:pPr algn="ctr"/>
            <a:r>
              <a:rPr sz="6000" b="1" i="0">
                <a:solidFill>
                  <a:srgbClr val="FFFFFF"/>
                </a:solidFill>
                <a:latin typeface="Calibri"/>
              </a:rPr>
              <a:t>Correlation ≠ Causation</a:t>
            </a:r>
          </a:p>
        </p:txBody>
      </p:sp>
      <p:sp>
        <p:nvSpPr>
          <p:cNvPr id="4" name="TextBox 3"/>
          <p:cNvSpPr txBox="1"/>
          <p:nvPr/>
        </p:nvSpPr>
        <p:spPr>
          <a:xfrm>
            <a:off x="914400" y="3657600"/>
            <a:ext cx="10362895" cy="822960"/>
          </a:xfrm>
          <a:prstGeom prst="rect">
            <a:avLst/>
          </a:prstGeom>
          <a:noFill/>
        </p:spPr>
        <p:txBody>
          <a:bodyPr wrap="square" lIns="0" rIns="0" tIns="0" bIns="0" anchor="ctr">
            <a:spAutoFit/>
          </a:bodyPr>
          <a:lstStyle/>
          <a:p>
            <a:pPr algn="ctr"/>
            <a:r>
              <a:rPr sz="2200" b="0" i="0">
                <a:solidFill>
                  <a:srgbClr val="F2F6FA"/>
                </a:solidFill>
                <a:latin typeface="Calibri"/>
              </a:rPr>
              <a:t>Ice cream doesn't drown anyone — summer heat drives both.</a:t>
            </a:r>
          </a:p>
        </p:txBody>
      </p:sp>
      <p:sp>
        <p:nvSpPr>
          <p:cNvPr id="5" name="TextBox 4"/>
          <p:cNvSpPr txBox="1"/>
          <p:nvPr/>
        </p:nvSpPr>
        <p:spPr>
          <a:xfrm>
            <a:off x="914400" y="4800600"/>
            <a:ext cx="10362895" cy="822960"/>
          </a:xfrm>
          <a:prstGeom prst="rect">
            <a:avLst/>
          </a:prstGeom>
          <a:noFill/>
        </p:spPr>
        <p:txBody>
          <a:bodyPr wrap="square" lIns="0" rIns="0" tIns="0" bIns="0" anchor="ctr">
            <a:spAutoFit/>
          </a:bodyPr>
          <a:lstStyle/>
          <a:p>
            <a:pPr algn="ctr"/>
            <a:r>
              <a:rPr sz="2600" b="0" i="1">
                <a:solidFill>
                  <a:srgbClr val="5AC8E0"/>
                </a:solidFill>
                <a:latin typeface="Calibri"/>
              </a:rPr>
              <a:t>When X and Y move together, ask who else is in the room.</a:t>
            </a:r>
          </a:p>
        </p:txBody>
      </p:sp>
      <p:sp>
        <p:nvSpPr>
          <p:cNvPr id="6" name="Oval 5"/>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59544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TECHNOLOGY  ·  SCATTERPLOT + CORRELATION IN A SHEET</a:t>
            </a:r>
          </a:p>
        </p:txBody>
      </p:sp>
      <p:sp>
        <p:nvSpPr>
          <p:cNvPr id="3" name="TextBox 2"/>
          <p:cNvSpPr txBox="1"/>
          <p:nvPr/>
        </p:nvSpPr>
        <p:spPr>
          <a:xfrm>
            <a:off x="548640" y="1143000"/>
            <a:ext cx="11094415" cy="914400"/>
          </a:xfrm>
          <a:prstGeom prst="rect">
            <a:avLst/>
          </a:prstGeom>
          <a:noFill/>
        </p:spPr>
        <p:txBody>
          <a:bodyPr wrap="square" lIns="0" rIns="0" tIns="0" bIns="0" anchor="ctr">
            <a:spAutoFit/>
          </a:bodyPr>
          <a:lstStyle/>
          <a:p>
            <a:pPr algn="ctr">
              <a:lnSpc>
                <a:spcPct val="100000"/>
              </a:lnSpc>
            </a:pPr>
            <a:r>
              <a:rPr sz="4600" b="1" i="0">
                <a:solidFill>
                  <a:srgbClr val="5AC8E0"/>
                </a:solidFill>
                <a:latin typeface="Calibri"/>
              </a:rPr>
              <a:t>=CORREL(A2:A7, B2:B7)</a:t>
            </a:r>
          </a:p>
        </p:txBody>
      </p:sp>
      <p:sp>
        <p:nvSpPr>
          <p:cNvPr id="4" name="TextBox 3"/>
          <p:cNvSpPr txBox="1"/>
          <p:nvPr/>
        </p:nvSpPr>
        <p:spPr>
          <a:xfrm>
            <a:off x="1188720" y="2514600"/>
            <a:ext cx="640080" cy="749808"/>
          </a:xfrm>
          <a:prstGeom prst="rect">
            <a:avLst/>
          </a:prstGeom>
          <a:noFill/>
        </p:spPr>
        <p:txBody>
          <a:bodyPr wrap="square" lIns="0" rIns="0" tIns="0" bIns="0" anchor="ctr">
            <a:spAutoFit/>
          </a:bodyPr>
          <a:lstStyle/>
          <a:p>
            <a:pPr algn="l"/>
            <a:r>
              <a:rPr sz="2800" b="1" i="0">
                <a:solidFill>
                  <a:srgbClr val="5AC8E0"/>
                </a:solidFill>
                <a:latin typeface="Calibri"/>
              </a:rPr>
              <a:t>1</a:t>
            </a:r>
          </a:p>
        </p:txBody>
      </p:sp>
      <p:sp>
        <p:nvSpPr>
          <p:cNvPr id="5" name="TextBox 4"/>
          <p:cNvSpPr txBox="1"/>
          <p:nvPr/>
        </p:nvSpPr>
        <p:spPr>
          <a:xfrm>
            <a:off x="1965960" y="2514600"/>
            <a:ext cx="9326880" cy="749808"/>
          </a:xfrm>
          <a:prstGeom prst="rect">
            <a:avLst/>
          </a:prstGeom>
          <a:noFill/>
        </p:spPr>
        <p:txBody>
          <a:bodyPr wrap="square" lIns="0" rIns="0" tIns="0" bIns="0" anchor="ctr">
            <a:spAutoFit/>
          </a:bodyPr>
          <a:lstStyle/>
          <a:p>
            <a:pPr algn="l"/>
            <a:r>
              <a:rPr sz="1800" b="0" i="0">
                <a:solidFill>
                  <a:srgbClr val="F2F6FA"/>
                </a:solidFill>
                <a:latin typeface="Calibri"/>
              </a:rPr>
              <a:t>Two variables in two columns — study hours A2:A7, score B2:B7</a:t>
            </a:r>
          </a:p>
        </p:txBody>
      </p:sp>
      <p:sp>
        <p:nvSpPr>
          <p:cNvPr id="6" name="TextBox 5"/>
          <p:cNvSpPr txBox="1"/>
          <p:nvPr/>
        </p:nvSpPr>
        <p:spPr>
          <a:xfrm>
            <a:off x="1188720" y="3337560"/>
            <a:ext cx="640080" cy="749808"/>
          </a:xfrm>
          <a:prstGeom prst="rect">
            <a:avLst/>
          </a:prstGeom>
          <a:noFill/>
        </p:spPr>
        <p:txBody>
          <a:bodyPr wrap="square" lIns="0" rIns="0" tIns="0" bIns="0" anchor="ctr">
            <a:spAutoFit/>
          </a:bodyPr>
          <a:lstStyle/>
          <a:p>
            <a:pPr algn="l"/>
            <a:r>
              <a:rPr sz="2800" b="1" i="0">
                <a:solidFill>
                  <a:srgbClr val="5AC8E0"/>
                </a:solidFill>
                <a:latin typeface="Calibri"/>
              </a:rPr>
              <a:t>2</a:t>
            </a:r>
          </a:p>
        </p:txBody>
      </p:sp>
      <p:sp>
        <p:nvSpPr>
          <p:cNvPr id="7" name="TextBox 6"/>
          <p:cNvSpPr txBox="1"/>
          <p:nvPr/>
        </p:nvSpPr>
        <p:spPr>
          <a:xfrm>
            <a:off x="1965960" y="3337560"/>
            <a:ext cx="9326880" cy="749808"/>
          </a:xfrm>
          <a:prstGeom prst="rect">
            <a:avLst/>
          </a:prstGeom>
          <a:noFill/>
        </p:spPr>
        <p:txBody>
          <a:bodyPr wrap="square" lIns="0" rIns="0" tIns="0" bIns="0" anchor="ctr">
            <a:spAutoFit/>
          </a:bodyPr>
          <a:lstStyle/>
          <a:p>
            <a:pPr algn="l"/>
            <a:r>
              <a:rPr sz="1800" b="0" i="0">
                <a:solidFill>
                  <a:srgbClr val="F2F6FA"/>
                </a:solidFill>
                <a:latin typeface="Calibri"/>
              </a:rPr>
              <a:t>Select A1:B7  ▸  Insert  ▸  Chart  ▸  Scatter   (eyeball it first)</a:t>
            </a:r>
          </a:p>
        </p:txBody>
      </p:sp>
      <p:sp>
        <p:nvSpPr>
          <p:cNvPr id="8" name="TextBox 7"/>
          <p:cNvSpPr txBox="1"/>
          <p:nvPr/>
        </p:nvSpPr>
        <p:spPr>
          <a:xfrm>
            <a:off x="1188720" y="4160520"/>
            <a:ext cx="640080" cy="749808"/>
          </a:xfrm>
          <a:prstGeom prst="rect">
            <a:avLst/>
          </a:prstGeom>
          <a:noFill/>
        </p:spPr>
        <p:txBody>
          <a:bodyPr wrap="square" lIns="0" rIns="0" tIns="0" bIns="0" anchor="ctr">
            <a:spAutoFit/>
          </a:bodyPr>
          <a:lstStyle/>
          <a:p>
            <a:pPr algn="l"/>
            <a:r>
              <a:rPr sz="2800" b="1" i="0">
                <a:solidFill>
                  <a:srgbClr val="5AC8E0"/>
                </a:solidFill>
                <a:latin typeface="Calibri"/>
              </a:rPr>
              <a:t>3</a:t>
            </a:r>
          </a:p>
        </p:txBody>
      </p:sp>
      <p:sp>
        <p:nvSpPr>
          <p:cNvPr id="9" name="TextBox 8"/>
          <p:cNvSpPr txBox="1"/>
          <p:nvPr/>
        </p:nvSpPr>
        <p:spPr>
          <a:xfrm>
            <a:off x="1965960" y="4160520"/>
            <a:ext cx="9326880" cy="749808"/>
          </a:xfrm>
          <a:prstGeom prst="rect">
            <a:avLst/>
          </a:prstGeom>
          <a:noFill/>
        </p:spPr>
        <p:txBody>
          <a:bodyPr wrap="square" lIns="0" rIns="0" tIns="0" bIns="0" anchor="ctr">
            <a:spAutoFit/>
          </a:bodyPr>
          <a:lstStyle/>
          <a:p>
            <a:pPr algn="l"/>
            <a:r>
              <a:rPr sz="1800" b="0" i="0">
                <a:solidFill>
                  <a:srgbClr val="F2F6FA"/>
                </a:solidFill>
                <a:latin typeface="Calibri"/>
              </a:rPr>
              <a:t>In an empty cell:  =CORREL(A2:A7, B2:B7)  →  0.9974 ≈ +0.99</a:t>
            </a:r>
          </a:p>
        </p:txBody>
      </p:sp>
      <p:sp>
        <p:nvSpPr>
          <p:cNvPr id="10" name="TextBox 9"/>
          <p:cNvSpPr txBox="1"/>
          <p:nvPr/>
        </p:nvSpPr>
        <p:spPr>
          <a:xfrm>
            <a:off x="1188720" y="4983480"/>
            <a:ext cx="640080" cy="749808"/>
          </a:xfrm>
          <a:prstGeom prst="rect">
            <a:avLst/>
          </a:prstGeom>
          <a:noFill/>
        </p:spPr>
        <p:txBody>
          <a:bodyPr wrap="square" lIns="0" rIns="0" tIns="0" bIns="0" anchor="ctr">
            <a:spAutoFit/>
          </a:bodyPr>
          <a:lstStyle/>
          <a:p>
            <a:pPr algn="l"/>
            <a:r>
              <a:rPr sz="2800" b="1" i="0">
                <a:solidFill>
                  <a:srgbClr val="5AC8E0"/>
                </a:solidFill>
                <a:latin typeface="Calibri"/>
              </a:rPr>
              <a:t>4</a:t>
            </a:r>
          </a:p>
        </p:txBody>
      </p:sp>
      <p:sp>
        <p:nvSpPr>
          <p:cNvPr id="11" name="TextBox 10"/>
          <p:cNvSpPr txBox="1"/>
          <p:nvPr/>
        </p:nvSpPr>
        <p:spPr>
          <a:xfrm>
            <a:off x="1965960" y="4983480"/>
            <a:ext cx="9326880" cy="749808"/>
          </a:xfrm>
          <a:prstGeom prst="rect">
            <a:avLst/>
          </a:prstGeom>
          <a:noFill/>
        </p:spPr>
        <p:txBody>
          <a:bodyPr wrap="square" lIns="0" rIns="0" tIns="0" bIns="0" anchor="ctr">
            <a:spAutoFit/>
          </a:bodyPr>
          <a:lstStyle/>
          <a:p>
            <a:pPr algn="l"/>
            <a:r>
              <a:rPr sz="1800" b="0" i="0">
                <a:solidFill>
                  <a:srgbClr val="F2F6FA"/>
                </a:solidFill>
                <a:latin typeface="Calibri"/>
              </a:rPr>
              <a:t>Sanity-check: a tight upward line should give r near +1</a:t>
            </a:r>
          </a:p>
        </p:txBody>
      </p:sp>
      <p:sp>
        <p:nvSpPr>
          <p:cNvPr id="12" name="TextBox 11"/>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73152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THE AI-CRITIQUE MOMENT  ·  THE TOOL DRAFTS, YOU JUDGE</a:t>
            </a:r>
          </a:p>
        </p:txBody>
      </p:sp>
      <p:sp>
        <p:nvSpPr>
          <p:cNvPr id="3" name="TextBox 2"/>
          <p:cNvSpPr txBox="1"/>
          <p:nvPr/>
        </p:nvSpPr>
        <p:spPr>
          <a:xfrm>
            <a:off x="548640" y="1280160"/>
            <a:ext cx="11094415" cy="914400"/>
          </a:xfrm>
          <a:prstGeom prst="rect">
            <a:avLst/>
          </a:prstGeom>
          <a:noFill/>
        </p:spPr>
        <p:txBody>
          <a:bodyPr wrap="square" lIns="0" rIns="0" tIns="0" bIns="0" anchor="ctr">
            <a:spAutoFit/>
          </a:bodyPr>
          <a:lstStyle/>
          <a:p>
            <a:pPr algn="ctr">
              <a:lnSpc>
                <a:spcPct val="100000"/>
              </a:lnSpc>
            </a:pPr>
            <a:r>
              <a:rPr sz="4800" b="1" i="0">
                <a:solidFill>
                  <a:srgbClr val="FFFFFF"/>
                </a:solidFill>
                <a:latin typeface="Calibri"/>
              </a:rPr>
              <a:t>Audit the AI</a:t>
            </a:r>
          </a:p>
        </p:txBody>
      </p:sp>
      <p:sp>
        <p:nvSpPr>
          <p:cNvPr id="4" name="TextBox 3"/>
          <p:cNvSpPr txBox="1"/>
          <p:nvPr/>
        </p:nvSpPr>
        <p:spPr>
          <a:xfrm>
            <a:off x="914400" y="2468880"/>
            <a:ext cx="10362895" cy="914400"/>
          </a:xfrm>
          <a:prstGeom prst="rect">
            <a:avLst/>
          </a:prstGeom>
          <a:noFill/>
        </p:spPr>
        <p:txBody>
          <a:bodyPr wrap="square" lIns="0" rIns="0" tIns="0" bIns="0" anchor="ctr">
            <a:spAutoFit/>
          </a:bodyPr>
          <a:lstStyle/>
          <a:p>
            <a:pPr algn="ctr"/>
            <a:r>
              <a:rPr sz="1900" b="0" i="0">
                <a:solidFill>
                  <a:srgbClr val="F2F6FA"/>
                </a:solidFill>
                <a:latin typeface="Calibri"/>
              </a:rPr>
              <a:t>Ask a chatbot:  “r = 0.8 between firefighters sent and fire damage — does sending fewer reduce damage?”</a:t>
            </a:r>
          </a:p>
        </p:txBody>
      </p:sp>
      <p:sp>
        <p:nvSpPr>
          <p:cNvPr id="5" name="TextBox 4"/>
          <p:cNvSpPr txBox="1"/>
          <p:nvPr/>
        </p:nvSpPr>
        <p:spPr>
          <a:xfrm>
            <a:off x="914400" y="3657600"/>
            <a:ext cx="10362895" cy="914400"/>
          </a:xfrm>
          <a:prstGeom prst="rect">
            <a:avLst/>
          </a:prstGeom>
          <a:noFill/>
        </p:spPr>
        <p:txBody>
          <a:bodyPr wrap="square" lIns="0" rIns="0" tIns="0" bIns="0" anchor="ctr">
            <a:spAutoFit/>
          </a:bodyPr>
          <a:lstStyle/>
          <a:p>
            <a:pPr algn="ctr"/>
            <a:r>
              <a:rPr sz="1800" b="0" i="0">
                <a:solidFill>
                  <a:srgbClr val="F2F6FA"/>
                </a:solidFill>
                <a:latin typeface="Calibri"/>
              </a:rPr>
              <a:t>A careless model says yes.  The honest answer names the lurking variable — </a:t>
            </a:r>
            <a:r>
              <a:rPr sz="1800" b="1" i="0">
                <a:solidFill>
                  <a:srgbClr val="5AC8E0"/>
                </a:solidFill>
                <a:latin typeface="Calibri"/>
              </a:rPr>
              <a:t>the size of the fire.</a:t>
            </a:r>
          </a:p>
        </p:txBody>
      </p:sp>
      <p:sp>
        <p:nvSpPr>
          <p:cNvPr id="6" name="TextBox 5"/>
          <p:cNvSpPr txBox="1"/>
          <p:nvPr/>
        </p:nvSpPr>
        <p:spPr>
          <a:xfrm>
            <a:off x="914400" y="4846320"/>
            <a:ext cx="10362895" cy="822960"/>
          </a:xfrm>
          <a:prstGeom prst="rect">
            <a:avLst/>
          </a:prstGeom>
          <a:noFill/>
        </p:spPr>
        <p:txBody>
          <a:bodyPr wrap="square" lIns="0" rIns="0" tIns="0" bIns="0" anchor="ctr">
            <a:spAutoFit/>
          </a:bodyPr>
          <a:lstStyle/>
          <a:p>
            <a:pPr algn="ctr"/>
            <a:r>
              <a:rPr sz="2200" b="0" i="1">
                <a:solidFill>
                  <a:srgbClr val="8FB8D9"/>
                </a:solidFill>
                <a:latin typeface="Calibri"/>
              </a:rPr>
              <a:t>Catch the model. That's the whole job, all semester.</a:t>
            </a:r>
          </a:p>
        </p:txBody>
      </p:sp>
      <p:sp>
        <p:nvSpPr>
          <p:cNvPr id="7" name="Oval 6"/>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BEFORE NEXT CLASS  ·  WEEK 4 WRAP</a:t>
            </a:r>
          </a:p>
        </p:txBody>
      </p:sp>
      <p:sp>
        <p:nvSpPr>
          <p:cNvPr id="3" name="TextBox 2"/>
          <p:cNvSpPr txBox="1"/>
          <p:nvPr/>
        </p:nvSpPr>
        <p:spPr>
          <a:xfrm>
            <a:off x="548640" y="1371600"/>
            <a:ext cx="11094415" cy="914400"/>
          </a:xfrm>
          <a:prstGeom prst="rect">
            <a:avLst/>
          </a:prstGeom>
          <a:noFill/>
        </p:spPr>
        <p:txBody>
          <a:bodyPr wrap="square" lIns="0" rIns="0" tIns="0" bIns="0" anchor="ctr">
            <a:spAutoFit/>
          </a:bodyPr>
          <a:lstStyle/>
          <a:p>
            <a:pPr algn="ctr">
              <a:lnSpc>
                <a:spcPct val="100000"/>
              </a:lnSpc>
            </a:pPr>
            <a:r>
              <a:rPr sz="4600" b="1" i="0">
                <a:solidFill>
                  <a:srgbClr val="FFFFFF"/>
                </a:solidFill>
                <a:latin typeface="Calibri"/>
              </a:rPr>
              <a:t>Picture · Measure · Question</a:t>
            </a:r>
          </a:p>
        </p:txBody>
      </p:sp>
      <p:sp>
        <p:nvSpPr>
          <p:cNvPr id="4" name="TextBox 3"/>
          <p:cNvSpPr txBox="1"/>
          <p:nvPr/>
        </p:nvSpPr>
        <p:spPr>
          <a:xfrm>
            <a:off x="914400" y="2514600"/>
            <a:ext cx="10362895" cy="822960"/>
          </a:xfrm>
          <a:prstGeom prst="rect">
            <a:avLst/>
          </a:prstGeom>
          <a:noFill/>
        </p:spPr>
        <p:txBody>
          <a:bodyPr wrap="square" lIns="0" rIns="0" tIns="0" bIns="0" anchor="ctr">
            <a:spAutoFit/>
          </a:bodyPr>
          <a:lstStyle/>
          <a:p>
            <a:pPr algn="ctr"/>
            <a:r>
              <a:rPr sz="1700" b="0" i="1">
                <a:solidFill>
                  <a:srgbClr val="8FB8D9"/>
                </a:solidFill>
                <a:latin typeface="Calibri"/>
              </a:rPr>
              <a:t>Scatterplot (D-F-S)  ·  correlation r  ·  conditional proportions  ·  hunt the lurker</a:t>
            </a:r>
          </a:p>
        </p:txBody>
      </p:sp>
      <p:sp>
        <p:nvSpPr>
          <p:cNvPr id="5" name="TextBox 4"/>
          <p:cNvSpPr txBox="1"/>
          <p:nvPr/>
        </p:nvSpPr>
        <p:spPr>
          <a:xfrm>
            <a:off x="1463040" y="3200400"/>
            <a:ext cx="3886200" cy="640080"/>
          </a:xfrm>
          <a:prstGeom prst="rect">
            <a:avLst/>
          </a:prstGeom>
          <a:noFill/>
        </p:spPr>
        <p:txBody>
          <a:bodyPr wrap="square" lIns="0" rIns="0" tIns="0" bIns="0" anchor="ctr">
            <a:spAutoFit/>
          </a:bodyPr>
          <a:lstStyle/>
          <a:p>
            <a:pPr algn="l"/>
            <a:r>
              <a:rPr sz="1800" b="1" i="0">
                <a:solidFill>
                  <a:srgbClr val="5AC8E0"/>
                </a:solidFill>
                <a:latin typeface="Calibri"/>
              </a:rPr>
              <a:t>LECTURE TUTORIAL 4</a:t>
            </a:r>
          </a:p>
        </p:txBody>
      </p:sp>
      <p:sp>
        <p:nvSpPr>
          <p:cNvPr id="6" name="TextBox 5"/>
          <p:cNvSpPr txBox="1"/>
          <p:nvPr/>
        </p:nvSpPr>
        <p:spPr>
          <a:xfrm>
            <a:off x="5486400" y="3200400"/>
            <a:ext cx="5669280" cy="640080"/>
          </a:xfrm>
          <a:prstGeom prst="rect">
            <a:avLst/>
          </a:prstGeom>
          <a:noFill/>
        </p:spPr>
        <p:txBody>
          <a:bodyPr wrap="square" lIns="0" rIns="0" tIns="0" bIns="0" anchor="ctr">
            <a:spAutoFit/>
          </a:bodyPr>
          <a:lstStyle/>
          <a:p>
            <a:pPr algn="l"/>
            <a:r>
              <a:rPr sz="1500" b="0" i="0">
                <a:solidFill>
                  <a:srgbClr val="F2F6FA"/>
                </a:solidFill>
                <a:latin typeface="Calibri"/>
              </a:rPr>
              <a:t>AI tutor — submit the share link  (~30–45 min)</a:t>
            </a:r>
          </a:p>
        </p:txBody>
      </p:sp>
      <p:sp>
        <p:nvSpPr>
          <p:cNvPr id="7" name="TextBox 6"/>
          <p:cNvSpPr txBox="1"/>
          <p:nvPr/>
        </p:nvSpPr>
        <p:spPr>
          <a:xfrm>
            <a:off x="1463040" y="3886200"/>
            <a:ext cx="3886200" cy="640080"/>
          </a:xfrm>
          <a:prstGeom prst="rect">
            <a:avLst/>
          </a:prstGeom>
          <a:noFill/>
        </p:spPr>
        <p:txBody>
          <a:bodyPr wrap="square" lIns="0" rIns="0" tIns="0" bIns="0" anchor="ctr">
            <a:spAutoFit/>
          </a:bodyPr>
          <a:lstStyle/>
          <a:p>
            <a:pPr algn="l"/>
            <a:r>
              <a:rPr sz="1800" b="1" i="0">
                <a:solidFill>
                  <a:srgbClr val="5AC8E0"/>
                </a:solidFill>
                <a:latin typeface="Calibri"/>
              </a:rPr>
              <a:t>QUIZ 4</a:t>
            </a:r>
          </a:p>
        </p:txBody>
      </p:sp>
      <p:sp>
        <p:nvSpPr>
          <p:cNvPr id="8" name="TextBox 7"/>
          <p:cNvSpPr txBox="1"/>
          <p:nvPr/>
        </p:nvSpPr>
        <p:spPr>
          <a:xfrm>
            <a:off x="5486400" y="3886200"/>
            <a:ext cx="5669280" cy="640080"/>
          </a:xfrm>
          <a:prstGeom prst="rect">
            <a:avLst/>
          </a:prstGeom>
          <a:noFill/>
        </p:spPr>
        <p:txBody>
          <a:bodyPr wrap="square" lIns="0" rIns="0" tIns="0" bIns="0" anchor="ctr">
            <a:spAutoFit/>
          </a:bodyPr>
          <a:lstStyle/>
          <a:p>
            <a:pPr algn="l"/>
            <a:r>
              <a:rPr sz="1500" b="0" i="0">
                <a:solidFill>
                  <a:srgbClr val="F2F6FA"/>
                </a:solidFill>
                <a:latin typeface="Calibri"/>
              </a:rPr>
              <a:t>scatterplots, r, two-way tables, lurking variables</a:t>
            </a:r>
          </a:p>
        </p:txBody>
      </p:sp>
      <p:sp>
        <p:nvSpPr>
          <p:cNvPr id="9" name="TextBox 8"/>
          <p:cNvSpPr txBox="1"/>
          <p:nvPr/>
        </p:nvSpPr>
        <p:spPr>
          <a:xfrm>
            <a:off x="1463040" y="4572000"/>
            <a:ext cx="3886200" cy="640080"/>
          </a:xfrm>
          <a:prstGeom prst="rect">
            <a:avLst/>
          </a:prstGeom>
          <a:noFill/>
        </p:spPr>
        <p:txBody>
          <a:bodyPr wrap="square" lIns="0" rIns="0" tIns="0" bIns="0" anchor="ctr">
            <a:spAutoFit/>
          </a:bodyPr>
          <a:lstStyle/>
          <a:p>
            <a:pPr algn="l"/>
            <a:r>
              <a:rPr sz="1800" b="1" i="0">
                <a:solidFill>
                  <a:srgbClr val="5AC8E0"/>
                </a:solidFill>
                <a:latin typeface="Calibri"/>
              </a:rPr>
              <a:t>DISCUSSION 4</a:t>
            </a:r>
          </a:p>
        </p:txBody>
      </p:sp>
      <p:sp>
        <p:nvSpPr>
          <p:cNvPr id="10" name="TextBox 9"/>
          <p:cNvSpPr txBox="1"/>
          <p:nvPr/>
        </p:nvSpPr>
        <p:spPr>
          <a:xfrm>
            <a:off x="5486400" y="4572000"/>
            <a:ext cx="5669280" cy="640080"/>
          </a:xfrm>
          <a:prstGeom prst="rect">
            <a:avLst/>
          </a:prstGeom>
          <a:noFill/>
        </p:spPr>
        <p:txBody>
          <a:bodyPr wrap="square" lIns="0" rIns="0" tIns="0" bIns="0" anchor="ctr">
            <a:spAutoFit/>
          </a:bodyPr>
          <a:lstStyle/>
          <a:p>
            <a:pPr algn="l"/>
            <a:r>
              <a:rPr sz="1500" b="0" i="0">
                <a:solidFill>
                  <a:srgbClr val="F2F6FA"/>
                </a:solidFill>
                <a:latin typeface="Calibri"/>
              </a:rPr>
              <a:t>“Linked, or caused?” — a real ‘X linked to Y’ claim</a:t>
            </a:r>
          </a:p>
        </p:txBody>
      </p:sp>
      <p:sp>
        <p:nvSpPr>
          <p:cNvPr id="11" name="TextBox 10"/>
          <p:cNvSpPr txBox="1"/>
          <p:nvPr/>
        </p:nvSpPr>
        <p:spPr>
          <a:xfrm>
            <a:off x="1463040" y="5257800"/>
            <a:ext cx="3886200" cy="640080"/>
          </a:xfrm>
          <a:prstGeom prst="rect">
            <a:avLst/>
          </a:prstGeom>
          <a:noFill/>
        </p:spPr>
        <p:txBody>
          <a:bodyPr wrap="square" lIns="0" rIns="0" tIns="0" bIns="0" anchor="ctr">
            <a:spAutoFit/>
          </a:bodyPr>
          <a:lstStyle/>
          <a:p>
            <a:pPr algn="l"/>
            <a:r>
              <a:rPr sz="1800" b="1" i="0">
                <a:solidFill>
                  <a:srgbClr val="5AC8E0"/>
                </a:solidFill>
                <a:latin typeface="Calibri"/>
              </a:rPr>
              <a:t>ASSIGNMENT 4</a:t>
            </a:r>
          </a:p>
        </p:txBody>
      </p:sp>
      <p:sp>
        <p:nvSpPr>
          <p:cNvPr id="12" name="TextBox 11"/>
          <p:cNvSpPr txBox="1"/>
          <p:nvPr/>
        </p:nvSpPr>
        <p:spPr>
          <a:xfrm>
            <a:off x="5486400" y="5257800"/>
            <a:ext cx="5669280" cy="640080"/>
          </a:xfrm>
          <a:prstGeom prst="rect">
            <a:avLst/>
          </a:prstGeom>
          <a:noFill/>
        </p:spPr>
        <p:txBody>
          <a:bodyPr wrap="square" lIns="0" rIns="0" tIns="0" bIns="0" anchor="ctr">
            <a:spAutoFit/>
          </a:bodyPr>
          <a:lstStyle/>
          <a:p>
            <a:pPr algn="l"/>
            <a:r>
              <a:rPr sz="1500" b="0" i="0">
                <a:solidFill>
                  <a:srgbClr val="F2F6FA"/>
                </a:solidFill>
                <a:latin typeface="Calibri"/>
              </a:rPr>
              <a:t>four problems — describe, interpret, compute, explain</a:t>
            </a:r>
          </a:p>
        </p:txBody>
      </p:sp>
      <p:sp>
        <p:nvSpPr>
          <p:cNvPr id="13" name="TextBox 12"/>
          <p:cNvSpPr txBox="1"/>
          <p:nvPr/>
        </p:nvSpPr>
        <p:spPr>
          <a:xfrm>
            <a:off x="914400" y="5989320"/>
            <a:ext cx="10362895" cy="640080"/>
          </a:xfrm>
          <a:prstGeom prst="rect">
            <a:avLst/>
          </a:prstGeom>
          <a:noFill/>
        </p:spPr>
        <p:txBody>
          <a:bodyPr wrap="square" lIns="0" rIns="0" tIns="0" bIns="0" anchor="ctr">
            <a:spAutoFit/>
          </a:bodyPr>
          <a:lstStyle/>
          <a:p>
            <a:pPr algn="ctr"/>
            <a:r>
              <a:rPr sz="1600" b="0" i="1">
                <a:solidFill>
                  <a:srgbClr val="8FB8D9"/>
                </a:solidFill>
                <a:latin typeface="Calibri"/>
              </a:rPr>
              <a:t>Next week: from ‘what happened’ to ‘what’s likely’ — the rules of probability.</a:t>
            </a:r>
          </a:p>
        </p:txBody>
      </p:sp>
      <p:sp>
        <p:nvSpPr>
          <p:cNvPr id="14" name="TextBox 13"/>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18872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THE WEEK'S BIG QUESTION</a:t>
            </a:r>
          </a:p>
        </p:txBody>
      </p:sp>
      <p:sp>
        <p:nvSpPr>
          <p:cNvPr id="3" name="TextBox 2"/>
          <p:cNvSpPr txBox="1"/>
          <p:nvPr/>
        </p:nvSpPr>
        <p:spPr>
          <a:xfrm>
            <a:off x="548640" y="1828800"/>
            <a:ext cx="11094415" cy="2103120"/>
          </a:xfrm>
          <a:prstGeom prst="rect">
            <a:avLst/>
          </a:prstGeom>
          <a:noFill/>
        </p:spPr>
        <p:txBody>
          <a:bodyPr wrap="square" lIns="0" rIns="0" tIns="0" bIns="0" anchor="ctr">
            <a:spAutoFit/>
          </a:bodyPr>
          <a:lstStyle/>
          <a:p>
            <a:pPr algn="ctr">
              <a:lnSpc>
                <a:spcPct val="105000"/>
              </a:lnSpc>
            </a:pPr>
            <a:r>
              <a:rPr sz="5200" b="1" i="0">
                <a:solidFill>
                  <a:srgbClr val="FFFFFF"/>
                </a:solidFill>
                <a:latin typeface="Calibri"/>
              </a:rPr>
              <a:t>More ice cream sold,</a:t>
            </a:r>
          </a:p>
          <a:p>
            <a:pPr algn="ctr">
              <a:lnSpc>
                <a:spcPct val="105000"/>
              </a:lnSpc>
            </a:pPr>
            <a:r>
              <a:rPr sz="5200" b="1" i="0">
                <a:solidFill>
                  <a:srgbClr val="FFFFFF"/>
                </a:solidFill>
                <a:latin typeface="Calibri"/>
              </a:rPr>
              <a:t>more drownings.</a:t>
            </a:r>
          </a:p>
          <a:p>
            <a:pPr algn="ctr">
              <a:lnSpc>
                <a:spcPct val="105000"/>
              </a:lnSpc>
            </a:pPr>
            <a:r>
              <a:rPr sz="3000" b="0" i="1">
                <a:solidFill>
                  <a:srgbClr val="5AC8E0"/>
                </a:solidFill>
                <a:latin typeface="Calibri"/>
              </a:rPr>
              <a:t>So — should we ban ice cream?</a:t>
            </a:r>
          </a:p>
        </p:txBody>
      </p:sp>
      <p:sp>
        <p:nvSpPr>
          <p:cNvPr id="4" name="TextBox 3"/>
          <p:cNvSpPr txBox="1"/>
          <p:nvPr/>
        </p:nvSpPr>
        <p:spPr>
          <a:xfrm>
            <a:off x="914400" y="4892040"/>
            <a:ext cx="10362895" cy="822960"/>
          </a:xfrm>
          <a:prstGeom prst="rect">
            <a:avLst/>
          </a:prstGeom>
          <a:noFill/>
        </p:spPr>
        <p:txBody>
          <a:bodyPr wrap="square" lIns="0" rIns="0" tIns="0" bIns="0" anchor="ctr">
            <a:spAutoFit/>
          </a:bodyPr>
          <a:lstStyle/>
          <a:p>
            <a:pPr algn="ctr"/>
            <a:r>
              <a:rPr sz="1800" b="0" i="1">
                <a:solidFill>
                  <a:srgbClr val="8FB8D9"/>
                </a:solidFill>
                <a:latin typeface="Calibri"/>
              </a:rPr>
              <a:t>Picture it  ·  Measure it with one number  ·  Is it a cause, or a hidden third variable?</a:t>
            </a:r>
          </a:p>
        </p:txBody>
      </p:sp>
      <p:sp>
        <p:nvSpPr>
          <p:cNvPr id="5" name="TextBox 4"/>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WHICH VARIABLE GOES WHERE?</a:t>
            </a:r>
          </a:p>
        </p:txBody>
      </p:sp>
      <p:sp>
        <p:nvSpPr>
          <p:cNvPr id="3" name="TextBox 2"/>
          <p:cNvSpPr txBox="1"/>
          <p:nvPr/>
        </p:nvSpPr>
        <p:spPr>
          <a:xfrm>
            <a:off x="548640" y="2743200"/>
            <a:ext cx="11094415" cy="1645920"/>
          </a:xfrm>
          <a:prstGeom prst="rect">
            <a:avLst/>
          </a:prstGeom>
          <a:noFill/>
        </p:spPr>
        <p:txBody>
          <a:bodyPr wrap="square" lIns="0" rIns="0" tIns="0" bIns="0" anchor="ctr">
            <a:spAutoFit/>
          </a:bodyPr>
          <a:lstStyle/>
          <a:p>
            <a:pPr algn="ctr"/>
            <a:r>
              <a:rPr sz="5200" b="1" i="0">
                <a:solidFill>
                  <a:srgbClr val="FFFFFF"/>
                </a:solidFill>
                <a:latin typeface="Calibri"/>
              </a:rPr>
              <a:t>EXPLANATORY   </a:t>
            </a:r>
            <a:r>
              <a:rPr sz="2800" b="0" i="1">
                <a:solidFill>
                  <a:srgbClr val="5AC8E0"/>
                </a:solidFill>
                <a:latin typeface="Calibri"/>
              </a:rPr>
              <a:t>vs</a:t>
            </a:r>
            <a:r>
              <a:rPr sz="5200" b="1" i="0">
                <a:solidFill>
                  <a:srgbClr val="FFFFFF"/>
                </a:solidFill>
                <a:latin typeface="Calibri"/>
              </a:rPr>
              <a:t>   RESPONSE</a:t>
            </a:r>
          </a:p>
        </p:txBody>
      </p:sp>
      <p:sp>
        <p:nvSpPr>
          <p:cNvPr id="4" name="TextBox 3"/>
          <p:cNvSpPr txBox="1"/>
          <p:nvPr/>
        </p:nvSpPr>
        <p:spPr>
          <a:xfrm>
            <a:off x="914400" y="4297680"/>
            <a:ext cx="10362895" cy="822960"/>
          </a:xfrm>
          <a:prstGeom prst="rect">
            <a:avLst/>
          </a:prstGeom>
          <a:noFill/>
        </p:spPr>
        <p:txBody>
          <a:bodyPr wrap="square" lIns="0" rIns="0" tIns="0" bIns="0" anchor="ctr">
            <a:spAutoFit/>
          </a:bodyPr>
          <a:lstStyle/>
          <a:p>
            <a:pPr algn="ctr"/>
            <a:r>
              <a:rPr sz="1900" b="0" i="1">
                <a:solidFill>
                  <a:srgbClr val="8FB8D9"/>
                </a:solidFill>
                <a:latin typeface="Calibri"/>
              </a:rPr>
              <a:t>the x-axis: the one that does the explaining        the y-axis: the one that responds</a:t>
            </a:r>
          </a:p>
        </p:txBody>
      </p:sp>
      <p:sp>
        <p:nvSpPr>
          <p:cNvPr id="5" name="TextBox 4"/>
          <p:cNvSpPr txBox="1"/>
          <p:nvPr/>
        </p:nvSpPr>
        <p:spPr>
          <a:xfrm>
            <a:off x="914400" y="5074920"/>
            <a:ext cx="10362895" cy="640080"/>
          </a:xfrm>
          <a:prstGeom prst="rect">
            <a:avLst/>
          </a:prstGeom>
          <a:noFill/>
        </p:spPr>
        <p:txBody>
          <a:bodyPr wrap="square" lIns="0" rIns="0" tIns="0" bIns="0" anchor="ctr">
            <a:spAutoFit/>
          </a:bodyPr>
          <a:lstStyle/>
          <a:p>
            <a:pPr algn="ctr"/>
            <a:r>
              <a:rPr sz="2000" b="0" i="1">
                <a:solidFill>
                  <a:srgbClr val="5AC8E0"/>
                </a:solidFill>
                <a:latin typeface="Calibri"/>
              </a:rPr>
              <a:t>“x explains, y responds.”</a:t>
            </a:r>
          </a:p>
        </p:txBody>
      </p:sp>
      <p:sp>
        <p:nvSpPr>
          <p:cNvPr id="6" name="Oval 5"/>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THE HONEST FIRST LOOK</a:t>
            </a:r>
          </a:p>
        </p:txBody>
      </p:sp>
      <p:sp>
        <p:nvSpPr>
          <p:cNvPr id="3" name="TextBox 2"/>
          <p:cNvSpPr txBox="1"/>
          <p:nvPr/>
        </p:nvSpPr>
        <p:spPr>
          <a:xfrm>
            <a:off x="548640" y="2194560"/>
            <a:ext cx="11094415" cy="1463040"/>
          </a:xfrm>
          <a:prstGeom prst="rect">
            <a:avLst/>
          </a:prstGeom>
          <a:noFill/>
        </p:spPr>
        <p:txBody>
          <a:bodyPr wrap="square" lIns="0" rIns="0" tIns="0" bIns="0" anchor="ctr">
            <a:spAutoFit/>
          </a:bodyPr>
          <a:lstStyle/>
          <a:p>
            <a:pPr algn="ctr"/>
            <a:r>
              <a:rPr sz="5600" b="1" i="0">
                <a:solidFill>
                  <a:srgbClr val="FFFFFF"/>
                </a:solidFill>
                <a:latin typeface="Calibri"/>
              </a:rPr>
              <a:t>THE SCATTERPLOT</a:t>
            </a:r>
          </a:p>
        </p:txBody>
      </p:sp>
      <p:sp>
        <p:nvSpPr>
          <p:cNvPr id="4" name="TextBox 3"/>
          <p:cNvSpPr txBox="1"/>
          <p:nvPr/>
        </p:nvSpPr>
        <p:spPr>
          <a:xfrm>
            <a:off x="914400" y="3886200"/>
            <a:ext cx="10362895" cy="822960"/>
          </a:xfrm>
          <a:prstGeom prst="rect">
            <a:avLst/>
          </a:prstGeom>
          <a:noFill/>
        </p:spPr>
        <p:txBody>
          <a:bodyPr wrap="square" lIns="0" rIns="0" tIns="0" bIns="0" anchor="ctr">
            <a:spAutoFit/>
          </a:bodyPr>
          <a:lstStyle/>
          <a:p>
            <a:pPr algn="ctr"/>
            <a:r>
              <a:rPr sz="2200" b="0" i="1">
                <a:solidFill>
                  <a:srgbClr val="8FB8D9"/>
                </a:solidFill>
                <a:latin typeface="Calibri"/>
              </a:rPr>
              <a:t>one dot per individual, placed by its two values</a:t>
            </a:r>
          </a:p>
        </p:txBody>
      </p:sp>
      <p:sp>
        <p:nvSpPr>
          <p:cNvPr id="5" name="TextBox 4"/>
          <p:cNvSpPr txBox="1"/>
          <p:nvPr/>
        </p:nvSpPr>
        <p:spPr>
          <a:xfrm>
            <a:off x="914400" y="4709160"/>
            <a:ext cx="10362895" cy="822960"/>
          </a:xfrm>
          <a:prstGeom prst="rect">
            <a:avLst/>
          </a:prstGeom>
          <a:noFill/>
        </p:spPr>
        <p:txBody>
          <a:bodyPr wrap="square" lIns="0" rIns="0" tIns="0" bIns="0" anchor="ctr">
            <a:spAutoFit/>
          </a:bodyPr>
          <a:lstStyle/>
          <a:p>
            <a:pPr algn="ctr"/>
            <a:r>
              <a:rPr sz="2400" b="0" i="1">
                <a:solidFill>
                  <a:srgbClr val="5AC8E0"/>
                </a:solidFill>
                <a:latin typeface="Calibri"/>
              </a:rPr>
              <a:t>Describe it three ways:  Direction  ·  Form  ·  Strength</a:t>
            </a:r>
          </a:p>
        </p:txBody>
      </p:sp>
      <p:sp>
        <p:nvSpPr>
          <p:cNvPr id="6" name="Oval 5"/>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DESCRIBE ANY SCATTERPLOT  ·  THE WHOLE MAP</a:t>
            </a:r>
          </a:p>
        </p:txBody>
      </p:sp>
      <p:sp>
        <p:nvSpPr>
          <p:cNvPr id="3" name="TextBox 2"/>
          <p:cNvSpPr txBox="1"/>
          <p:nvPr/>
        </p:nvSpPr>
        <p:spPr>
          <a:xfrm>
            <a:off x="548640" y="1143000"/>
            <a:ext cx="11094415" cy="914400"/>
          </a:xfrm>
          <a:prstGeom prst="rect">
            <a:avLst/>
          </a:prstGeom>
          <a:noFill/>
        </p:spPr>
        <p:txBody>
          <a:bodyPr wrap="square" lIns="0" rIns="0" tIns="0" bIns="0" anchor="ctr">
            <a:spAutoFit/>
          </a:bodyPr>
          <a:lstStyle/>
          <a:p>
            <a:pPr algn="ctr">
              <a:lnSpc>
                <a:spcPct val="100000"/>
              </a:lnSpc>
            </a:pPr>
            <a:r>
              <a:rPr sz="5800" b="1" i="0">
                <a:solidFill>
                  <a:srgbClr val="5AC8E0"/>
                </a:solidFill>
                <a:latin typeface="Calibri"/>
              </a:rPr>
              <a:t>D · F · S</a:t>
            </a:r>
          </a:p>
        </p:txBody>
      </p:sp>
      <p:sp>
        <p:nvSpPr>
          <p:cNvPr id="4" name="TextBox 3"/>
          <p:cNvSpPr txBox="1"/>
          <p:nvPr/>
        </p:nvSpPr>
        <p:spPr>
          <a:xfrm>
            <a:off x="1188720" y="2331720"/>
            <a:ext cx="2468880" cy="932688"/>
          </a:xfrm>
          <a:prstGeom prst="rect">
            <a:avLst/>
          </a:prstGeom>
          <a:noFill/>
        </p:spPr>
        <p:txBody>
          <a:bodyPr wrap="square" lIns="0" rIns="0" tIns="0" bIns="0" anchor="ctr">
            <a:spAutoFit/>
          </a:bodyPr>
          <a:lstStyle/>
          <a:p>
            <a:pPr algn="l"/>
            <a:r>
              <a:rPr sz="2600" b="1" i="0">
                <a:solidFill>
                  <a:srgbClr val="FFFFFF"/>
                </a:solidFill>
                <a:latin typeface="Calibri"/>
              </a:rPr>
              <a:t>DIRECTION</a:t>
            </a:r>
          </a:p>
        </p:txBody>
      </p:sp>
      <p:sp>
        <p:nvSpPr>
          <p:cNvPr id="5" name="TextBox 4"/>
          <p:cNvSpPr txBox="1"/>
          <p:nvPr/>
        </p:nvSpPr>
        <p:spPr>
          <a:xfrm>
            <a:off x="3749039" y="2331720"/>
            <a:ext cx="3200400" cy="932688"/>
          </a:xfrm>
          <a:prstGeom prst="rect">
            <a:avLst/>
          </a:prstGeom>
          <a:noFill/>
        </p:spPr>
        <p:txBody>
          <a:bodyPr wrap="square" lIns="0" rIns="0" tIns="0" bIns="0" anchor="ctr">
            <a:spAutoFit/>
          </a:bodyPr>
          <a:lstStyle/>
          <a:p>
            <a:pPr algn="l"/>
            <a:r>
              <a:rPr sz="1700" b="0" i="1">
                <a:solidFill>
                  <a:srgbClr val="5AC8E0"/>
                </a:solidFill>
                <a:latin typeface="Calibri"/>
              </a:rPr>
              <a:t>positive or negative</a:t>
            </a:r>
          </a:p>
        </p:txBody>
      </p:sp>
      <p:sp>
        <p:nvSpPr>
          <p:cNvPr id="6" name="TextBox 5"/>
          <p:cNvSpPr txBox="1"/>
          <p:nvPr/>
        </p:nvSpPr>
        <p:spPr>
          <a:xfrm>
            <a:off x="7086600" y="2331720"/>
            <a:ext cx="4206240" cy="932688"/>
          </a:xfrm>
          <a:prstGeom prst="rect">
            <a:avLst/>
          </a:prstGeom>
          <a:noFill/>
        </p:spPr>
        <p:txBody>
          <a:bodyPr wrap="square" lIns="0" rIns="0" tIns="0" bIns="0" anchor="ctr">
            <a:spAutoFit/>
          </a:bodyPr>
          <a:lstStyle/>
          <a:p>
            <a:pPr algn="l"/>
            <a:r>
              <a:rPr sz="1500" b="0" i="0">
                <a:solidFill>
                  <a:srgbClr val="F2F6FA"/>
                </a:solidFill>
                <a:latin typeface="Calibri"/>
              </a:rPr>
              <a:t>dots rise ↑  or  fall ↓  left-to-right</a:t>
            </a:r>
          </a:p>
        </p:txBody>
      </p:sp>
      <p:sp>
        <p:nvSpPr>
          <p:cNvPr id="7" name="TextBox 6"/>
          <p:cNvSpPr txBox="1"/>
          <p:nvPr/>
        </p:nvSpPr>
        <p:spPr>
          <a:xfrm>
            <a:off x="1188720" y="3264408"/>
            <a:ext cx="2468880" cy="932688"/>
          </a:xfrm>
          <a:prstGeom prst="rect">
            <a:avLst/>
          </a:prstGeom>
          <a:noFill/>
        </p:spPr>
        <p:txBody>
          <a:bodyPr wrap="square" lIns="0" rIns="0" tIns="0" bIns="0" anchor="ctr">
            <a:spAutoFit/>
          </a:bodyPr>
          <a:lstStyle/>
          <a:p>
            <a:pPr algn="l"/>
            <a:r>
              <a:rPr sz="2600" b="1" i="0">
                <a:solidFill>
                  <a:srgbClr val="FFFFFF"/>
                </a:solidFill>
                <a:latin typeface="Calibri"/>
              </a:rPr>
              <a:t>FORM</a:t>
            </a:r>
          </a:p>
        </p:txBody>
      </p:sp>
      <p:sp>
        <p:nvSpPr>
          <p:cNvPr id="8" name="TextBox 7"/>
          <p:cNvSpPr txBox="1"/>
          <p:nvPr/>
        </p:nvSpPr>
        <p:spPr>
          <a:xfrm>
            <a:off x="3749039" y="3264408"/>
            <a:ext cx="3200400" cy="932688"/>
          </a:xfrm>
          <a:prstGeom prst="rect">
            <a:avLst/>
          </a:prstGeom>
          <a:noFill/>
        </p:spPr>
        <p:txBody>
          <a:bodyPr wrap="square" lIns="0" rIns="0" tIns="0" bIns="0" anchor="ctr">
            <a:spAutoFit/>
          </a:bodyPr>
          <a:lstStyle/>
          <a:p>
            <a:pPr algn="l"/>
            <a:r>
              <a:rPr sz="1700" b="0" i="1">
                <a:solidFill>
                  <a:srgbClr val="5AC8E0"/>
                </a:solidFill>
                <a:latin typeface="Calibri"/>
              </a:rPr>
              <a:t>linear, curved, or none</a:t>
            </a:r>
          </a:p>
        </p:txBody>
      </p:sp>
      <p:sp>
        <p:nvSpPr>
          <p:cNvPr id="9" name="TextBox 8"/>
          <p:cNvSpPr txBox="1"/>
          <p:nvPr/>
        </p:nvSpPr>
        <p:spPr>
          <a:xfrm>
            <a:off x="7086600" y="3264408"/>
            <a:ext cx="4206240" cy="932688"/>
          </a:xfrm>
          <a:prstGeom prst="rect">
            <a:avLst/>
          </a:prstGeom>
          <a:noFill/>
        </p:spPr>
        <p:txBody>
          <a:bodyPr wrap="square" lIns="0" rIns="0" tIns="0" bIns="0" anchor="ctr">
            <a:spAutoFit/>
          </a:bodyPr>
          <a:lstStyle/>
          <a:p>
            <a:pPr algn="l"/>
            <a:r>
              <a:rPr sz="1500" b="0" i="0">
                <a:solidFill>
                  <a:srgbClr val="F2F6FA"/>
                </a:solidFill>
                <a:latin typeface="Calibri"/>
              </a:rPr>
              <a:t>straight-line trend, a curve, or no pattern</a:t>
            </a:r>
          </a:p>
        </p:txBody>
      </p:sp>
      <p:sp>
        <p:nvSpPr>
          <p:cNvPr id="10" name="TextBox 9"/>
          <p:cNvSpPr txBox="1"/>
          <p:nvPr/>
        </p:nvSpPr>
        <p:spPr>
          <a:xfrm>
            <a:off x="1188720" y="4197096"/>
            <a:ext cx="2468880" cy="932688"/>
          </a:xfrm>
          <a:prstGeom prst="rect">
            <a:avLst/>
          </a:prstGeom>
          <a:noFill/>
        </p:spPr>
        <p:txBody>
          <a:bodyPr wrap="square" lIns="0" rIns="0" tIns="0" bIns="0" anchor="ctr">
            <a:spAutoFit/>
          </a:bodyPr>
          <a:lstStyle/>
          <a:p>
            <a:pPr algn="l"/>
            <a:r>
              <a:rPr sz="2600" b="1" i="0">
                <a:solidFill>
                  <a:srgbClr val="FFFFFF"/>
                </a:solidFill>
                <a:latin typeface="Calibri"/>
              </a:rPr>
              <a:t>STRENGTH</a:t>
            </a:r>
          </a:p>
        </p:txBody>
      </p:sp>
      <p:sp>
        <p:nvSpPr>
          <p:cNvPr id="11" name="TextBox 10"/>
          <p:cNvSpPr txBox="1"/>
          <p:nvPr/>
        </p:nvSpPr>
        <p:spPr>
          <a:xfrm>
            <a:off x="3749039" y="4197096"/>
            <a:ext cx="3200400" cy="932688"/>
          </a:xfrm>
          <a:prstGeom prst="rect">
            <a:avLst/>
          </a:prstGeom>
          <a:noFill/>
        </p:spPr>
        <p:txBody>
          <a:bodyPr wrap="square" lIns="0" rIns="0" tIns="0" bIns="0" anchor="ctr">
            <a:spAutoFit/>
          </a:bodyPr>
          <a:lstStyle/>
          <a:p>
            <a:pPr algn="l"/>
            <a:r>
              <a:rPr sz="1700" b="0" i="1">
                <a:solidFill>
                  <a:srgbClr val="5AC8E0"/>
                </a:solidFill>
                <a:latin typeface="Calibri"/>
              </a:rPr>
              <a:t>strong, moderate, weak</a:t>
            </a:r>
          </a:p>
        </p:txBody>
      </p:sp>
      <p:sp>
        <p:nvSpPr>
          <p:cNvPr id="12" name="TextBox 11"/>
          <p:cNvSpPr txBox="1"/>
          <p:nvPr/>
        </p:nvSpPr>
        <p:spPr>
          <a:xfrm>
            <a:off x="7086600" y="4197096"/>
            <a:ext cx="4206240" cy="932688"/>
          </a:xfrm>
          <a:prstGeom prst="rect">
            <a:avLst/>
          </a:prstGeom>
          <a:noFill/>
        </p:spPr>
        <p:txBody>
          <a:bodyPr wrap="square" lIns="0" rIns="0" tIns="0" bIns="0" anchor="ctr">
            <a:spAutoFit/>
          </a:bodyPr>
          <a:lstStyle/>
          <a:p>
            <a:pPr algn="l"/>
            <a:r>
              <a:rPr sz="1500" b="0" i="0">
                <a:solidFill>
                  <a:srgbClr val="F2F6FA"/>
                </a:solidFill>
                <a:latin typeface="Calibri"/>
              </a:rPr>
              <a:t>how tightly the dots hug the trend</a:t>
            </a:r>
          </a:p>
        </p:txBody>
      </p:sp>
      <p:sp>
        <p:nvSpPr>
          <p:cNvPr id="13" name="TextBox 12"/>
          <p:cNvSpPr txBox="1"/>
          <p:nvPr/>
        </p:nvSpPr>
        <p:spPr>
          <a:xfrm>
            <a:off x="1188720" y="5129784"/>
            <a:ext cx="2468880" cy="932688"/>
          </a:xfrm>
          <a:prstGeom prst="rect">
            <a:avLst/>
          </a:prstGeom>
          <a:noFill/>
        </p:spPr>
        <p:txBody>
          <a:bodyPr wrap="square" lIns="0" rIns="0" tIns="0" bIns="0" anchor="ctr">
            <a:spAutoFit/>
          </a:bodyPr>
          <a:lstStyle/>
          <a:p>
            <a:pPr algn="l"/>
            <a:r>
              <a:rPr sz="2600" b="1" i="0">
                <a:solidFill>
                  <a:srgbClr val="FFFFFF"/>
                </a:solidFill>
                <a:latin typeface="Calibri"/>
              </a:rPr>
              <a:t>OUTLIERS</a:t>
            </a:r>
          </a:p>
        </p:txBody>
      </p:sp>
      <p:sp>
        <p:nvSpPr>
          <p:cNvPr id="14" name="TextBox 13"/>
          <p:cNvSpPr txBox="1"/>
          <p:nvPr/>
        </p:nvSpPr>
        <p:spPr>
          <a:xfrm>
            <a:off x="3749039" y="5129784"/>
            <a:ext cx="3200400" cy="932688"/>
          </a:xfrm>
          <a:prstGeom prst="rect">
            <a:avLst/>
          </a:prstGeom>
          <a:noFill/>
        </p:spPr>
        <p:txBody>
          <a:bodyPr wrap="square" lIns="0" rIns="0" tIns="0" bIns="0" anchor="ctr">
            <a:spAutoFit/>
          </a:bodyPr>
          <a:lstStyle/>
          <a:p>
            <a:pPr algn="l"/>
            <a:r>
              <a:rPr sz="1700" b="0" i="1">
                <a:solidFill>
                  <a:srgbClr val="5AC8E0"/>
                </a:solidFill>
                <a:latin typeface="Calibri"/>
              </a:rPr>
              <a:t>always ask</a:t>
            </a:r>
          </a:p>
        </p:txBody>
      </p:sp>
      <p:sp>
        <p:nvSpPr>
          <p:cNvPr id="15" name="TextBox 14"/>
          <p:cNvSpPr txBox="1"/>
          <p:nvPr/>
        </p:nvSpPr>
        <p:spPr>
          <a:xfrm>
            <a:off x="7086600" y="5129784"/>
            <a:ext cx="4206240" cy="932688"/>
          </a:xfrm>
          <a:prstGeom prst="rect">
            <a:avLst/>
          </a:prstGeom>
          <a:noFill/>
        </p:spPr>
        <p:txBody>
          <a:bodyPr wrap="square" lIns="0" rIns="0" tIns="0" bIns="0" anchor="ctr">
            <a:spAutoFit/>
          </a:bodyPr>
          <a:lstStyle/>
          <a:p>
            <a:pPr algn="l"/>
            <a:r>
              <a:rPr sz="1500" b="0" i="0">
                <a:solidFill>
                  <a:srgbClr val="F2F6FA"/>
                </a:solidFill>
                <a:latin typeface="Calibri"/>
              </a:rPr>
              <a:t>any point far from the overall pattern?</a:t>
            </a:r>
          </a:p>
        </p:txBody>
      </p:sp>
      <p:sp>
        <p:nvSpPr>
          <p:cNvPr id="16" name="TextBox 15"/>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73152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THINK – PAIR – SHARE  ·  MATCH THE CLOUD TO THE NUMBER</a:t>
            </a:r>
          </a:p>
        </p:txBody>
      </p:sp>
      <p:sp>
        <p:nvSpPr>
          <p:cNvPr id="3" name="TextBox 2"/>
          <p:cNvSpPr txBox="1"/>
          <p:nvPr/>
        </p:nvSpPr>
        <p:spPr>
          <a:xfrm>
            <a:off x="548640" y="1280160"/>
            <a:ext cx="11094415" cy="640080"/>
          </a:xfrm>
          <a:prstGeom prst="rect">
            <a:avLst/>
          </a:prstGeom>
          <a:noFill/>
        </p:spPr>
        <p:txBody>
          <a:bodyPr wrap="square" lIns="0" rIns="0" tIns="0" bIns="0" anchor="ctr">
            <a:spAutoFit/>
          </a:bodyPr>
          <a:lstStyle/>
          <a:p>
            <a:pPr algn="ctr"/>
            <a:r>
              <a:rPr sz="3400" b="1" i="0">
                <a:solidFill>
                  <a:srgbClr val="FFFFFF"/>
                </a:solidFill>
                <a:latin typeface="Calibri"/>
              </a:rPr>
              <a:t>Which r fits each scatterplot?</a:t>
            </a:r>
          </a:p>
        </p:txBody>
      </p:sp>
      <p:sp>
        <p:nvSpPr>
          <p:cNvPr id="4" name="TextBox 3"/>
          <p:cNvSpPr txBox="1"/>
          <p:nvPr/>
        </p:nvSpPr>
        <p:spPr>
          <a:xfrm>
            <a:off x="1371600" y="2240280"/>
            <a:ext cx="640080" cy="640080"/>
          </a:xfrm>
          <a:prstGeom prst="rect">
            <a:avLst/>
          </a:prstGeom>
          <a:noFill/>
        </p:spPr>
        <p:txBody>
          <a:bodyPr wrap="square" lIns="0" rIns="0" tIns="0" bIns="0" anchor="ctr">
            <a:spAutoFit/>
          </a:bodyPr>
          <a:lstStyle/>
          <a:p>
            <a:pPr algn="l"/>
            <a:r>
              <a:rPr sz="2200" b="1" i="0">
                <a:solidFill>
                  <a:srgbClr val="5AC8E0"/>
                </a:solidFill>
                <a:latin typeface="Calibri"/>
              </a:rPr>
              <a:t>1.</a:t>
            </a:r>
          </a:p>
        </p:txBody>
      </p:sp>
      <p:sp>
        <p:nvSpPr>
          <p:cNvPr id="5" name="TextBox 4"/>
          <p:cNvSpPr txBox="1"/>
          <p:nvPr/>
        </p:nvSpPr>
        <p:spPr>
          <a:xfrm>
            <a:off x="2057400" y="2240280"/>
            <a:ext cx="5486400" cy="640080"/>
          </a:xfrm>
          <a:prstGeom prst="rect">
            <a:avLst/>
          </a:prstGeom>
          <a:noFill/>
        </p:spPr>
        <p:txBody>
          <a:bodyPr wrap="square" lIns="0" rIns="0" tIns="0" bIns="0" anchor="ctr">
            <a:spAutoFit/>
          </a:bodyPr>
          <a:lstStyle/>
          <a:p>
            <a:pPr algn="l"/>
            <a:r>
              <a:rPr sz="2000" b="0" i="0">
                <a:solidFill>
                  <a:srgbClr val="FFFFFF"/>
                </a:solidFill>
                <a:latin typeface="Calibri"/>
              </a:rPr>
              <a:t>tight cloud rising  ↑</a:t>
            </a:r>
          </a:p>
        </p:txBody>
      </p:sp>
      <p:sp>
        <p:nvSpPr>
          <p:cNvPr id="6" name="TextBox 5"/>
          <p:cNvSpPr txBox="1"/>
          <p:nvPr/>
        </p:nvSpPr>
        <p:spPr>
          <a:xfrm>
            <a:off x="7772400" y="2240280"/>
            <a:ext cx="3566160" cy="640080"/>
          </a:xfrm>
          <a:prstGeom prst="rect">
            <a:avLst/>
          </a:prstGeom>
          <a:noFill/>
        </p:spPr>
        <p:txBody>
          <a:bodyPr wrap="square" lIns="0" rIns="0" tIns="0" bIns="0" anchor="ctr">
            <a:spAutoFit/>
          </a:bodyPr>
          <a:lstStyle/>
          <a:p>
            <a:pPr algn="l"/>
            <a:r>
              <a:rPr sz="2000" b="0" i="1">
                <a:solidFill>
                  <a:srgbClr val="8FB8D9"/>
                </a:solidFill>
                <a:latin typeface="Calibri"/>
              </a:rPr>
              <a:t>r ≈ +0.95</a:t>
            </a:r>
          </a:p>
        </p:txBody>
      </p:sp>
      <p:sp>
        <p:nvSpPr>
          <p:cNvPr id="7" name="TextBox 6"/>
          <p:cNvSpPr txBox="1"/>
          <p:nvPr/>
        </p:nvSpPr>
        <p:spPr>
          <a:xfrm>
            <a:off x="1371600" y="2926080"/>
            <a:ext cx="640080" cy="640080"/>
          </a:xfrm>
          <a:prstGeom prst="rect">
            <a:avLst/>
          </a:prstGeom>
          <a:noFill/>
        </p:spPr>
        <p:txBody>
          <a:bodyPr wrap="square" lIns="0" rIns="0" tIns="0" bIns="0" anchor="ctr">
            <a:spAutoFit/>
          </a:bodyPr>
          <a:lstStyle/>
          <a:p>
            <a:pPr algn="l"/>
            <a:r>
              <a:rPr sz="2200" b="1" i="0">
                <a:solidFill>
                  <a:srgbClr val="5AC8E0"/>
                </a:solidFill>
                <a:latin typeface="Calibri"/>
              </a:rPr>
              <a:t>2.</a:t>
            </a:r>
          </a:p>
        </p:txBody>
      </p:sp>
      <p:sp>
        <p:nvSpPr>
          <p:cNvPr id="8" name="TextBox 7"/>
          <p:cNvSpPr txBox="1"/>
          <p:nvPr/>
        </p:nvSpPr>
        <p:spPr>
          <a:xfrm>
            <a:off x="2057400" y="2926080"/>
            <a:ext cx="5486400" cy="640080"/>
          </a:xfrm>
          <a:prstGeom prst="rect">
            <a:avLst/>
          </a:prstGeom>
          <a:noFill/>
        </p:spPr>
        <p:txBody>
          <a:bodyPr wrap="square" lIns="0" rIns="0" tIns="0" bIns="0" anchor="ctr">
            <a:spAutoFit/>
          </a:bodyPr>
          <a:lstStyle/>
          <a:p>
            <a:pPr algn="l"/>
            <a:r>
              <a:rPr sz="2000" b="0" i="0">
                <a:solidFill>
                  <a:srgbClr val="FFFFFF"/>
                </a:solidFill>
                <a:latin typeface="Calibri"/>
              </a:rPr>
              <a:t>loose cloud rising  ↗</a:t>
            </a:r>
          </a:p>
        </p:txBody>
      </p:sp>
      <p:sp>
        <p:nvSpPr>
          <p:cNvPr id="9" name="TextBox 8"/>
          <p:cNvSpPr txBox="1"/>
          <p:nvPr/>
        </p:nvSpPr>
        <p:spPr>
          <a:xfrm>
            <a:off x="7772400" y="2926080"/>
            <a:ext cx="3566160" cy="640080"/>
          </a:xfrm>
          <a:prstGeom prst="rect">
            <a:avLst/>
          </a:prstGeom>
          <a:noFill/>
        </p:spPr>
        <p:txBody>
          <a:bodyPr wrap="square" lIns="0" rIns="0" tIns="0" bIns="0" anchor="ctr">
            <a:spAutoFit/>
          </a:bodyPr>
          <a:lstStyle/>
          <a:p>
            <a:pPr algn="l"/>
            <a:r>
              <a:rPr sz="2000" b="0" i="1">
                <a:solidFill>
                  <a:srgbClr val="8FB8D9"/>
                </a:solidFill>
                <a:latin typeface="Calibri"/>
              </a:rPr>
              <a:t>r ≈ +0.4</a:t>
            </a:r>
          </a:p>
        </p:txBody>
      </p:sp>
      <p:sp>
        <p:nvSpPr>
          <p:cNvPr id="10" name="TextBox 9"/>
          <p:cNvSpPr txBox="1"/>
          <p:nvPr/>
        </p:nvSpPr>
        <p:spPr>
          <a:xfrm>
            <a:off x="1371600" y="3611880"/>
            <a:ext cx="640080" cy="640080"/>
          </a:xfrm>
          <a:prstGeom prst="rect">
            <a:avLst/>
          </a:prstGeom>
          <a:noFill/>
        </p:spPr>
        <p:txBody>
          <a:bodyPr wrap="square" lIns="0" rIns="0" tIns="0" bIns="0" anchor="ctr">
            <a:spAutoFit/>
          </a:bodyPr>
          <a:lstStyle/>
          <a:p>
            <a:pPr algn="l"/>
            <a:r>
              <a:rPr sz="2200" b="1" i="0">
                <a:solidFill>
                  <a:srgbClr val="5AC8E0"/>
                </a:solidFill>
                <a:latin typeface="Calibri"/>
              </a:rPr>
              <a:t>3.</a:t>
            </a:r>
          </a:p>
        </p:txBody>
      </p:sp>
      <p:sp>
        <p:nvSpPr>
          <p:cNvPr id="11" name="TextBox 10"/>
          <p:cNvSpPr txBox="1"/>
          <p:nvPr/>
        </p:nvSpPr>
        <p:spPr>
          <a:xfrm>
            <a:off x="2057400" y="3611880"/>
            <a:ext cx="5486400" cy="640080"/>
          </a:xfrm>
          <a:prstGeom prst="rect">
            <a:avLst/>
          </a:prstGeom>
          <a:noFill/>
        </p:spPr>
        <p:txBody>
          <a:bodyPr wrap="square" lIns="0" rIns="0" tIns="0" bIns="0" anchor="ctr">
            <a:spAutoFit/>
          </a:bodyPr>
          <a:lstStyle/>
          <a:p>
            <a:pPr algn="l"/>
            <a:r>
              <a:rPr sz="2000" b="0" i="0">
                <a:solidFill>
                  <a:srgbClr val="FFFFFF"/>
                </a:solidFill>
                <a:latin typeface="Calibri"/>
              </a:rPr>
              <a:t>tight cloud falling  ↓</a:t>
            </a:r>
          </a:p>
        </p:txBody>
      </p:sp>
      <p:sp>
        <p:nvSpPr>
          <p:cNvPr id="12" name="TextBox 11"/>
          <p:cNvSpPr txBox="1"/>
          <p:nvPr/>
        </p:nvSpPr>
        <p:spPr>
          <a:xfrm>
            <a:off x="7772400" y="3611880"/>
            <a:ext cx="3566160" cy="640080"/>
          </a:xfrm>
          <a:prstGeom prst="rect">
            <a:avLst/>
          </a:prstGeom>
          <a:noFill/>
        </p:spPr>
        <p:txBody>
          <a:bodyPr wrap="square" lIns="0" rIns="0" tIns="0" bIns="0" anchor="ctr">
            <a:spAutoFit/>
          </a:bodyPr>
          <a:lstStyle/>
          <a:p>
            <a:pPr algn="l"/>
            <a:r>
              <a:rPr sz="2000" b="0" i="1">
                <a:solidFill>
                  <a:srgbClr val="8FB8D9"/>
                </a:solidFill>
                <a:latin typeface="Calibri"/>
              </a:rPr>
              <a:t>r ≈ −0.9</a:t>
            </a:r>
          </a:p>
        </p:txBody>
      </p:sp>
      <p:sp>
        <p:nvSpPr>
          <p:cNvPr id="13" name="TextBox 12"/>
          <p:cNvSpPr txBox="1"/>
          <p:nvPr/>
        </p:nvSpPr>
        <p:spPr>
          <a:xfrm>
            <a:off x="1371600" y="4297680"/>
            <a:ext cx="640080" cy="640080"/>
          </a:xfrm>
          <a:prstGeom prst="rect">
            <a:avLst/>
          </a:prstGeom>
          <a:noFill/>
        </p:spPr>
        <p:txBody>
          <a:bodyPr wrap="square" lIns="0" rIns="0" tIns="0" bIns="0" anchor="ctr">
            <a:spAutoFit/>
          </a:bodyPr>
          <a:lstStyle/>
          <a:p>
            <a:pPr algn="l"/>
            <a:r>
              <a:rPr sz="2200" b="1" i="0">
                <a:solidFill>
                  <a:srgbClr val="5AC8E0"/>
                </a:solidFill>
                <a:latin typeface="Calibri"/>
              </a:rPr>
              <a:t>4.</a:t>
            </a:r>
          </a:p>
        </p:txBody>
      </p:sp>
      <p:sp>
        <p:nvSpPr>
          <p:cNvPr id="14" name="TextBox 13"/>
          <p:cNvSpPr txBox="1"/>
          <p:nvPr/>
        </p:nvSpPr>
        <p:spPr>
          <a:xfrm>
            <a:off x="2057400" y="4297680"/>
            <a:ext cx="5486400" cy="640080"/>
          </a:xfrm>
          <a:prstGeom prst="rect">
            <a:avLst/>
          </a:prstGeom>
          <a:noFill/>
        </p:spPr>
        <p:txBody>
          <a:bodyPr wrap="square" lIns="0" rIns="0" tIns="0" bIns="0" anchor="ctr">
            <a:spAutoFit/>
          </a:bodyPr>
          <a:lstStyle/>
          <a:p>
            <a:pPr algn="l"/>
            <a:r>
              <a:rPr sz="2000" b="0" i="0">
                <a:solidFill>
                  <a:srgbClr val="FFFFFF"/>
                </a:solidFill>
                <a:latin typeface="Calibri"/>
              </a:rPr>
              <a:t>loose cloud falling  ↘</a:t>
            </a:r>
          </a:p>
        </p:txBody>
      </p:sp>
      <p:sp>
        <p:nvSpPr>
          <p:cNvPr id="15" name="TextBox 14"/>
          <p:cNvSpPr txBox="1"/>
          <p:nvPr/>
        </p:nvSpPr>
        <p:spPr>
          <a:xfrm>
            <a:off x="7772400" y="4297680"/>
            <a:ext cx="3566160" cy="640080"/>
          </a:xfrm>
          <a:prstGeom prst="rect">
            <a:avLst/>
          </a:prstGeom>
          <a:noFill/>
        </p:spPr>
        <p:txBody>
          <a:bodyPr wrap="square" lIns="0" rIns="0" tIns="0" bIns="0" anchor="ctr">
            <a:spAutoFit/>
          </a:bodyPr>
          <a:lstStyle/>
          <a:p>
            <a:pPr algn="l"/>
            <a:r>
              <a:rPr sz="2000" b="0" i="1">
                <a:solidFill>
                  <a:srgbClr val="8FB8D9"/>
                </a:solidFill>
                <a:latin typeface="Calibri"/>
              </a:rPr>
              <a:t>r ≈ −0.3</a:t>
            </a:r>
          </a:p>
        </p:txBody>
      </p:sp>
      <p:sp>
        <p:nvSpPr>
          <p:cNvPr id="16" name="TextBox 15"/>
          <p:cNvSpPr txBox="1"/>
          <p:nvPr/>
        </p:nvSpPr>
        <p:spPr>
          <a:xfrm>
            <a:off x="1371600" y="4983480"/>
            <a:ext cx="640080" cy="640080"/>
          </a:xfrm>
          <a:prstGeom prst="rect">
            <a:avLst/>
          </a:prstGeom>
          <a:noFill/>
        </p:spPr>
        <p:txBody>
          <a:bodyPr wrap="square" lIns="0" rIns="0" tIns="0" bIns="0" anchor="ctr">
            <a:spAutoFit/>
          </a:bodyPr>
          <a:lstStyle/>
          <a:p>
            <a:pPr algn="l"/>
            <a:r>
              <a:rPr sz="2200" b="1" i="0">
                <a:solidFill>
                  <a:srgbClr val="5AC8E0"/>
                </a:solidFill>
                <a:latin typeface="Calibri"/>
              </a:rPr>
              <a:t>5.</a:t>
            </a:r>
          </a:p>
        </p:txBody>
      </p:sp>
      <p:sp>
        <p:nvSpPr>
          <p:cNvPr id="17" name="TextBox 16"/>
          <p:cNvSpPr txBox="1"/>
          <p:nvPr/>
        </p:nvSpPr>
        <p:spPr>
          <a:xfrm>
            <a:off x="2057400" y="4983480"/>
            <a:ext cx="5486400" cy="640080"/>
          </a:xfrm>
          <a:prstGeom prst="rect">
            <a:avLst/>
          </a:prstGeom>
          <a:noFill/>
        </p:spPr>
        <p:txBody>
          <a:bodyPr wrap="square" lIns="0" rIns="0" tIns="0" bIns="0" anchor="ctr">
            <a:spAutoFit/>
          </a:bodyPr>
          <a:lstStyle/>
          <a:p>
            <a:pPr algn="l"/>
            <a:r>
              <a:rPr sz="2000" b="0" i="0">
                <a:solidFill>
                  <a:srgbClr val="FFFFFF"/>
                </a:solidFill>
                <a:latin typeface="Calibri"/>
              </a:rPr>
              <a:t>a clean U-shaped curve</a:t>
            </a:r>
          </a:p>
        </p:txBody>
      </p:sp>
      <p:sp>
        <p:nvSpPr>
          <p:cNvPr id="18" name="TextBox 17"/>
          <p:cNvSpPr txBox="1"/>
          <p:nvPr/>
        </p:nvSpPr>
        <p:spPr>
          <a:xfrm>
            <a:off x="7772400" y="4983480"/>
            <a:ext cx="3566160" cy="640080"/>
          </a:xfrm>
          <a:prstGeom prst="rect">
            <a:avLst/>
          </a:prstGeom>
          <a:noFill/>
        </p:spPr>
        <p:txBody>
          <a:bodyPr wrap="square" lIns="0" rIns="0" tIns="0" bIns="0" anchor="ctr">
            <a:spAutoFit/>
          </a:bodyPr>
          <a:lstStyle/>
          <a:p>
            <a:pPr algn="l"/>
            <a:r>
              <a:rPr sz="2000" b="0" i="1">
                <a:solidFill>
                  <a:srgbClr val="8FB8D9"/>
                </a:solidFill>
                <a:latin typeface="Calibri"/>
              </a:rPr>
              <a:t>r ≈ 0   (the trap!)</a:t>
            </a:r>
          </a:p>
        </p:txBody>
      </p:sp>
      <p:sp>
        <p:nvSpPr>
          <p:cNvPr id="19" name="TextBox 18"/>
          <p:cNvSpPr txBox="1"/>
          <p:nvPr/>
        </p:nvSpPr>
        <p:spPr>
          <a:xfrm>
            <a:off x="1371600" y="5669280"/>
            <a:ext cx="640080" cy="640080"/>
          </a:xfrm>
          <a:prstGeom prst="rect">
            <a:avLst/>
          </a:prstGeom>
          <a:noFill/>
        </p:spPr>
        <p:txBody>
          <a:bodyPr wrap="square" lIns="0" rIns="0" tIns="0" bIns="0" anchor="ctr">
            <a:spAutoFit/>
          </a:bodyPr>
          <a:lstStyle/>
          <a:p>
            <a:pPr algn="l"/>
            <a:r>
              <a:rPr sz="2200" b="1" i="0">
                <a:solidFill>
                  <a:srgbClr val="5AC8E0"/>
                </a:solidFill>
                <a:latin typeface="Calibri"/>
              </a:rPr>
              <a:t>6.</a:t>
            </a:r>
          </a:p>
        </p:txBody>
      </p:sp>
      <p:sp>
        <p:nvSpPr>
          <p:cNvPr id="20" name="TextBox 19"/>
          <p:cNvSpPr txBox="1"/>
          <p:nvPr/>
        </p:nvSpPr>
        <p:spPr>
          <a:xfrm>
            <a:off x="2057400" y="5669280"/>
            <a:ext cx="5486400" cy="640080"/>
          </a:xfrm>
          <a:prstGeom prst="rect">
            <a:avLst/>
          </a:prstGeom>
          <a:noFill/>
        </p:spPr>
        <p:txBody>
          <a:bodyPr wrap="square" lIns="0" rIns="0" tIns="0" bIns="0" anchor="ctr">
            <a:spAutoFit/>
          </a:bodyPr>
          <a:lstStyle/>
          <a:p>
            <a:pPr algn="l"/>
            <a:r>
              <a:rPr sz="2000" b="0" i="0">
                <a:solidFill>
                  <a:srgbClr val="FFFFFF"/>
                </a:solidFill>
                <a:latin typeface="Calibri"/>
              </a:rPr>
              <a:t>a shapeless blob</a:t>
            </a:r>
          </a:p>
        </p:txBody>
      </p:sp>
      <p:sp>
        <p:nvSpPr>
          <p:cNvPr id="21" name="TextBox 20"/>
          <p:cNvSpPr txBox="1"/>
          <p:nvPr/>
        </p:nvSpPr>
        <p:spPr>
          <a:xfrm>
            <a:off x="7772400" y="5669280"/>
            <a:ext cx="3566160" cy="640080"/>
          </a:xfrm>
          <a:prstGeom prst="rect">
            <a:avLst/>
          </a:prstGeom>
          <a:noFill/>
        </p:spPr>
        <p:txBody>
          <a:bodyPr wrap="square" lIns="0" rIns="0" tIns="0" bIns="0" anchor="ctr">
            <a:spAutoFit/>
          </a:bodyPr>
          <a:lstStyle/>
          <a:p>
            <a:pPr algn="l"/>
            <a:r>
              <a:rPr sz="2000" b="0" i="1">
                <a:solidFill>
                  <a:srgbClr val="8FB8D9"/>
                </a:solidFill>
                <a:latin typeface="Calibri"/>
              </a:rPr>
              <a:t>r ≈ 0</a:t>
            </a:r>
          </a:p>
        </p:txBody>
      </p:sp>
      <p:sp>
        <p:nvSpPr>
          <p:cNvPr id="22" name="TextBox 21"/>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23444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ONE NUMBER, A FIXED SCALE</a:t>
            </a:r>
          </a:p>
        </p:txBody>
      </p:sp>
      <p:sp>
        <p:nvSpPr>
          <p:cNvPr id="3" name="TextBox 2"/>
          <p:cNvSpPr txBox="1"/>
          <p:nvPr/>
        </p:nvSpPr>
        <p:spPr>
          <a:xfrm>
            <a:off x="548640" y="1965960"/>
            <a:ext cx="11094415" cy="1463040"/>
          </a:xfrm>
          <a:prstGeom prst="rect">
            <a:avLst/>
          </a:prstGeom>
          <a:noFill/>
        </p:spPr>
        <p:txBody>
          <a:bodyPr wrap="square" lIns="0" rIns="0" tIns="0" bIns="0" anchor="ctr">
            <a:spAutoFit/>
          </a:bodyPr>
          <a:lstStyle/>
          <a:p>
            <a:pPr algn="ctr">
              <a:lnSpc>
                <a:spcPct val="100000"/>
              </a:lnSpc>
            </a:pPr>
            <a:r>
              <a:rPr sz="8000" b="1" i="0">
                <a:solidFill>
                  <a:srgbClr val="FFFFFF"/>
                </a:solidFill>
                <a:latin typeface="Calibri"/>
              </a:rPr>
              <a:t>−1  ≤  r  ≤  +1</a:t>
            </a:r>
          </a:p>
        </p:txBody>
      </p:sp>
      <p:sp>
        <p:nvSpPr>
          <p:cNvPr id="4" name="TextBox 3"/>
          <p:cNvSpPr txBox="1"/>
          <p:nvPr/>
        </p:nvSpPr>
        <p:spPr>
          <a:xfrm>
            <a:off x="914400" y="3657600"/>
            <a:ext cx="10362895" cy="822960"/>
          </a:xfrm>
          <a:prstGeom prst="rect">
            <a:avLst/>
          </a:prstGeom>
          <a:noFill/>
        </p:spPr>
        <p:txBody>
          <a:bodyPr wrap="square" lIns="0" rIns="0" tIns="0" bIns="0" anchor="ctr">
            <a:spAutoFit/>
          </a:bodyPr>
          <a:lstStyle/>
          <a:p>
            <a:pPr algn="ctr"/>
            <a:r>
              <a:rPr sz="2200" b="0" i="0">
                <a:solidFill>
                  <a:srgbClr val="F2F6FA"/>
                </a:solidFill>
                <a:latin typeface="Calibri"/>
              </a:rPr>
              <a:t>−1 perfect down  ·  0 no linear pattern  ·  +1 perfect up</a:t>
            </a:r>
          </a:p>
        </p:txBody>
      </p:sp>
      <p:sp>
        <p:nvSpPr>
          <p:cNvPr id="5" name="TextBox 4"/>
          <p:cNvSpPr txBox="1"/>
          <p:nvPr/>
        </p:nvSpPr>
        <p:spPr>
          <a:xfrm>
            <a:off x="914400" y="4800600"/>
            <a:ext cx="10362895" cy="822960"/>
          </a:xfrm>
          <a:prstGeom prst="rect">
            <a:avLst/>
          </a:prstGeom>
          <a:noFill/>
        </p:spPr>
        <p:txBody>
          <a:bodyPr wrap="square" lIns="0" rIns="0" tIns="0" bIns="0" anchor="ctr">
            <a:spAutoFit/>
          </a:bodyPr>
          <a:lstStyle/>
          <a:p>
            <a:pPr algn="ctr"/>
            <a:r>
              <a:rPr sz="2600" b="0" i="1">
                <a:solidFill>
                  <a:srgbClr val="5AC8E0"/>
                </a:solidFill>
                <a:latin typeface="Calibri"/>
              </a:rPr>
              <a:t>The closer |r| is to 1, the tighter the straight line.</a:t>
            </a:r>
          </a:p>
        </p:txBody>
      </p:sp>
      <p:sp>
        <p:nvSpPr>
          <p:cNvPr id="6" name="Oval 5"/>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THE WORKED EXAMPLE  ·  PICTURE AND NUMBER AGREE</a:t>
            </a:r>
          </a:p>
        </p:txBody>
      </p:sp>
      <p:sp>
        <p:nvSpPr>
          <p:cNvPr id="3" name="TextBox 2"/>
          <p:cNvSpPr txBox="1"/>
          <p:nvPr/>
        </p:nvSpPr>
        <p:spPr>
          <a:xfrm>
            <a:off x="548640" y="2194560"/>
            <a:ext cx="11094415" cy="1463040"/>
          </a:xfrm>
          <a:prstGeom prst="rect">
            <a:avLst/>
          </a:prstGeom>
          <a:noFill/>
        </p:spPr>
        <p:txBody>
          <a:bodyPr wrap="square" lIns="0" rIns="0" tIns="0" bIns="0" anchor="ctr">
            <a:spAutoFit/>
          </a:bodyPr>
          <a:lstStyle/>
          <a:p>
            <a:pPr algn="ctr"/>
            <a:r>
              <a:rPr sz="6000" b="1" i="0">
                <a:solidFill>
                  <a:srgbClr val="FFFFFF"/>
                </a:solidFill>
                <a:latin typeface="Calibri"/>
              </a:rPr>
              <a:t>r ≈ +0.99</a:t>
            </a:r>
          </a:p>
        </p:txBody>
      </p:sp>
      <p:sp>
        <p:nvSpPr>
          <p:cNvPr id="4" name="TextBox 3"/>
          <p:cNvSpPr txBox="1"/>
          <p:nvPr/>
        </p:nvSpPr>
        <p:spPr>
          <a:xfrm>
            <a:off x="914400" y="3886200"/>
            <a:ext cx="10362895" cy="822960"/>
          </a:xfrm>
          <a:prstGeom prst="rect">
            <a:avLst/>
          </a:prstGeom>
          <a:noFill/>
        </p:spPr>
        <p:txBody>
          <a:bodyPr wrap="square" lIns="0" rIns="0" tIns="0" bIns="0" anchor="ctr">
            <a:spAutoFit/>
          </a:bodyPr>
          <a:lstStyle/>
          <a:p>
            <a:pPr algn="ctr"/>
            <a:r>
              <a:rPr sz="2000" b="0" i="0">
                <a:solidFill>
                  <a:srgbClr val="F2F6FA"/>
                </a:solidFill>
                <a:latin typeface="Calibri"/>
              </a:rPr>
              <a:t>study hours vs. exam score  ·  (2,65) (3,70) (5,75) (6,80) (8,88) (10,95)</a:t>
            </a:r>
          </a:p>
        </p:txBody>
      </p:sp>
      <p:sp>
        <p:nvSpPr>
          <p:cNvPr id="5" name="TextBox 4"/>
          <p:cNvSpPr txBox="1"/>
          <p:nvPr/>
        </p:nvSpPr>
        <p:spPr>
          <a:xfrm>
            <a:off x="914400" y="4709160"/>
            <a:ext cx="10362895" cy="822960"/>
          </a:xfrm>
          <a:prstGeom prst="rect">
            <a:avLst/>
          </a:prstGeom>
          <a:noFill/>
        </p:spPr>
        <p:txBody>
          <a:bodyPr wrap="square" lIns="0" rIns="0" tIns="0" bIns="0" anchor="ctr">
            <a:spAutoFit/>
          </a:bodyPr>
          <a:lstStyle/>
          <a:p>
            <a:pPr algn="ctr"/>
            <a:r>
              <a:rPr sz="2400" b="0" i="1">
                <a:solidFill>
                  <a:srgbClr val="5AC8E0"/>
                </a:solidFill>
                <a:latin typeface="Calibri"/>
              </a:rPr>
              <a:t>“A very strong, positive, linear relationship.”</a:t>
            </a:r>
          </a:p>
        </p:txBody>
      </p:sp>
      <p:sp>
        <p:nvSpPr>
          <p:cNvPr id="6" name="Oval 5"/>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85800"/>
            <a:ext cx="10728655" cy="457200"/>
          </a:xfrm>
          <a:prstGeom prst="rect">
            <a:avLst/>
          </a:prstGeom>
          <a:noFill/>
        </p:spPr>
        <p:txBody>
          <a:bodyPr wrap="square" lIns="0" rIns="0" tIns="0" bIns="0" anchor="ctr">
            <a:spAutoFit/>
          </a:bodyPr>
          <a:lstStyle/>
          <a:p>
            <a:pPr algn="ctr"/>
            <a:r>
              <a:rPr sz="1500" b="1" i="0" spc="300">
                <a:solidFill>
                  <a:srgbClr val="8FB8D9"/>
                </a:solidFill>
                <a:latin typeface="Calibri"/>
              </a:rPr>
              <a:t>WHAT r DOES NOT MEAN  ·  FOUR TRAPS</a:t>
            </a:r>
          </a:p>
        </p:txBody>
      </p:sp>
      <p:sp>
        <p:nvSpPr>
          <p:cNvPr id="3" name="TextBox 2"/>
          <p:cNvSpPr txBox="1"/>
          <p:nvPr/>
        </p:nvSpPr>
        <p:spPr>
          <a:xfrm>
            <a:off x="1188720" y="1828800"/>
            <a:ext cx="3566160" cy="1005840"/>
          </a:xfrm>
          <a:prstGeom prst="rect">
            <a:avLst/>
          </a:prstGeom>
          <a:noFill/>
        </p:spPr>
        <p:txBody>
          <a:bodyPr wrap="square" lIns="0" rIns="0" tIns="0" bIns="0" anchor="ctr">
            <a:spAutoFit/>
          </a:bodyPr>
          <a:lstStyle/>
          <a:p>
            <a:pPr algn="l"/>
            <a:r>
              <a:rPr sz="2400" b="1" i="0">
                <a:solidFill>
                  <a:srgbClr val="5AC8E0"/>
                </a:solidFill>
                <a:latin typeface="Calibri"/>
              </a:rPr>
              <a:t>NOT any relationship</a:t>
            </a:r>
          </a:p>
        </p:txBody>
      </p:sp>
      <p:sp>
        <p:nvSpPr>
          <p:cNvPr id="4" name="TextBox 3"/>
          <p:cNvSpPr txBox="1"/>
          <p:nvPr/>
        </p:nvSpPr>
        <p:spPr>
          <a:xfrm>
            <a:off x="5120640" y="1828800"/>
            <a:ext cx="6035040" cy="1005840"/>
          </a:xfrm>
          <a:prstGeom prst="rect">
            <a:avLst/>
          </a:prstGeom>
          <a:noFill/>
        </p:spPr>
        <p:txBody>
          <a:bodyPr wrap="square" lIns="0" rIns="0" tIns="0" bIns="0" anchor="ctr">
            <a:spAutoFit/>
          </a:bodyPr>
          <a:lstStyle/>
          <a:p>
            <a:pPr algn="l"/>
            <a:r>
              <a:rPr sz="1800" b="0" i="0">
                <a:solidFill>
                  <a:srgbClr val="F2F6FA"/>
                </a:solidFill>
                <a:latin typeface="Calibri"/>
              </a:rPr>
              <a:t>r sees only the STRAIGHT-LINE part — a U-curve can give r ≈ 0</a:t>
            </a:r>
          </a:p>
        </p:txBody>
      </p:sp>
      <p:sp>
        <p:nvSpPr>
          <p:cNvPr id="5" name="TextBox 4"/>
          <p:cNvSpPr txBox="1"/>
          <p:nvPr/>
        </p:nvSpPr>
        <p:spPr>
          <a:xfrm>
            <a:off x="1188720" y="2834640"/>
            <a:ext cx="3566160" cy="1005840"/>
          </a:xfrm>
          <a:prstGeom prst="rect">
            <a:avLst/>
          </a:prstGeom>
          <a:noFill/>
        </p:spPr>
        <p:txBody>
          <a:bodyPr wrap="square" lIns="0" rIns="0" tIns="0" bIns="0" anchor="ctr">
            <a:spAutoFit/>
          </a:bodyPr>
          <a:lstStyle/>
          <a:p>
            <a:pPr algn="l"/>
            <a:r>
              <a:rPr sz="2400" b="1" i="0">
                <a:solidFill>
                  <a:srgbClr val="5AC8E0"/>
                </a:solidFill>
                <a:latin typeface="Calibri"/>
              </a:rPr>
              <a:t>NOT units</a:t>
            </a:r>
          </a:p>
        </p:txBody>
      </p:sp>
      <p:sp>
        <p:nvSpPr>
          <p:cNvPr id="6" name="TextBox 5"/>
          <p:cNvSpPr txBox="1"/>
          <p:nvPr/>
        </p:nvSpPr>
        <p:spPr>
          <a:xfrm>
            <a:off x="5120640" y="2834640"/>
            <a:ext cx="6035040" cy="1005840"/>
          </a:xfrm>
          <a:prstGeom prst="rect">
            <a:avLst/>
          </a:prstGeom>
          <a:noFill/>
        </p:spPr>
        <p:txBody>
          <a:bodyPr wrap="square" lIns="0" rIns="0" tIns="0" bIns="0" anchor="ctr">
            <a:spAutoFit/>
          </a:bodyPr>
          <a:lstStyle/>
          <a:p>
            <a:pPr algn="l"/>
            <a:r>
              <a:rPr sz="1800" b="0" i="0">
                <a:solidFill>
                  <a:srgbClr val="F2F6FA"/>
                </a:solidFill>
                <a:latin typeface="Calibri"/>
              </a:rPr>
              <a:t>r is a pure number; hours → minutes doesn't change it</a:t>
            </a:r>
          </a:p>
        </p:txBody>
      </p:sp>
      <p:sp>
        <p:nvSpPr>
          <p:cNvPr id="7" name="TextBox 6"/>
          <p:cNvSpPr txBox="1"/>
          <p:nvPr/>
        </p:nvSpPr>
        <p:spPr>
          <a:xfrm>
            <a:off x="1188720" y="3840480"/>
            <a:ext cx="3566160" cy="1005840"/>
          </a:xfrm>
          <a:prstGeom prst="rect">
            <a:avLst/>
          </a:prstGeom>
          <a:noFill/>
        </p:spPr>
        <p:txBody>
          <a:bodyPr wrap="square" lIns="0" rIns="0" tIns="0" bIns="0" anchor="ctr">
            <a:spAutoFit/>
          </a:bodyPr>
          <a:lstStyle/>
          <a:p>
            <a:pPr algn="l"/>
            <a:r>
              <a:rPr sz="2400" b="1" i="0">
                <a:solidFill>
                  <a:srgbClr val="5AC8E0"/>
                </a:solidFill>
                <a:latin typeface="Calibri"/>
              </a:rPr>
              <a:t>NOT a percent</a:t>
            </a:r>
          </a:p>
        </p:txBody>
      </p:sp>
      <p:sp>
        <p:nvSpPr>
          <p:cNvPr id="8" name="TextBox 7"/>
          <p:cNvSpPr txBox="1"/>
          <p:nvPr/>
        </p:nvSpPr>
        <p:spPr>
          <a:xfrm>
            <a:off x="5120640" y="3840480"/>
            <a:ext cx="6035040" cy="1005840"/>
          </a:xfrm>
          <a:prstGeom prst="rect">
            <a:avLst/>
          </a:prstGeom>
          <a:noFill/>
        </p:spPr>
        <p:txBody>
          <a:bodyPr wrap="square" lIns="0" rIns="0" tIns="0" bIns="0" anchor="ctr">
            <a:spAutoFit/>
          </a:bodyPr>
          <a:lstStyle/>
          <a:p>
            <a:pPr algn="l"/>
            <a:r>
              <a:rPr sz="1800" b="0" i="0">
                <a:solidFill>
                  <a:srgbClr val="F2F6FA"/>
                </a:solidFill>
                <a:latin typeface="Calibri"/>
              </a:rPr>
              <a:t>r = 0.6 is not “60%” and not twice as strong as 0.3</a:t>
            </a:r>
          </a:p>
        </p:txBody>
      </p:sp>
      <p:sp>
        <p:nvSpPr>
          <p:cNvPr id="9" name="TextBox 8"/>
          <p:cNvSpPr txBox="1"/>
          <p:nvPr/>
        </p:nvSpPr>
        <p:spPr>
          <a:xfrm>
            <a:off x="1188720" y="4846320"/>
            <a:ext cx="3566160" cy="1005840"/>
          </a:xfrm>
          <a:prstGeom prst="rect">
            <a:avLst/>
          </a:prstGeom>
          <a:noFill/>
        </p:spPr>
        <p:txBody>
          <a:bodyPr wrap="square" lIns="0" rIns="0" tIns="0" bIns="0" anchor="ctr">
            <a:spAutoFit/>
          </a:bodyPr>
          <a:lstStyle/>
          <a:p>
            <a:pPr algn="l"/>
            <a:r>
              <a:rPr sz="2400" b="1" i="0">
                <a:solidFill>
                  <a:srgbClr val="5AC8E0"/>
                </a:solidFill>
                <a:latin typeface="Calibri"/>
              </a:rPr>
              <a:t>NOT causation</a:t>
            </a:r>
          </a:p>
        </p:txBody>
      </p:sp>
      <p:sp>
        <p:nvSpPr>
          <p:cNvPr id="10" name="TextBox 9"/>
          <p:cNvSpPr txBox="1"/>
          <p:nvPr/>
        </p:nvSpPr>
        <p:spPr>
          <a:xfrm>
            <a:off x="5120640" y="4846320"/>
            <a:ext cx="6035040" cy="1005840"/>
          </a:xfrm>
          <a:prstGeom prst="rect">
            <a:avLst/>
          </a:prstGeom>
          <a:noFill/>
        </p:spPr>
        <p:txBody>
          <a:bodyPr wrap="square" lIns="0" rIns="0" tIns="0" bIns="0" anchor="ctr">
            <a:spAutoFit/>
          </a:bodyPr>
          <a:lstStyle/>
          <a:p>
            <a:pPr algn="l"/>
            <a:r>
              <a:rPr sz="1800" b="0" i="0">
                <a:solidFill>
                  <a:srgbClr val="F2F6FA"/>
                </a:solidFill>
                <a:latin typeface="Calibri"/>
              </a:rPr>
              <a:t>a big r is a question, never a verdict — hunt the lurker</a:t>
            </a:r>
          </a:p>
        </p:txBody>
      </p:sp>
      <p:sp>
        <p:nvSpPr>
          <p:cNvPr id="11" name="TextBox 10"/>
          <p:cNvSpPr txBox="1"/>
          <p:nvPr/>
        </p:nvSpPr>
        <p:spPr>
          <a:xfrm>
            <a:off x="11430000" y="6355080"/>
            <a:ext cx="548640" cy="365760"/>
          </a:xfrm>
          <a:prstGeom prst="rect">
            <a:avLst/>
          </a:prstGeom>
          <a:noFill/>
        </p:spPr>
        <p:txBody>
          <a:bodyPr wrap="square" lIns="0" rIns="0" tIns="0" bIns="0" anchor="ctr">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