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I'm Prof. Rivera, and this is Week 5 — Probability Foundations, our first week inside Objective 4.</a:t>
            </a:r>
          </a:p>
          <a:p/>
          <a:p>
            <a:r>
              <a:t>A quick orientation before we dive in. For four weeks we described data we already had — types, shapes, centers, relationships. Starting today the outcome isn't known yet, and our job is to put an honest NUMBER on what's likely. Your toolkit is the same: a spreadsheet for computation and one approved chatbot — Gemini, Claude, or ChatGPT — for the weekly tutorial, where you'll catch the model's mistakes rather than trust it. DO: tell students that every sample space this week is small enough to list by hand; there is no heavy counting. The aim is which rule to use and why.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two words get swapped constantly, and they mean opposite things. Mutually exclusive means the two events CAN'T both happen — one card can't be both a King and a Queen. Independent means one event happening DOESN'T CHANGE the odds of the other — two separate coin flips.</a:t>
            </a:r>
          </a:p>
          <a:p/>
          <a:p>
            <a:r>
              <a:t>DO: make the contrast sharp. Exclusive is about whether they can co-occur at all; independent is about whether one informs the other. In fact, two events that CAN occur together are usually one or the other, not both. If a student blurs these, stop and have them say which question each word answers before moving on. This slide is the pivot of the week — get it wrong and every later rule gets misapplied.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Conditional probability, written P of A given B, with that vertical bar, asks: now that I KNOW B happened, what's the chance of A? The word 'given' is the whole game — it shrinks the world down to just the cases where B is true, and asks how often A happens inside that smaller world.</a:t>
            </a:r>
          </a:p>
          <a:p/>
          <a:p>
            <a:r>
              <a:t>The formula: P(A given B) equals P(A and B) divided by P(B) — of the times B happened, how often did A also happen? DO: emphasize that the denominator is no longer the grand total. It becomes the size of the B-world. That single shift is what makes conditional probability feel different from everything before it — and it's exactly what a two-way table makes visual, which is our next slide.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two-way table is conditional probability's natural home. Two hundred students, sorted by where they live and whether they own a car. Read the margins for plain probabilities and read inside a single row or column for conditionals.</a:t>
            </a:r>
          </a:p>
          <a:p/>
          <a:p>
            <a:r>
              <a:t>Marginal first: probability a student owns a car is one-hundred-ten over two hundred, zero-point-five-five — straight from the totals. Now the conditional: probability owns a car GIVEN they live off campus. 'Given' shrinks the world to the off-campus row, one hundred students; eighty own a car, so eighty over one hundred, zero-point-eight-zero. DO: now flip it deliberately. Probability lives off campus given they own a car — shrink to the car COLUMN, one hundred ten owners; eighty live off campus, eighty over one hundred ten, about zero-point-seven-two-seven. Same table, different denominators, different answers. P(A given B) and P(B given A) are different questions — never swap them.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example that sticks, and a real misuse of conditional probability. A screening test for a rare disease is ninety-nine percent accurate. You test positive. Panic? Let's count honestly with natural frequencies instead of percentages.</a:t>
            </a:r>
          </a:p>
          <a:p/>
          <a:p>
            <a:r>
              <a:t>Imagine one thousand people where the disease is rare — one percent have it. So ten are truly sick and nine hundred ninety are healthy. Of the ten sick, the test catches essentially all — about ten test positive. Of the nine hundred ninety healthy, even a good test fires falsely about five percent of the time — that's roughly fifty false positives. So about sixty people test positive, but only ten are actually sick. Probability of disease given a positive test is ten over sixty, about seventeen percent. DO: nail the lesson — P(positive given sick) is NOT P(sick given positive). The test is accurate; the positive is still probably a false alarm, because the base rate — how rare the disease is — dominates. This is the inverse-confusion from the last slide, now with real stakes.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moves here. First, technology: we claimed at-least-one-six is about zero-point-three-one — let's check it by experiment. DO: run this live in Google Sheets or Excel, identical. A2 and B2 each get equals-RANDBETWEEN-one-comma-six, rolling two dice. C2 gets an IF with an OR: one if either die shows a six, else zero. Fill A through C down to row one thousand one — a thousand trials — then AVERAGE column C. You'll land near zero-point-three-one, not exactly, because it's a simulation. The math gives the truth; the simulation circles it.</a:t>
            </a:r>
          </a:p>
          <a:p/>
          <a:p>
            <a:r>
              <a:t>Second, the AI-critique moment that defines how you use AI in this course: you verify, you don't consume. Have students paste two questions to an approved chatbot — Gemini, Claude, or ChatGPT. One: probability of a King OR a Heart. Two: a ninety-nine-percent-accurate test for a one-percent disease, tested positive, what's the real chance? Chatbots routinely forget to subtract the overlap, giving seventeen fifty-seconds instead of sixteen, and many fall for the base-rate trap, answering ninety-nine percent instead of about seventeen. Catch the model. That's the whole job, all semester.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The whole thing reduces to three moves you can now aim at any uncertain situation. LIST: write the sample space first, then favorable over total. COMBINE: OR means add — minus the overlap unless the events are mutually exclusive; AND means multiply — but only when they're independent. UPDATE: when new information arrives, condition on it — P(A given B) shrinks the world to B, and the rarer the thing, the more the base rate matters.</a:t>
            </a:r>
          </a:p>
          <a:p/>
          <a:p>
            <a:r>
              <a:t>This week's graded work: Lecture Tutorial five with an approved chatbot, submit the share link. Quiz five, Discussion five — 'Due for a win?', where you reason through a real probability myth with your AI — and Assignment five, four coached problems, all due end of week. DO: tease next week — now that we can put a number on a single uncertain outcome, Week six turns the outcomes themselves into numbers: random variables, expected value, and what you'd win on average if you played a game a thousand times.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Put 'You are due for a win' on the board and let it sit. Then the scene: a roulette wheel lands on black eight times in a row; a gambler bets big on red because 'it has to come now.' Ask the class — how much should red's chance have changed? Take guesses.</a:t>
            </a:r>
          </a:p>
          <a:p/>
          <a:p>
            <a:r>
              <a:t>Then the answer: not at all. The wheel has no memory; red is still eighteen of thirty-eight, exactly what it was on spin one. That feeling that the world owes you a balance has a name — the gambler's fallacy — and it has emptied real bank accounts. This week we replace the FEELING of likely with a NUMBER for likely, and learn the rules that number obeys. Second jab: your weather app says thirty percent chance of rain — what's the chance it doesn't rain? If seventy jumped to mind, you already used the first rule we'll name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words, one idea. A RANDOM EXPERIMENT is any action whose outcome isn't settled in advance — flip a coin, roll a die, draw a card, pick a random student. The SAMPLE SPACE, written capital S, is the complete list of every possible outcome. An EVENT is any part of that list we care about — a subset of S.</a:t>
            </a:r>
          </a:p>
          <a:p/>
          <a:p>
            <a:r>
              <a:t>Two iron rules every probability obeys: each probability sits between zero and one — zero is impossible, one is certain — and the probabilities of all the outcomes in S add up to exactly one. DO: stress that the hard part of any basic probability problem is writing the sample space correctly. Once the list is right, the answer is just division. Slow down on the list; the arithmetic is the easy part.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engine. When every outcome is equally likely, probability is just bookkeeping: the probability of an event equals the number of outcomes in the event divided by the number of outcomes in the whole sample space. Favorable over total.</a:t>
            </a:r>
          </a:p>
          <a:p/>
          <a:p>
            <a:r>
              <a:t>Say the memory hook out loud and write it: list the whole space first, then count what you want over what's possible. DO: anchor the two guardrails again — a probability can never be below zero or above one. If a student ever computes one-point-four, that's not a hard problem, it's a wrong one — almost always a forgotten overlap. We'll meet that overlap two slides from now.</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do one fully, every step out loud. Experiment: flip a fair coin twice. Step one — list the sample space BEFORE computing anything: H-H, H-T, T-H, T-T. Four equally likely outcomes.</a:t>
            </a:r>
          </a:p>
          <a:p/>
          <a:p>
            <a:r>
              <a:t>Now events are easy. Exactly one head — which outcomes qualify? H-T and T-H, that's two, so two over four equals zero-point-five. At least one head — H-H, H-T, T-H, three of them, three over four equals zero-point-seven-five. Zero heads — only T-T, one over four, zero-point-two-five. DO: point out that the four event-probabilities you can build from this space all add to one, exactly as promised. This is the slide to photograph: the space first, then favorable over total.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complement of an event A — written A-with-a-c, or 'not A' — is everything in the sample space that is NOT A. Since A and not-A together make up the whole space, which sums to one, the probability of not-A is simply one minus the probability of A.</a:t>
            </a:r>
          </a:p>
          <a:p/>
          <a:p>
            <a:r>
              <a:t>Easy case: the app says thirty percent chance of rain, so no-rain is one minus zero-point-three, seventy percent. No listing required. Where it really earns its keep is 'at least one' problems. DO: work the dice case live — roll a die twice, probability of at least one six. Counting 'at least one' directly is fiddly, so flip it: probability of NO six on either roll is five-sixths times five-sixths, twenty-five thirty-sixths; subtract from one to get eleven thirty-sixths, about zero-point-three-one. The hook: 'at least one' equals one minus 'none.'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combine chances with OR — the chance A happens, or B happens, or both. You add, but you must not double-count the overlap: P(A or B) equals P(A) plus P(B) minus P(A and B).</a:t>
            </a:r>
          </a:p>
          <a:p/>
          <a:p>
            <a:r>
              <a:t>If the two events can't happen at the same time, they're MUTUALLY EXCLUSIVE — disjoint — the overlap is zero, and the rule collapses to plain addition. DO: contrast the two card draws. King or Queen: one card can't be both, so mutually exclusive, four fifty-seconds plus four fifty-seconds is eight fifty-seconds. King or Heart: a card CAN be both — the King of Hearts — so subtract that one overlapping card: four plus thirteen minus one, sixteen fifty-seconds. Forget to subtract and you'd wrongly get seventeen, having counted the King of Hearts twice. The hook: OR means add, but subtract the overlap unless the two events can't coexist.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misconception that fools almost everyone with the addition rule: for 'A or B,' just add the two probabilities. That's only true when the events are mutually exclusive.</a:t>
            </a:r>
          </a:p>
          <a:p/>
          <a:p>
            <a:r>
              <a:t>King or Heart is the trap. There are four Kings and thirteen Hearts, so the lazy answer is seventeen fifty-seconds. But the King of Hearts got counted in BOTH groups — once as a King, once as a Heart. It's one physical card. Subtract that single overlap and the honest answer is sixteen fifty-seconds, about thirty-one percent. DO: hold up the idea that a probability above one is the alarm bell — it means you added overlapping events without subtracting. Always ask first: can both happen at once?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Last session we combined chances with OR — adding. Now AND — multiplying — and the word that decides whether multiplying is even legal: independent. P(A and B), the chance both happen, equals P(A) times P(B) — but ONLY when the events are independent.</a:t>
            </a:r>
          </a:p>
          <a:p/>
          <a:p>
            <a:r>
              <a:t>Independent means knowing one outcome tells you nothing about the other: separate coin flips, separate dice, a card drawn WITH replacement. Dependent means one outcome shifts the other's odds — draw a second card without putting the first back and the odds changed. DO: work both clean cases. Two sixes on two dice: one-sixth times one-sixth equals one thirty-sixth. Heads on a coin and red on a one-third spinner, independent: one-half times one-third equals one-sixth. The hook: AND means multiply, but only when the events are independent. If one nudges the other, you can't just multiply.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INTRODUCTION TO STATISTICS  ·  MATH 11  ·  WEEK 5</a:t>
            </a:r>
          </a:p>
        </p:txBody>
      </p:sp>
      <p:sp>
        <p:nvSpPr>
          <p:cNvPr id="3" name="TextBox 2"/>
          <p:cNvSpPr txBox="1"/>
          <p:nvPr/>
        </p:nvSpPr>
        <p:spPr>
          <a:xfrm>
            <a:off x="548640" y="2194560"/>
            <a:ext cx="11091672" cy="2194560"/>
          </a:xfrm>
          <a:prstGeom prst="rect">
            <a:avLst/>
          </a:prstGeom>
          <a:noFill/>
        </p:spPr>
        <p:txBody>
          <a:bodyPr wrap="square" anchor="ctr" lIns="0" rIns="0" tIns="0" bIns="0">
            <a:spAutoFit/>
          </a:bodyPr>
          <a:lstStyle/>
          <a:p>
            <a:pPr algn="ctr"/>
            <a:r>
              <a:rPr sz="6400" b="1" i="0">
                <a:solidFill>
                  <a:srgbClr val="FFFFFF"/>
                </a:solidFill>
                <a:latin typeface="Calibri"/>
              </a:rPr>
              <a:t>Probability</a:t>
            </a:r>
          </a:p>
          <a:p>
            <a:pPr algn="ctr"/>
            <a:r>
              <a:rPr sz="6400" b="1" i="0">
                <a:solidFill>
                  <a:srgbClr val="FFFFFF"/>
                </a:solidFill>
                <a:latin typeface="Calibri"/>
              </a:rPr>
              <a:t>Foundations</a:t>
            </a:r>
          </a:p>
        </p:txBody>
      </p:sp>
      <p:sp>
        <p:nvSpPr>
          <p:cNvPr id="4" name="TextBox 3"/>
          <p:cNvSpPr txBox="1"/>
          <p:nvPr/>
        </p:nvSpPr>
        <p:spPr>
          <a:xfrm>
            <a:off x="914400" y="4526280"/>
            <a:ext cx="10360152" cy="822960"/>
          </a:xfrm>
          <a:prstGeom prst="rect">
            <a:avLst/>
          </a:prstGeom>
          <a:noFill/>
        </p:spPr>
        <p:txBody>
          <a:bodyPr wrap="square" anchor="ctr" lIns="0" rIns="0" tIns="0" bIns="0">
            <a:spAutoFit/>
          </a:bodyPr>
          <a:lstStyle/>
          <a:p>
            <a:pPr algn="ctr"/>
            <a:r>
              <a:rPr sz="2200" b="0" i="0">
                <a:solidFill>
                  <a:srgbClr val="8FB8D9"/>
                </a:solidFill>
                <a:latin typeface="Calibri"/>
              </a:rPr>
              <a:t>When the outcome isn't settled yet, how do we put an honest number on it?</a:t>
            </a:r>
          </a:p>
        </p:txBody>
      </p:sp>
      <p:sp>
        <p:nvSpPr>
          <p:cNvPr id="5" name="TextBox 4"/>
          <p:cNvSpPr txBox="1"/>
          <p:nvPr/>
        </p:nvSpPr>
        <p:spPr>
          <a:xfrm>
            <a:off x="914400" y="5257800"/>
            <a:ext cx="10360152" cy="82296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 &amp; Statistics</a:t>
            </a:r>
          </a:p>
        </p:txBody>
      </p:sp>
      <p:sp>
        <p:nvSpPr>
          <p:cNvPr id="6" name="TextBox 5"/>
          <p:cNvSpPr txBox="1"/>
          <p:nvPr/>
        </p:nvSpPr>
        <p:spPr>
          <a:xfrm>
            <a:off x="914400" y="6035040"/>
            <a:ext cx="10360152" cy="822960"/>
          </a:xfrm>
          <a:prstGeom prst="rect">
            <a:avLst/>
          </a:prstGeom>
          <a:noFill/>
        </p:spPr>
        <p:txBody>
          <a:bodyPr wrap="square" anchor="ctr" lIns="0" rIns="0" tIns="0" bIns="0">
            <a:spAutoFit/>
          </a:bodyPr>
          <a:lstStyle/>
          <a:p>
            <a:pPr algn="ctr"/>
            <a:r>
              <a:rPr sz="1500" b="0" i="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9728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CONFUSION THAT WRECKS PROBABILITY</a:t>
            </a:r>
          </a:p>
        </p:txBody>
      </p:sp>
      <p:sp>
        <p:nvSpPr>
          <p:cNvPr id="3" name="TextBox 2"/>
          <p:cNvSpPr txBox="1"/>
          <p:nvPr/>
        </p:nvSpPr>
        <p:spPr>
          <a:xfrm>
            <a:off x="548640" y="2148840"/>
            <a:ext cx="11091672" cy="1645920"/>
          </a:xfrm>
          <a:prstGeom prst="rect">
            <a:avLst/>
          </a:prstGeom>
          <a:noFill/>
        </p:spPr>
        <p:txBody>
          <a:bodyPr wrap="square" anchor="ctr" lIns="0" rIns="0" tIns="0" bIns="0">
            <a:spAutoFit/>
          </a:bodyPr>
          <a:lstStyle/>
          <a:p>
            <a:pPr algn="ctr"/>
            <a:r>
              <a:rPr sz="4800" b="1" i="0">
                <a:solidFill>
                  <a:srgbClr val="FFFFFF"/>
                </a:solidFill>
                <a:latin typeface="Calibri"/>
              </a:rPr>
              <a:t>EXCLUSIVE   vs   INDEPENDENT</a:t>
            </a:r>
          </a:p>
        </p:txBody>
      </p:sp>
      <p:sp>
        <p:nvSpPr>
          <p:cNvPr id="4" name="TextBox 3"/>
          <p:cNvSpPr txBox="1"/>
          <p:nvPr/>
        </p:nvSpPr>
        <p:spPr>
          <a:xfrm>
            <a:off x="914400" y="361188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can't both happen          one doesn't change the other</a:t>
            </a:r>
          </a:p>
        </p:txBody>
      </p:sp>
      <p:sp>
        <p:nvSpPr>
          <p:cNvPr id="5" name="TextBox 4"/>
          <p:cNvSpPr txBox="1"/>
          <p:nvPr/>
        </p:nvSpPr>
        <p:spPr>
          <a:xfrm>
            <a:off x="914400" y="4434840"/>
            <a:ext cx="10360152" cy="822960"/>
          </a:xfrm>
          <a:prstGeom prst="rect">
            <a:avLst/>
          </a:prstGeom>
          <a:noFill/>
        </p:spPr>
        <p:txBody>
          <a:bodyPr wrap="square" anchor="ctr" lIns="0" rIns="0" tIns="0" bIns="0">
            <a:spAutoFit/>
          </a:bodyPr>
          <a:lstStyle/>
          <a:p>
            <a:pPr algn="ctr"/>
            <a:r>
              <a:rPr sz="1800" b="0" i="0">
                <a:solidFill>
                  <a:srgbClr val="F2F6FA"/>
                </a:solidFill>
                <a:latin typeface="Calibri"/>
              </a:rPr>
              <a:t>King vs Queen on one card        two separate coin flips</a:t>
            </a:r>
          </a:p>
        </p:txBody>
      </p:sp>
      <p:sp>
        <p:nvSpPr>
          <p:cNvPr id="6" name="TextBox 5"/>
          <p:cNvSpPr txBox="1"/>
          <p:nvPr/>
        </p:nvSpPr>
        <p:spPr>
          <a:xfrm>
            <a:off x="914400" y="5349240"/>
            <a:ext cx="10360152" cy="822960"/>
          </a:xfrm>
          <a:prstGeom prst="rect">
            <a:avLst/>
          </a:prstGeom>
          <a:noFill/>
        </p:spPr>
        <p:txBody>
          <a:bodyPr wrap="square" anchor="ctr" lIns="0" rIns="0" tIns="0" bIns="0">
            <a:spAutoFit/>
          </a:bodyPr>
          <a:lstStyle/>
          <a:p>
            <a:pPr algn="ctr"/>
            <a:r>
              <a:rPr sz="1900" b="1" i="0">
                <a:solidFill>
                  <a:srgbClr val="5AC8E0"/>
                </a:solidFill>
                <a:latin typeface="Calibri"/>
              </a:rPr>
              <a:t>Opposite ideas — don't trade one word for the other.</a:t>
            </a:r>
          </a:p>
        </p:txBody>
      </p:sp>
      <p:sp>
        <p:nvSpPr>
          <p:cNvPr id="7" name="Oval 6"/>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8016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WHEN NEW INFORMATION ARRIVES</a:t>
            </a:r>
          </a:p>
        </p:txBody>
      </p:sp>
      <p:sp>
        <p:nvSpPr>
          <p:cNvPr id="3" name="TextBox 2"/>
          <p:cNvSpPr txBox="1"/>
          <p:nvPr/>
        </p:nvSpPr>
        <p:spPr>
          <a:xfrm>
            <a:off x="548640" y="1965960"/>
            <a:ext cx="11091672" cy="1280160"/>
          </a:xfrm>
          <a:prstGeom prst="rect">
            <a:avLst/>
          </a:prstGeom>
          <a:noFill/>
        </p:spPr>
        <p:txBody>
          <a:bodyPr wrap="square" anchor="ctr" lIns="0" rIns="0" tIns="0" bIns="0">
            <a:spAutoFit/>
          </a:bodyPr>
          <a:lstStyle/>
          <a:p>
            <a:pPr algn="ctr"/>
            <a:r>
              <a:rPr sz="7200" b="1" i="0">
                <a:solidFill>
                  <a:srgbClr val="FFFFFF"/>
                </a:solidFill>
                <a:latin typeface="Calibri"/>
              </a:rPr>
              <a:t>P(A | B)</a:t>
            </a:r>
          </a:p>
        </p:txBody>
      </p:sp>
      <p:sp>
        <p:nvSpPr>
          <p:cNvPr id="4" name="TextBox 3"/>
          <p:cNvSpPr txBox="1"/>
          <p:nvPr/>
        </p:nvSpPr>
        <p:spPr>
          <a:xfrm>
            <a:off x="914400" y="3520440"/>
            <a:ext cx="10360152" cy="822960"/>
          </a:xfrm>
          <a:prstGeom prst="rect">
            <a:avLst/>
          </a:prstGeom>
          <a:noFill/>
        </p:spPr>
        <p:txBody>
          <a:bodyPr wrap="square" anchor="ctr" lIns="0" rIns="0" tIns="0" bIns="0">
            <a:spAutoFit/>
          </a:bodyPr>
          <a:lstStyle/>
          <a:p>
            <a:pPr algn="ctr"/>
            <a:r>
              <a:rPr sz="2200" b="1" i="0">
                <a:solidFill>
                  <a:srgbClr val="5AC8E0"/>
                </a:solidFill>
                <a:latin typeface="Calibri"/>
              </a:rPr>
              <a:t>“the probability of A GIVEN B”  =  P(A and B) ÷ P(B)</a:t>
            </a:r>
          </a:p>
        </p:txBody>
      </p:sp>
      <p:sp>
        <p:nvSpPr>
          <p:cNvPr id="5" name="TextBox 4"/>
          <p:cNvSpPr txBox="1"/>
          <p:nvPr/>
        </p:nvSpPr>
        <p:spPr>
          <a:xfrm>
            <a:off x="914400" y="452628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“Given” shrinks the world to the cases where B is true.</a:t>
            </a:r>
          </a:p>
        </p:txBody>
      </p:sp>
      <p:sp>
        <p:nvSpPr>
          <p:cNvPr id="6" name="Oval 5"/>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5486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CONDITIONAL PROBABILITY'S HOME  ·  200 STUDENTS</a:t>
            </a:r>
          </a:p>
        </p:txBody>
      </p:sp>
      <p:sp>
        <p:nvSpPr>
          <p:cNvPr id="3" name="TextBox 2"/>
          <p:cNvSpPr txBox="1"/>
          <p:nvPr/>
        </p:nvSpPr>
        <p:spPr>
          <a:xfrm>
            <a:off x="1463040" y="1325880"/>
            <a:ext cx="2286000" cy="566928"/>
          </a:xfrm>
          <a:prstGeom prst="rect">
            <a:avLst/>
          </a:prstGeom>
          <a:noFill/>
        </p:spPr>
        <p:txBody>
          <a:bodyPr wrap="square" anchor="ctr" lIns="0" rIns="0" tIns="0" bIns="0">
            <a:spAutoFit/>
          </a:bodyPr>
          <a:lstStyle/>
          <a:p>
            <a:pPr algn="l"/>
            <a:r>
              <a:rPr sz="1700" b="1" i="0">
                <a:solidFill>
                  <a:srgbClr val="5AC8E0"/>
                </a:solidFill>
                <a:latin typeface="Calibri"/>
              </a:rPr>
              <a:t/>
            </a:r>
          </a:p>
        </p:txBody>
      </p:sp>
      <p:sp>
        <p:nvSpPr>
          <p:cNvPr id="4" name="TextBox 3"/>
          <p:cNvSpPr txBox="1"/>
          <p:nvPr/>
        </p:nvSpPr>
        <p:spPr>
          <a:xfrm>
            <a:off x="3749039" y="1325880"/>
            <a:ext cx="2011680" cy="566928"/>
          </a:xfrm>
          <a:prstGeom prst="rect">
            <a:avLst/>
          </a:prstGeom>
          <a:noFill/>
        </p:spPr>
        <p:txBody>
          <a:bodyPr wrap="square" anchor="ctr" lIns="0" rIns="0" tIns="0" bIns="0">
            <a:spAutoFit/>
          </a:bodyPr>
          <a:lstStyle/>
          <a:p>
            <a:pPr algn="l"/>
            <a:r>
              <a:rPr sz="1700" b="1" i="0">
                <a:solidFill>
                  <a:srgbClr val="5AC8E0"/>
                </a:solidFill>
                <a:latin typeface="Calibri"/>
              </a:rPr>
              <a:t>Owns car</a:t>
            </a:r>
          </a:p>
        </p:txBody>
      </p:sp>
      <p:sp>
        <p:nvSpPr>
          <p:cNvPr id="5" name="TextBox 4"/>
          <p:cNvSpPr txBox="1"/>
          <p:nvPr/>
        </p:nvSpPr>
        <p:spPr>
          <a:xfrm>
            <a:off x="5760720" y="1325880"/>
            <a:ext cx="1828800" cy="566928"/>
          </a:xfrm>
          <a:prstGeom prst="rect">
            <a:avLst/>
          </a:prstGeom>
          <a:noFill/>
        </p:spPr>
        <p:txBody>
          <a:bodyPr wrap="square" anchor="ctr" lIns="0" rIns="0" tIns="0" bIns="0">
            <a:spAutoFit/>
          </a:bodyPr>
          <a:lstStyle/>
          <a:p>
            <a:pPr algn="l"/>
            <a:r>
              <a:rPr sz="1700" b="1" i="0">
                <a:solidFill>
                  <a:srgbClr val="5AC8E0"/>
                </a:solidFill>
                <a:latin typeface="Calibri"/>
              </a:rPr>
              <a:t>No car</a:t>
            </a:r>
          </a:p>
        </p:txBody>
      </p:sp>
      <p:sp>
        <p:nvSpPr>
          <p:cNvPr id="6" name="TextBox 5"/>
          <p:cNvSpPr txBox="1"/>
          <p:nvPr/>
        </p:nvSpPr>
        <p:spPr>
          <a:xfrm>
            <a:off x="7589520" y="1325880"/>
            <a:ext cx="1645920" cy="566928"/>
          </a:xfrm>
          <a:prstGeom prst="rect">
            <a:avLst/>
          </a:prstGeom>
          <a:noFill/>
        </p:spPr>
        <p:txBody>
          <a:bodyPr wrap="square" anchor="ctr" lIns="0" rIns="0" tIns="0" bIns="0">
            <a:spAutoFit/>
          </a:bodyPr>
          <a:lstStyle/>
          <a:p>
            <a:pPr algn="l"/>
            <a:r>
              <a:rPr sz="1700" b="1" i="0">
                <a:solidFill>
                  <a:srgbClr val="5AC8E0"/>
                </a:solidFill>
                <a:latin typeface="Calibri"/>
              </a:rPr>
              <a:t>Total</a:t>
            </a:r>
          </a:p>
        </p:txBody>
      </p:sp>
      <p:sp>
        <p:nvSpPr>
          <p:cNvPr id="7" name="TextBox 6"/>
          <p:cNvSpPr txBox="1"/>
          <p:nvPr/>
        </p:nvSpPr>
        <p:spPr>
          <a:xfrm>
            <a:off x="1463040" y="1929384"/>
            <a:ext cx="2286000" cy="566928"/>
          </a:xfrm>
          <a:prstGeom prst="rect">
            <a:avLst/>
          </a:prstGeom>
          <a:noFill/>
        </p:spPr>
        <p:txBody>
          <a:bodyPr wrap="square" anchor="ctr" lIns="0" rIns="0" tIns="0" bIns="0">
            <a:spAutoFit/>
          </a:bodyPr>
          <a:lstStyle/>
          <a:p>
            <a:pPr algn="l"/>
            <a:r>
              <a:rPr sz="1700" b="1" i="0">
                <a:solidFill>
                  <a:srgbClr val="FFFFFF"/>
                </a:solidFill>
                <a:latin typeface="Calibri"/>
              </a:rPr>
              <a:t>On campus</a:t>
            </a:r>
          </a:p>
        </p:txBody>
      </p:sp>
      <p:sp>
        <p:nvSpPr>
          <p:cNvPr id="8" name="TextBox 7"/>
          <p:cNvSpPr txBox="1"/>
          <p:nvPr/>
        </p:nvSpPr>
        <p:spPr>
          <a:xfrm>
            <a:off x="3749039" y="1929384"/>
            <a:ext cx="2011680" cy="566928"/>
          </a:xfrm>
          <a:prstGeom prst="rect">
            <a:avLst/>
          </a:prstGeom>
          <a:noFill/>
        </p:spPr>
        <p:txBody>
          <a:bodyPr wrap="square" anchor="ctr" lIns="0" rIns="0" tIns="0" bIns="0">
            <a:spAutoFit/>
          </a:bodyPr>
          <a:lstStyle/>
          <a:p>
            <a:pPr algn="l"/>
            <a:r>
              <a:rPr sz="1700" b="0" i="0">
                <a:solidFill>
                  <a:srgbClr val="F2F6FA"/>
                </a:solidFill>
                <a:latin typeface="Calibri"/>
              </a:rPr>
              <a:t>30</a:t>
            </a:r>
          </a:p>
        </p:txBody>
      </p:sp>
      <p:sp>
        <p:nvSpPr>
          <p:cNvPr id="9" name="TextBox 8"/>
          <p:cNvSpPr txBox="1"/>
          <p:nvPr/>
        </p:nvSpPr>
        <p:spPr>
          <a:xfrm>
            <a:off x="5760720" y="1929384"/>
            <a:ext cx="1828800" cy="566928"/>
          </a:xfrm>
          <a:prstGeom prst="rect">
            <a:avLst/>
          </a:prstGeom>
          <a:noFill/>
        </p:spPr>
        <p:txBody>
          <a:bodyPr wrap="square" anchor="ctr" lIns="0" rIns="0" tIns="0" bIns="0">
            <a:spAutoFit/>
          </a:bodyPr>
          <a:lstStyle/>
          <a:p>
            <a:pPr algn="l"/>
            <a:r>
              <a:rPr sz="1700" b="0" i="0">
                <a:solidFill>
                  <a:srgbClr val="F2F6FA"/>
                </a:solidFill>
                <a:latin typeface="Calibri"/>
              </a:rPr>
              <a:t>70</a:t>
            </a:r>
          </a:p>
        </p:txBody>
      </p:sp>
      <p:sp>
        <p:nvSpPr>
          <p:cNvPr id="10" name="TextBox 9"/>
          <p:cNvSpPr txBox="1"/>
          <p:nvPr/>
        </p:nvSpPr>
        <p:spPr>
          <a:xfrm>
            <a:off x="7589520" y="1929384"/>
            <a:ext cx="1645920" cy="566928"/>
          </a:xfrm>
          <a:prstGeom prst="rect">
            <a:avLst/>
          </a:prstGeom>
          <a:noFill/>
        </p:spPr>
        <p:txBody>
          <a:bodyPr wrap="square" anchor="ctr" lIns="0" rIns="0" tIns="0" bIns="0">
            <a:spAutoFit/>
          </a:bodyPr>
          <a:lstStyle/>
          <a:p>
            <a:pPr algn="l"/>
            <a:r>
              <a:rPr sz="1700" b="0" i="0">
                <a:solidFill>
                  <a:srgbClr val="F2F6FA"/>
                </a:solidFill>
                <a:latin typeface="Calibri"/>
              </a:rPr>
              <a:t>100</a:t>
            </a:r>
          </a:p>
        </p:txBody>
      </p:sp>
      <p:sp>
        <p:nvSpPr>
          <p:cNvPr id="11" name="TextBox 10"/>
          <p:cNvSpPr txBox="1"/>
          <p:nvPr/>
        </p:nvSpPr>
        <p:spPr>
          <a:xfrm>
            <a:off x="1463040" y="2532888"/>
            <a:ext cx="2286000" cy="566928"/>
          </a:xfrm>
          <a:prstGeom prst="rect">
            <a:avLst/>
          </a:prstGeom>
          <a:noFill/>
        </p:spPr>
        <p:txBody>
          <a:bodyPr wrap="square" anchor="ctr" lIns="0" rIns="0" tIns="0" bIns="0">
            <a:spAutoFit/>
          </a:bodyPr>
          <a:lstStyle/>
          <a:p>
            <a:pPr algn="l"/>
            <a:r>
              <a:rPr sz="1700" b="1" i="0">
                <a:solidFill>
                  <a:srgbClr val="FFFFFF"/>
                </a:solidFill>
                <a:latin typeface="Calibri"/>
              </a:rPr>
              <a:t>Off campus</a:t>
            </a:r>
          </a:p>
        </p:txBody>
      </p:sp>
      <p:sp>
        <p:nvSpPr>
          <p:cNvPr id="12" name="TextBox 11"/>
          <p:cNvSpPr txBox="1"/>
          <p:nvPr/>
        </p:nvSpPr>
        <p:spPr>
          <a:xfrm>
            <a:off x="3749039" y="2532888"/>
            <a:ext cx="2011680" cy="566928"/>
          </a:xfrm>
          <a:prstGeom prst="rect">
            <a:avLst/>
          </a:prstGeom>
          <a:noFill/>
        </p:spPr>
        <p:txBody>
          <a:bodyPr wrap="square" anchor="ctr" lIns="0" rIns="0" tIns="0" bIns="0">
            <a:spAutoFit/>
          </a:bodyPr>
          <a:lstStyle/>
          <a:p>
            <a:pPr algn="l"/>
            <a:r>
              <a:rPr sz="1700" b="0" i="0">
                <a:solidFill>
                  <a:srgbClr val="F2F6FA"/>
                </a:solidFill>
                <a:latin typeface="Calibri"/>
              </a:rPr>
              <a:t>80</a:t>
            </a:r>
          </a:p>
        </p:txBody>
      </p:sp>
      <p:sp>
        <p:nvSpPr>
          <p:cNvPr id="13" name="TextBox 12"/>
          <p:cNvSpPr txBox="1"/>
          <p:nvPr/>
        </p:nvSpPr>
        <p:spPr>
          <a:xfrm>
            <a:off x="5760720" y="2532888"/>
            <a:ext cx="1828800" cy="566928"/>
          </a:xfrm>
          <a:prstGeom prst="rect">
            <a:avLst/>
          </a:prstGeom>
          <a:noFill/>
        </p:spPr>
        <p:txBody>
          <a:bodyPr wrap="square" anchor="ctr" lIns="0" rIns="0" tIns="0" bIns="0">
            <a:spAutoFit/>
          </a:bodyPr>
          <a:lstStyle/>
          <a:p>
            <a:pPr algn="l"/>
            <a:r>
              <a:rPr sz="1700" b="0" i="0">
                <a:solidFill>
                  <a:srgbClr val="F2F6FA"/>
                </a:solidFill>
                <a:latin typeface="Calibri"/>
              </a:rPr>
              <a:t>20</a:t>
            </a:r>
          </a:p>
        </p:txBody>
      </p:sp>
      <p:sp>
        <p:nvSpPr>
          <p:cNvPr id="14" name="TextBox 13"/>
          <p:cNvSpPr txBox="1"/>
          <p:nvPr/>
        </p:nvSpPr>
        <p:spPr>
          <a:xfrm>
            <a:off x="7589520" y="2532888"/>
            <a:ext cx="1645920" cy="566928"/>
          </a:xfrm>
          <a:prstGeom prst="rect">
            <a:avLst/>
          </a:prstGeom>
          <a:noFill/>
        </p:spPr>
        <p:txBody>
          <a:bodyPr wrap="square" anchor="ctr" lIns="0" rIns="0" tIns="0" bIns="0">
            <a:spAutoFit/>
          </a:bodyPr>
          <a:lstStyle/>
          <a:p>
            <a:pPr algn="l"/>
            <a:r>
              <a:rPr sz="1700" b="0" i="0">
                <a:solidFill>
                  <a:srgbClr val="F2F6FA"/>
                </a:solidFill>
                <a:latin typeface="Calibri"/>
              </a:rPr>
              <a:t>100</a:t>
            </a:r>
          </a:p>
        </p:txBody>
      </p:sp>
      <p:sp>
        <p:nvSpPr>
          <p:cNvPr id="15" name="TextBox 14"/>
          <p:cNvSpPr txBox="1"/>
          <p:nvPr/>
        </p:nvSpPr>
        <p:spPr>
          <a:xfrm>
            <a:off x="1463040" y="3136392"/>
            <a:ext cx="2286000" cy="566928"/>
          </a:xfrm>
          <a:prstGeom prst="rect">
            <a:avLst/>
          </a:prstGeom>
          <a:noFill/>
        </p:spPr>
        <p:txBody>
          <a:bodyPr wrap="square" anchor="ctr" lIns="0" rIns="0" tIns="0" bIns="0">
            <a:spAutoFit/>
          </a:bodyPr>
          <a:lstStyle/>
          <a:p>
            <a:pPr algn="l"/>
            <a:r>
              <a:rPr sz="1700" b="1" i="0">
                <a:solidFill>
                  <a:srgbClr val="FFFFFF"/>
                </a:solidFill>
                <a:latin typeface="Calibri"/>
              </a:rPr>
              <a:t>Total</a:t>
            </a:r>
          </a:p>
        </p:txBody>
      </p:sp>
      <p:sp>
        <p:nvSpPr>
          <p:cNvPr id="16" name="TextBox 15"/>
          <p:cNvSpPr txBox="1"/>
          <p:nvPr/>
        </p:nvSpPr>
        <p:spPr>
          <a:xfrm>
            <a:off x="3749039" y="3136392"/>
            <a:ext cx="2011680" cy="566928"/>
          </a:xfrm>
          <a:prstGeom prst="rect">
            <a:avLst/>
          </a:prstGeom>
          <a:noFill/>
        </p:spPr>
        <p:txBody>
          <a:bodyPr wrap="square" anchor="ctr" lIns="0" rIns="0" tIns="0" bIns="0">
            <a:spAutoFit/>
          </a:bodyPr>
          <a:lstStyle/>
          <a:p>
            <a:pPr algn="l"/>
            <a:r>
              <a:rPr sz="1700" b="1" i="0">
                <a:solidFill>
                  <a:srgbClr val="FFFFFF"/>
                </a:solidFill>
                <a:latin typeface="Calibri"/>
              </a:rPr>
              <a:t>110</a:t>
            </a:r>
          </a:p>
        </p:txBody>
      </p:sp>
      <p:sp>
        <p:nvSpPr>
          <p:cNvPr id="17" name="TextBox 16"/>
          <p:cNvSpPr txBox="1"/>
          <p:nvPr/>
        </p:nvSpPr>
        <p:spPr>
          <a:xfrm>
            <a:off x="5760720" y="3136392"/>
            <a:ext cx="1828800" cy="566928"/>
          </a:xfrm>
          <a:prstGeom prst="rect">
            <a:avLst/>
          </a:prstGeom>
          <a:noFill/>
        </p:spPr>
        <p:txBody>
          <a:bodyPr wrap="square" anchor="ctr" lIns="0" rIns="0" tIns="0" bIns="0">
            <a:spAutoFit/>
          </a:bodyPr>
          <a:lstStyle/>
          <a:p>
            <a:pPr algn="l"/>
            <a:r>
              <a:rPr sz="1700" b="1" i="0">
                <a:solidFill>
                  <a:srgbClr val="FFFFFF"/>
                </a:solidFill>
                <a:latin typeface="Calibri"/>
              </a:rPr>
              <a:t>90</a:t>
            </a:r>
          </a:p>
        </p:txBody>
      </p:sp>
      <p:sp>
        <p:nvSpPr>
          <p:cNvPr id="18" name="TextBox 17"/>
          <p:cNvSpPr txBox="1"/>
          <p:nvPr/>
        </p:nvSpPr>
        <p:spPr>
          <a:xfrm>
            <a:off x="7589520" y="3136392"/>
            <a:ext cx="1645920" cy="566928"/>
          </a:xfrm>
          <a:prstGeom prst="rect">
            <a:avLst/>
          </a:prstGeom>
          <a:noFill/>
        </p:spPr>
        <p:txBody>
          <a:bodyPr wrap="square" anchor="ctr" lIns="0" rIns="0" tIns="0" bIns="0">
            <a:spAutoFit/>
          </a:bodyPr>
          <a:lstStyle/>
          <a:p>
            <a:pPr algn="l"/>
            <a:r>
              <a:rPr sz="1700" b="1" i="0">
                <a:solidFill>
                  <a:srgbClr val="FFFFFF"/>
                </a:solidFill>
                <a:latin typeface="Calibri"/>
              </a:rPr>
              <a:t>200</a:t>
            </a:r>
          </a:p>
        </p:txBody>
      </p:sp>
      <p:sp>
        <p:nvSpPr>
          <p:cNvPr id="19" name="TextBox 18"/>
          <p:cNvSpPr txBox="1"/>
          <p:nvPr/>
        </p:nvSpPr>
        <p:spPr>
          <a:xfrm>
            <a:off x="1463040" y="3877056"/>
            <a:ext cx="3657600" cy="457200"/>
          </a:xfrm>
          <a:prstGeom prst="rect">
            <a:avLst/>
          </a:prstGeom>
          <a:noFill/>
        </p:spPr>
        <p:txBody>
          <a:bodyPr wrap="square" anchor="ctr" lIns="0" rIns="0" tIns="0" bIns="0">
            <a:spAutoFit/>
          </a:bodyPr>
          <a:lstStyle/>
          <a:p>
            <a:pPr algn="l"/>
            <a:r>
              <a:rPr sz="1600" b="1" i="0">
                <a:solidFill>
                  <a:srgbClr val="FFFFFF"/>
                </a:solidFill>
                <a:latin typeface="Calibri"/>
              </a:rPr>
              <a:t>P(owns car)</a:t>
            </a:r>
          </a:p>
        </p:txBody>
      </p:sp>
      <p:sp>
        <p:nvSpPr>
          <p:cNvPr id="20" name="TextBox 19"/>
          <p:cNvSpPr txBox="1"/>
          <p:nvPr/>
        </p:nvSpPr>
        <p:spPr>
          <a:xfrm>
            <a:off x="5212080" y="3877056"/>
            <a:ext cx="6035040" cy="457200"/>
          </a:xfrm>
          <a:prstGeom prst="rect">
            <a:avLst/>
          </a:prstGeom>
          <a:noFill/>
        </p:spPr>
        <p:txBody>
          <a:bodyPr wrap="square" anchor="ctr" lIns="0" rIns="0" tIns="0" bIns="0">
            <a:spAutoFit/>
          </a:bodyPr>
          <a:lstStyle/>
          <a:p>
            <a:pPr algn="l"/>
            <a:r>
              <a:rPr sz="1500" b="0" i="0">
                <a:solidFill>
                  <a:srgbClr val="8FB8D9"/>
                </a:solidFill>
                <a:latin typeface="Calibri"/>
              </a:rPr>
              <a:t>110 ÷ 200 = 0.55   — marginal, use the totals</a:t>
            </a:r>
          </a:p>
        </p:txBody>
      </p:sp>
      <p:sp>
        <p:nvSpPr>
          <p:cNvPr id="21" name="TextBox 20"/>
          <p:cNvSpPr txBox="1"/>
          <p:nvPr/>
        </p:nvSpPr>
        <p:spPr>
          <a:xfrm>
            <a:off x="1463040" y="4389120"/>
            <a:ext cx="3657600" cy="457200"/>
          </a:xfrm>
          <a:prstGeom prst="rect">
            <a:avLst/>
          </a:prstGeom>
          <a:noFill/>
        </p:spPr>
        <p:txBody>
          <a:bodyPr wrap="square" anchor="ctr" lIns="0" rIns="0" tIns="0" bIns="0">
            <a:spAutoFit/>
          </a:bodyPr>
          <a:lstStyle/>
          <a:p>
            <a:pPr algn="l"/>
            <a:r>
              <a:rPr sz="1600" b="1" i="0">
                <a:solidFill>
                  <a:srgbClr val="FFFFFF"/>
                </a:solidFill>
                <a:latin typeface="Calibri"/>
              </a:rPr>
              <a:t>P(car | off campus)</a:t>
            </a:r>
          </a:p>
        </p:txBody>
      </p:sp>
      <p:sp>
        <p:nvSpPr>
          <p:cNvPr id="22" name="TextBox 21"/>
          <p:cNvSpPr txBox="1"/>
          <p:nvPr/>
        </p:nvSpPr>
        <p:spPr>
          <a:xfrm>
            <a:off x="5212080" y="4389120"/>
            <a:ext cx="6035040" cy="457200"/>
          </a:xfrm>
          <a:prstGeom prst="rect">
            <a:avLst/>
          </a:prstGeom>
          <a:noFill/>
        </p:spPr>
        <p:txBody>
          <a:bodyPr wrap="square" anchor="ctr" lIns="0" rIns="0" tIns="0" bIns="0">
            <a:spAutoFit/>
          </a:bodyPr>
          <a:lstStyle/>
          <a:p>
            <a:pPr algn="l"/>
            <a:r>
              <a:rPr sz="1500" b="0" i="0">
                <a:solidFill>
                  <a:srgbClr val="8FB8D9"/>
                </a:solidFill>
                <a:latin typeface="Calibri"/>
              </a:rPr>
              <a:t>80 ÷ 100 = 0.80   — cover all but the off-campus row</a:t>
            </a:r>
          </a:p>
        </p:txBody>
      </p:sp>
      <p:sp>
        <p:nvSpPr>
          <p:cNvPr id="23" name="TextBox 22"/>
          <p:cNvSpPr txBox="1"/>
          <p:nvPr/>
        </p:nvSpPr>
        <p:spPr>
          <a:xfrm>
            <a:off x="1463040" y="4901184"/>
            <a:ext cx="3657600" cy="457200"/>
          </a:xfrm>
          <a:prstGeom prst="rect">
            <a:avLst/>
          </a:prstGeom>
          <a:noFill/>
        </p:spPr>
        <p:txBody>
          <a:bodyPr wrap="square" anchor="ctr" lIns="0" rIns="0" tIns="0" bIns="0">
            <a:spAutoFit/>
          </a:bodyPr>
          <a:lstStyle/>
          <a:p>
            <a:pPr algn="l"/>
            <a:r>
              <a:rPr sz="1600" b="1" i="0">
                <a:solidFill>
                  <a:srgbClr val="FFFFFF"/>
                </a:solidFill>
                <a:latin typeface="Calibri"/>
              </a:rPr>
              <a:t>P(off campus | owns car)</a:t>
            </a:r>
          </a:p>
        </p:txBody>
      </p:sp>
      <p:sp>
        <p:nvSpPr>
          <p:cNvPr id="24" name="TextBox 23"/>
          <p:cNvSpPr txBox="1"/>
          <p:nvPr/>
        </p:nvSpPr>
        <p:spPr>
          <a:xfrm>
            <a:off x="5212080" y="4901184"/>
            <a:ext cx="6035040" cy="457200"/>
          </a:xfrm>
          <a:prstGeom prst="rect">
            <a:avLst/>
          </a:prstGeom>
          <a:noFill/>
        </p:spPr>
        <p:txBody>
          <a:bodyPr wrap="square" anchor="ctr" lIns="0" rIns="0" tIns="0" bIns="0">
            <a:spAutoFit/>
          </a:bodyPr>
          <a:lstStyle/>
          <a:p>
            <a:pPr algn="l"/>
            <a:r>
              <a:rPr sz="1500" b="0" i="0">
                <a:solidFill>
                  <a:srgbClr val="8FB8D9"/>
                </a:solidFill>
                <a:latin typeface="Calibri"/>
              </a:rPr>
              <a:t>80 ÷ 110 ≈ 0.727   — flip the bar, flip the answer</a:t>
            </a:r>
          </a:p>
        </p:txBody>
      </p:sp>
      <p:sp>
        <p:nvSpPr>
          <p:cNvPr id="25" name="TextBox 2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A “99% ACCURATE” TEST  ·  YOU TEST POSITIVE</a:t>
            </a:r>
          </a:p>
        </p:txBody>
      </p:sp>
      <p:sp>
        <p:nvSpPr>
          <p:cNvPr id="3" name="TextBox 2"/>
          <p:cNvSpPr txBox="1"/>
          <p:nvPr/>
        </p:nvSpPr>
        <p:spPr>
          <a:xfrm>
            <a:off x="548640" y="1965960"/>
            <a:ext cx="11091672" cy="1463040"/>
          </a:xfrm>
          <a:prstGeom prst="rect">
            <a:avLst/>
          </a:prstGeom>
          <a:noFill/>
        </p:spPr>
        <p:txBody>
          <a:bodyPr wrap="square" anchor="ctr" lIns="0" rIns="0" tIns="0" bIns="0">
            <a:spAutoFit/>
          </a:bodyPr>
          <a:lstStyle/>
          <a:p>
            <a:pPr algn="ctr"/>
            <a:r>
              <a:rPr sz="9200" b="1" i="0">
                <a:solidFill>
                  <a:srgbClr val="FFFFFF"/>
                </a:solidFill>
                <a:latin typeface="Calibri"/>
              </a:rPr>
              <a:t>≈ 17%</a:t>
            </a:r>
          </a:p>
        </p:txBody>
      </p:sp>
      <p:sp>
        <p:nvSpPr>
          <p:cNvPr id="4" name="TextBox 3"/>
          <p:cNvSpPr txBox="1"/>
          <p:nvPr/>
        </p:nvSpPr>
        <p:spPr>
          <a:xfrm>
            <a:off x="914400" y="3657600"/>
            <a:ext cx="10360152" cy="822960"/>
          </a:xfrm>
          <a:prstGeom prst="rect">
            <a:avLst/>
          </a:prstGeom>
          <a:noFill/>
        </p:spPr>
        <p:txBody>
          <a:bodyPr wrap="square" anchor="ctr" lIns="0" rIns="0" tIns="0" bIns="0">
            <a:spAutoFit/>
          </a:bodyPr>
          <a:lstStyle/>
          <a:p>
            <a:pPr algn="ctr"/>
            <a:r>
              <a:rPr sz="2200" b="1" i="0">
                <a:solidFill>
                  <a:srgbClr val="5AC8E0"/>
                </a:solidFill>
                <a:latin typeface="Calibri"/>
              </a:rPr>
              <a:t>chance you're actually sick — not 99%.</a:t>
            </a:r>
          </a:p>
        </p:txBody>
      </p:sp>
      <p:sp>
        <p:nvSpPr>
          <p:cNvPr id="5" name="TextBox 4"/>
          <p:cNvSpPr txBox="1"/>
          <p:nvPr/>
        </p:nvSpPr>
        <p:spPr>
          <a:xfrm>
            <a:off x="914400" y="480060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10 truly sick + ~50 false alarms ≈ 60 positives.  Base rate rules.</a:t>
            </a:r>
          </a:p>
        </p:txBody>
      </p:sp>
      <p:sp>
        <p:nvSpPr>
          <p:cNvPr id="6" name="Oval 5"/>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TECHNOLOGY + AI-CRITIQUE  ·  THE TOOL DRAFTS, YOU JUDGE</a:t>
            </a:r>
          </a:p>
        </p:txBody>
      </p:sp>
      <p:sp>
        <p:nvSpPr>
          <p:cNvPr id="3" name="TextBox 2"/>
          <p:cNvSpPr txBox="1"/>
          <p:nvPr/>
        </p:nvSpPr>
        <p:spPr>
          <a:xfrm>
            <a:off x="548640" y="1188720"/>
            <a:ext cx="11091672" cy="914400"/>
          </a:xfrm>
          <a:prstGeom prst="rect">
            <a:avLst/>
          </a:prstGeom>
          <a:noFill/>
        </p:spPr>
        <p:txBody>
          <a:bodyPr wrap="square" anchor="ctr" lIns="0" rIns="0" tIns="0" bIns="0">
            <a:spAutoFit/>
          </a:bodyPr>
          <a:lstStyle/>
          <a:p>
            <a:pPr algn="ctr"/>
            <a:r>
              <a:rPr sz="4000" b="1" i="0">
                <a:solidFill>
                  <a:srgbClr val="5AC8E0"/>
                </a:solidFill>
                <a:latin typeface="Calibri"/>
              </a:rPr>
              <a:t>Simulate, then audit</a:t>
            </a:r>
          </a:p>
        </p:txBody>
      </p:sp>
      <p:sp>
        <p:nvSpPr>
          <p:cNvPr id="4" name="TextBox 3"/>
          <p:cNvSpPr txBox="1"/>
          <p:nvPr/>
        </p:nvSpPr>
        <p:spPr>
          <a:xfrm>
            <a:off x="1463040" y="2331720"/>
            <a:ext cx="9418320" cy="603504"/>
          </a:xfrm>
          <a:prstGeom prst="rect">
            <a:avLst/>
          </a:prstGeom>
          <a:noFill/>
        </p:spPr>
        <p:txBody>
          <a:bodyPr wrap="square" anchor="ctr" lIns="0" rIns="0" tIns="0" bIns="0">
            <a:spAutoFit/>
          </a:bodyPr>
          <a:lstStyle/>
          <a:p>
            <a:pPr algn="l"/>
            <a:r>
              <a:rPr sz="1700" b="0" i="0">
                <a:solidFill>
                  <a:srgbClr val="F2F6FA"/>
                </a:solidFill>
                <a:latin typeface="Calibri"/>
              </a:rPr>
              <a:t>1   A2 =RANDBETWEEN(1,6)   B2 =RANDBETWEEN(1,6)   — roll two dice</a:t>
            </a:r>
          </a:p>
        </p:txBody>
      </p:sp>
      <p:sp>
        <p:nvSpPr>
          <p:cNvPr id="5" name="TextBox 4"/>
          <p:cNvSpPr txBox="1"/>
          <p:nvPr/>
        </p:nvSpPr>
        <p:spPr>
          <a:xfrm>
            <a:off x="1463040" y="2935224"/>
            <a:ext cx="9418320" cy="603504"/>
          </a:xfrm>
          <a:prstGeom prst="rect">
            <a:avLst/>
          </a:prstGeom>
          <a:noFill/>
        </p:spPr>
        <p:txBody>
          <a:bodyPr wrap="square" anchor="ctr" lIns="0" rIns="0" tIns="0" bIns="0">
            <a:spAutoFit/>
          </a:bodyPr>
          <a:lstStyle/>
          <a:p>
            <a:pPr algn="l"/>
            <a:r>
              <a:rPr sz="1700" b="0" i="0">
                <a:solidFill>
                  <a:srgbClr val="F2F6FA"/>
                </a:solidFill>
                <a:latin typeface="Calibri"/>
              </a:rPr>
              <a:t>2   C2 =IF(OR(A2=6,B2=6),1,0)   — 1 if at least one six</a:t>
            </a:r>
          </a:p>
        </p:txBody>
      </p:sp>
      <p:sp>
        <p:nvSpPr>
          <p:cNvPr id="6" name="TextBox 5"/>
          <p:cNvSpPr txBox="1"/>
          <p:nvPr/>
        </p:nvSpPr>
        <p:spPr>
          <a:xfrm>
            <a:off x="1463040" y="3538728"/>
            <a:ext cx="9418320" cy="603504"/>
          </a:xfrm>
          <a:prstGeom prst="rect">
            <a:avLst/>
          </a:prstGeom>
          <a:noFill/>
        </p:spPr>
        <p:txBody>
          <a:bodyPr wrap="square" anchor="ctr" lIns="0" rIns="0" tIns="0" bIns="0">
            <a:spAutoFit/>
          </a:bodyPr>
          <a:lstStyle/>
          <a:p>
            <a:pPr algn="l"/>
            <a:r>
              <a:rPr sz="1700" b="0" i="0">
                <a:solidFill>
                  <a:srgbClr val="F2F6FA"/>
                </a:solidFill>
                <a:latin typeface="Calibri"/>
              </a:rPr>
              <a:t>3   Fill down to row 1001, then  =AVERAGE(C2:C1001)</a:t>
            </a:r>
          </a:p>
        </p:txBody>
      </p:sp>
      <p:sp>
        <p:nvSpPr>
          <p:cNvPr id="7" name="TextBox 6"/>
          <p:cNvSpPr txBox="1"/>
          <p:nvPr/>
        </p:nvSpPr>
        <p:spPr>
          <a:xfrm>
            <a:off x="1463040" y="4142232"/>
            <a:ext cx="9418320" cy="603504"/>
          </a:xfrm>
          <a:prstGeom prst="rect">
            <a:avLst/>
          </a:prstGeom>
          <a:noFill/>
        </p:spPr>
        <p:txBody>
          <a:bodyPr wrap="square" anchor="ctr" lIns="0" rIns="0" tIns="0" bIns="0">
            <a:spAutoFit/>
          </a:bodyPr>
          <a:lstStyle/>
          <a:p>
            <a:pPr algn="l"/>
            <a:r>
              <a:rPr sz="1700" b="0" i="0">
                <a:solidFill>
                  <a:srgbClr val="F2F6FA"/>
                </a:solidFill>
                <a:latin typeface="Calibri"/>
              </a:rPr>
              <a:t>4   You land near 0.31  — the math the simulation circles</a:t>
            </a:r>
          </a:p>
        </p:txBody>
      </p:sp>
      <p:sp>
        <p:nvSpPr>
          <p:cNvPr id="8" name="TextBox 7"/>
          <p:cNvSpPr txBox="1"/>
          <p:nvPr/>
        </p:nvSpPr>
        <p:spPr>
          <a:xfrm>
            <a:off x="914400" y="5212080"/>
            <a:ext cx="10360152" cy="1097280"/>
          </a:xfrm>
          <a:prstGeom prst="rect">
            <a:avLst/>
          </a:prstGeom>
          <a:noFill/>
        </p:spPr>
        <p:txBody>
          <a:bodyPr wrap="square" anchor="ctr" lIns="0" rIns="0" tIns="0" bIns="0">
            <a:spAutoFit/>
          </a:bodyPr>
          <a:lstStyle/>
          <a:p>
            <a:pPr algn="ctr"/>
            <a:r>
              <a:rPr sz="1700" b="1" i="0">
                <a:solidFill>
                  <a:srgbClr val="5AC8E0"/>
                </a:solidFill>
                <a:latin typeface="Calibri"/>
              </a:rPr>
              <a:t>Ask a chatbot: P(King or Heart)? and the 99%-test question. It often says 17/52 and 99% — both wrong. Catch it.</a:t>
            </a:r>
          </a:p>
        </p:txBody>
      </p:sp>
      <p:sp>
        <p:nvSpPr>
          <p:cNvPr id="9" name="TextBox 8"/>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BEFORE NEXT CLASS  ·  WEEK 5 WRAP</a:t>
            </a:r>
          </a:p>
        </p:txBody>
      </p:sp>
      <p:sp>
        <p:nvSpPr>
          <p:cNvPr id="3" name="TextBox 2"/>
          <p:cNvSpPr txBox="1"/>
          <p:nvPr/>
        </p:nvSpPr>
        <p:spPr>
          <a:xfrm>
            <a:off x="548640" y="1371600"/>
            <a:ext cx="11091672" cy="914400"/>
          </a:xfrm>
          <a:prstGeom prst="rect">
            <a:avLst/>
          </a:prstGeom>
          <a:noFill/>
        </p:spPr>
        <p:txBody>
          <a:bodyPr wrap="square" anchor="ctr" lIns="0" rIns="0" tIns="0" bIns="0">
            <a:spAutoFit/>
          </a:bodyPr>
          <a:lstStyle/>
          <a:p>
            <a:pPr algn="ctr"/>
            <a:r>
              <a:rPr sz="4600" b="1" i="0">
                <a:solidFill>
                  <a:srgbClr val="FFFFFF"/>
                </a:solidFill>
                <a:latin typeface="Calibri"/>
              </a:rPr>
              <a:t>List · Combine · Update</a:t>
            </a:r>
          </a:p>
        </p:txBody>
      </p:sp>
      <p:sp>
        <p:nvSpPr>
          <p:cNvPr id="4" name="TextBox 3"/>
          <p:cNvSpPr txBox="1"/>
          <p:nvPr/>
        </p:nvSpPr>
        <p:spPr>
          <a:xfrm>
            <a:off x="914400" y="237744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Space first → the right rule → re-price on new information.</a:t>
            </a:r>
          </a:p>
        </p:txBody>
      </p:sp>
      <p:sp>
        <p:nvSpPr>
          <p:cNvPr id="5" name="TextBox 4"/>
          <p:cNvSpPr txBox="1"/>
          <p:nvPr/>
        </p:nvSpPr>
        <p:spPr>
          <a:xfrm>
            <a:off x="1463040" y="3200400"/>
            <a:ext cx="3566160" cy="640080"/>
          </a:xfrm>
          <a:prstGeom prst="rect">
            <a:avLst/>
          </a:prstGeom>
          <a:noFill/>
        </p:spPr>
        <p:txBody>
          <a:bodyPr wrap="square" anchor="ctr" lIns="0" rIns="0" tIns="0" bIns="0">
            <a:spAutoFit/>
          </a:bodyPr>
          <a:lstStyle/>
          <a:p>
            <a:pPr algn="l"/>
            <a:r>
              <a:rPr sz="1800" b="1" i="0">
                <a:solidFill>
                  <a:srgbClr val="5AC8E0"/>
                </a:solidFill>
                <a:latin typeface="Calibri"/>
              </a:rPr>
              <a:t>LECTURE TUTORIAL 5</a:t>
            </a:r>
          </a:p>
        </p:txBody>
      </p:sp>
      <p:sp>
        <p:nvSpPr>
          <p:cNvPr id="6" name="TextBox 5"/>
          <p:cNvSpPr txBox="1"/>
          <p:nvPr/>
        </p:nvSpPr>
        <p:spPr>
          <a:xfrm>
            <a:off x="5120640" y="3200400"/>
            <a:ext cx="6035040" cy="640080"/>
          </a:xfrm>
          <a:prstGeom prst="rect">
            <a:avLst/>
          </a:prstGeom>
          <a:noFill/>
        </p:spPr>
        <p:txBody>
          <a:bodyPr wrap="square" anchor="ctr" lIns="0" rIns="0" tIns="0" bIns="0">
            <a:spAutoFit/>
          </a:bodyPr>
          <a:lstStyle/>
          <a:p>
            <a:pPr algn="l"/>
            <a:r>
              <a:rPr sz="1500" b="0" i="0">
                <a:solidFill>
                  <a:srgbClr val="F2F6FA"/>
                </a:solidFill>
                <a:latin typeface="Calibri"/>
              </a:rPr>
              <a:t>AI tutor — submit the share link  (~60–90 min)</a:t>
            </a:r>
          </a:p>
        </p:txBody>
      </p:sp>
      <p:sp>
        <p:nvSpPr>
          <p:cNvPr id="7" name="TextBox 6"/>
          <p:cNvSpPr txBox="1"/>
          <p:nvPr/>
        </p:nvSpPr>
        <p:spPr>
          <a:xfrm>
            <a:off x="1463040" y="3858768"/>
            <a:ext cx="3566160" cy="640080"/>
          </a:xfrm>
          <a:prstGeom prst="rect">
            <a:avLst/>
          </a:prstGeom>
          <a:noFill/>
        </p:spPr>
        <p:txBody>
          <a:bodyPr wrap="square" anchor="ctr" lIns="0" rIns="0" tIns="0" bIns="0">
            <a:spAutoFit/>
          </a:bodyPr>
          <a:lstStyle/>
          <a:p>
            <a:pPr algn="l"/>
            <a:r>
              <a:rPr sz="1800" b="1" i="0">
                <a:solidFill>
                  <a:srgbClr val="5AC8E0"/>
                </a:solidFill>
                <a:latin typeface="Calibri"/>
              </a:rPr>
              <a:t>QUIZ 5</a:t>
            </a:r>
          </a:p>
        </p:txBody>
      </p:sp>
      <p:sp>
        <p:nvSpPr>
          <p:cNvPr id="8" name="TextBox 7"/>
          <p:cNvSpPr txBox="1"/>
          <p:nvPr/>
        </p:nvSpPr>
        <p:spPr>
          <a:xfrm>
            <a:off x="5120640" y="3858768"/>
            <a:ext cx="6035040" cy="640080"/>
          </a:xfrm>
          <a:prstGeom prst="rect">
            <a:avLst/>
          </a:prstGeom>
          <a:noFill/>
        </p:spPr>
        <p:txBody>
          <a:bodyPr wrap="square" anchor="ctr" lIns="0" rIns="0" tIns="0" bIns="0">
            <a:spAutoFit/>
          </a:bodyPr>
          <a:lstStyle/>
          <a:p>
            <a:pPr algn="l"/>
            <a:r>
              <a:rPr sz="1500" b="0" i="0">
                <a:solidFill>
                  <a:srgbClr val="F2F6FA"/>
                </a:solidFill>
                <a:latin typeface="Calibri"/>
              </a:rPr>
              <a:t>sample spaces, complement/addition, multiply &amp; conditional</a:t>
            </a:r>
          </a:p>
        </p:txBody>
      </p:sp>
      <p:sp>
        <p:nvSpPr>
          <p:cNvPr id="9" name="TextBox 8"/>
          <p:cNvSpPr txBox="1"/>
          <p:nvPr/>
        </p:nvSpPr>
        <p:spPr>
          <a:xfrm>
            <a:off x="1463040" y="4517136"/>
            <a:ext cx="3566160" cy="640080"/>
          </a:xfrm>
          <a:prstGeom prst="rect">
            <a:avLst/>
          </a:prstGeom>
          <a:noFill/>
        </p:spPr>
        <p:txBody>
          <a:bodyPr wrap="square" anchor="ctr" lIns="0" rIns="0" tIns="0" bIns="0">
            <a:spAutoFit/>
          </a:bodyPr>
          <a:lstStyle/>
          <a:p>
            <a:pPr algn="l"/>
            <a:r>
              <a:rPr sz="1800" b="1" i="0">
                <a:solidFill>
                  <a:srgbClr val="5AC8E0"/>
                </a:solidFill>
                <a:latin typeface="Calibri"/>
              </a:rPr>
              <a:t>DISCUSSION 5</a:t>
            </a:r>
          </a:p>
        </p:txBody>
      </p:sp>
      <p:sp>
        <p:nvSpPr>
          <p:cNvPr id="10" name="TextBox 9"/>
          <p:cNvSpPr txBox="1"/>
          <p:nvPr/>
        </p:nvSpPr>
        <p:spPr>
          <a:xfrm>
            <a:off x="5120640" y="4517136"/>
            <a:ext cx="6035040" cy="640080"/>
          </a:xfrm>
          <a:prstGeom prst="rect">
            <a:avLst/>
          </a:prstGeom>
          <a:noFill/>
        </p:spPr>
        <p:txBody>
          <a:bodyPr wrap="square" anchor="ctr" lIns="0" rIns="0" tIns="0" bIns="0">
            <a:spAutoFit/>
          </a:bodyPr>
          <a:lstStyle/>
          <a:p>
            <a:pPr algn="l"/>
            <a:r>
              <a:rPr sz="1500" b="0" i="0">
                <a:solidFill>
                  <a:srgbClr val="F2F6FA"/>
                </a:solidFill>
                <a:latin typeface="Calibri"/>
              </a:rPr>
              <a:t>“Due for a win?” — reason about a probability myth with AI</a:t>
            </a:r>
          </a:p>
        </p:txBody>
      </p:sp>
      <p:sp>
        <p:nvSpPr>
          <p:cNvPr id="11" name="TextBox 10"/>
          <p:cNvSpPr txBox="1"/>
          <p:nvPr/>
        </p:nvSpPr>
        <p:spPr>
          <a:xfrm>
            <a:off x="1463040" y="5175503"/>
            <a:ext cx="3566160" cy="640080"/>
          </a:xfrm>
          <a:prstGeom prst="rect">
            <a:avLst/>
          </a:prstGeom>
          <a:noFill/>
        </p:spPr>
        <p:txBody>
          <a:bodyPr wrap="square" anchor="ctr" lIns="0" rIns="0" tIns="0" bIns="0">
            <a:spAutoFit/>
          </a:bodyPr>
          <a:lstStyle/>
          <a:p>
            <a:pPr algn="l"/>
            <a:r>
              <a:rPr sz="1800" b="1" i="0">
                <a:solidFill>
                  <a:srgbClr val="5AC8E0"/>
                </a:solidFill>
                <a:latin typeface="Calibri"/>
              </a:rPr>
              <a:t>ASSIGNMENT 5</a:t>
            </a:r>
          </a:p>
        </p:txBody>
      </p:sp>
      <p:sp>
        <p:nvSpPr>
          <p:cNvPr id="12" name="TextBox 11"/>
          <p:cNvSpPr txBox="1"/>
          <p:nvPr/>
        </p:nvSpPr>
        <p:spPr>
          <a:xfrm>
            <a:off x="5120640" y="5175503"/>
            <a:ext cx="6035040" cy="640080"/>
          </a:xfrm>
          <a:prstGeom prst="rect">
            <a:avLst/>
          </a:prstGeom>
          <a:noFill/>
        </p:spPr>
        <p:txBody>
          <a:bodyPr wrap="square" anchor="ctr" lIns="0" rIns="0" tIns="0" bIns="0">
            <a:spAutoFit/>
          </a:bodyPr>
          <a:lstStyle/>
          <a:p>
            <a:pPr algn="l"/>
            <a:r>
              <a:rPr sz="1500" b="0" i="0">
                <a:solidFill>
                  <a:srgbClr val="F2F6FA"/>
                </a:solidFill>
                <a:latin typeface="Calibri"/>
              </a:rPr>
              <a:t>four coached problems — submit the report + chat link</a:t>
            </a:r>
          </a:p>
        </p:txBody>
      </p:sp>
      <p:sp>
        <p:nvSpPr>
          <p:cNvPr id="13" name="TextBox 12"/>
          <p:cNvSpPr txBox="1"/>
          <p:nvPr/>
        </p:nvSpPr>
        <p:spPr>
          <a:xfrm>
            <a:off x="914400" y="5897880"/>
            <a:ext cx="10360152" cy="822960"/>
          </a:xfrm>
          <a:prstGeom prst="rect">
            <a:avLst/>
          </a:prstGeom>
          <a:noFill/>
        </p:spPr>
        <p:txBody>
          <a:bodyPr wrap="square" anchor="ctr" lIns="0" rIns="0" tIns="0" bIns="0">
            <a:spAutoFit/>
          </a:bodyPr>
          <a:lstStyle/>
          <a:p>
            <a:pPr algn="ctr"/>
            <a:r>
              <a:rPr sz="1700" b="0" i="0">
                <a:solidFill>
                  <a:srgbClr val="8FB8D9"/>
                </a:solidFill>
                <a:latin typeface="Calibri"/>
              </a:rPr>
              <a:t>Next week: turn outcomes into numbers — random variables &amp; expected value.</a:t>
            </a:r>
          </a:p>
        </p:txBody>
      </p:sp>
      <p:sp>
        <p:nvSpPr>
          <p:cNvPr id="14" name="TextBox 13"/>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WEEK'S BIG QUESTION</a:t>
            </a:r>
          </a:p>
        </p:txBody>
      </p:sp>
      <p:sp>
        <p:nvSpPr>
          <p:cNvPr id="3" name="TextBox 2"/>
          <p:cNvSpPr txBox="1"/>
          <p:nvPr/>
        </p:nvSpPr>
        <p:spPr>
          <a:xfrm>
            <a:off x="822960" y="2194560"/>
            <a:ext cx="10543032" cy="2377440"/>
          </a:xfrm>
          <a:prstGeom prst="rect">
            <a:avLst/>
          </a:prstGeom>
          <a:noFill/>
        </p:spPr>
        <p:txBody>
          <a:bodyPr wrap="square" anchor="ctr" lIns="0" rIns="0" tIns="0" bIns="0">
            <a:spAutoFit/>
          </a:bodyPr>
          <a:lstStyle/>
          <a:p>
            <a:pPr algn="ctr"/>
            <a:r>
              <a:rPr sz="5600" b="1" i="0">
                <a:solidFill>
                  <a:srgbClr val="FFFFFF"/>
                </a:solidFill>
                <a:latin typeface="Calibri"/>
              </a:rPr>
              <a:t>Are you ever really</a:t>
            </a:r>
          </a:p>
          <a:p>
            <a:pPr algn="ctr"/>
            <a:r>
              <a:rPr sz="5600" b="1" i="0">
                <a:solidFill>
                  <a:srgbClr val="FFFFFF"/>
                </a:solidFill>
                <a:latin typeface="Calibri"/>
              </a:rPr>
              <a:t>“due” for a win?</a:t>
            </a:r>
          </a:p>
        </p:txBody>
      </p:sp>
      <p:sp>
        <p:nvSpPr>
          <p:cNvPr id="4" name="Oval 3"/>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507492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Honest number for the unknown   ·   combine it   ·   update it on new info</a:t>
            </a:r>
          </a:p>
        </p:txBody>
      </p:sp>
      <p:sp>
        <p:nvSpPr>
          <p:cNvPr id="6" name="TextBox 5"/>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9202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FIRST, LIST EVERYTHING THAT COULD HAPPEN</a:t>
            </a:r>
          </a:p>
        </p:txBody>
      </p:sp>
      <p:sp>
        <p:nvSpPr>
          <p:cNvPr id="3" name="TextBox 2"/>
          <p:cNvSpPr txBox="1"/>
          <p:nvPr/>
        </p:nvSpPr>
        <p:spPr>
          <a:xfrm>
            <a:off x="548640" y="2743200"/>
            <a:ext cx="11091672" cy="1645920"/>
          </a:xfrm>
          <a:prstGeom prst="rect">
            <a:avLst/>
          </a:prstGeom>
          <a:noFill/>
        </p:spPr>
        <p:txBody>
          <a:bodyPr wrap="square" anchor="ctr" lIns="0" rIns="0" tIns="0" bIns="0">
            <a:spAutoFit/>
          </a:bodyPr>
          <a:lstStyle/>
          <a:p>
            <a:pPr algn="ctr"/>
            <a:r>
              <a:rPr sz="5200" b="1" i="0">
                <a:solidFill>
                  <a:srgbClr val="FFFFFF"/>
                </a:solidFill>
                <a:latin typeface="Calibri"/>
              </a:rPr>
              <a:t>SAMPLE SPACE   &amp;   EVENTS</a:t>
            </a:r>
          </a:p>
        </p:txBody>
      </p:sp>
      <p:sp>
        <p:nvSpPr>
          <p:cNvPr id="4" name="TextBox 3"/>
          <p:cNvSpPr txBox="1"/>
          <p:nvPr/>
        </p:nvSpPr>
        <p:spPr>
          <a:xfrm>
            <a:off x="914400" y="429768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every possible outcome (S)        the part we care about</a:t>
            </a:r>
          </a:p>
        </p:txBody>
      </p:sp>
      <p:sp>
        <p:nvSpPr>
          <p:cNvPr id="5" name="Oval 4"/>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WHEN EVERY OUTCOME IS EQUALLY LIKELY</a:t>
            </a:r>
          </a:p>
        </p:txBody>
      </p:sp>
      <p:sp>
        <p:nvSpPr>
          <p:cNvPr id="3" name="TextBox 2"/>
          <p:cNvSpPr txBox="1"/>
          <p:nvPr/>
        </p:nvSpPr>
        <p:spPr>
          <a:xfrm>
            <a:off x="548640" y="2240280"/>
            <a:ext cx="11091672" cy="1645920"/>
          </a:xfrm>
          <a:prstGeom prst="rect">
            <a:avLst/>
          </a:prstGeom>
          <a:noFill/>
        </p:spPr>
        <p:txBody>
          <a:bodyPr wrap="square" anchor="ctr" lIns="0" rIns="0" tIns="0" bIns="0">
            <a:spAutoFit/>
          </a:bodyPr>
          <a:lstStyle/>
          <a:p>
            <a:pPr algn="ctr"/>
            <a:r>
              <a:rPr sz="6000" b="1" i="0">
                <a:solidFill>
                  <a:srgbClr val="FFFFFF"/>
                </a:solidFill>
                <a:latin typeface="Calibri"/>
              </a:rPr>
              <a:t>Favorable  ÷  Total</a:t>
            </a:r>
          </a:p>
        </p:txBody>
      </p:sp>
      <p:sp>
        <p:nvSpPr>
          <p:cNvPr id="4" name="TextBox 3"/>
          <p:cNvSpPr txBox="1"/>
          <p:nvPr/>
        </p:nvSpPr>
        <p:spPr>
          <a:xfrm>
            <a:off x="914400" y="3977639"/>
            <a:ext cx="10360152" cy="822960"/>
          </a:xfrm>
          <a:prstGeom prst="rect">
            <a:avLst/>
          </a:prstGeom>
          <a:noFill/>
        </p:spPr>
        <p:txBody>
          <a:bodyPr wrap="square" anchor="ctr" lIns="0" rIns="0" tIns="0" bIns="0">
            <a:spAutoFit/>
          </a:bodyPr>
          <a:lstStyle/>
          <a:p>
            <a:pPr algn="ctr"/>
            <a:r>
              <a:rPr sz="2400" b="1" i="0">
                <a:solidFill>
                  <a:srgbClr val="5AC8E0"/>
                </a:solidFill>
                <a:latin typeface="Calibri"/>
              </a:rPr>
              <a:t>P(event)  =  outcomes in the event  ÷  outcomes in S</a:t>
            </a:r>
          </a:p>
        </p:txBody>
      </p:sp>
      <p:sp>
        <p:nvSpPr>
          <p:cNvPr id="5" name="TextBox 4"/>
          <p:cNvSpPr txBox="1"/>
          <p:nvPr/>
        </p:nvSpPr>
        <p:spPr>
          <a:xfrm>
            <a:off x="914400" y="507492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Every probability lives between 0 and 1.</a:t>
            </a:r>
          </a:p>
        </p:txBody>
      </p:sp>
      <p:sp>
        <p:nvSpPr>
          <p:cNvPr id="6" name="TextBox 5"/>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WORKED EXAMPLE  ·  FLIP A FAIR COIN TWICE</a:t>
            </a:r>
          </a:p>
        </p:txBody>
      </p:sp>
      <p:sp>
        <p:nvSpPr>
          <p:cNvPr id="3" name="TextBox 2"/>
          <p:cNvSpPr txBox="1"/>
          <p:nvPr/>
        </p:nvSpPr>
        <p:spPr>
          <a:xfrm>
            <a:off x="548640" y="1417320"/>
            <a:ext cx="11091672" cy="914400"/>
          </a:xfrm>
          <a:prstGeom prst="rect">
            <a:avLst/>
          </a:prstGeom>
          <a:noFill/>
        </p:spPr>
        <p:txBody>
          <a:bodyPr wrap="square" anchor="ctr" lIns="0" rIns="0" tIns="0" bIns="0">
            <a:spAutoFit/>
          </a:bodyPr>
          <a:lstStyle/>
          <a:p>
            <a:pPr algn="ctr"/>
            <a:r>
              <a:rPr sz="4400" b="1" i="0">
                <a:solidFill>
                  <a:srgbClr val="5AC8E0"/>
                </a:solidFill>
                <a:latin typeface="Calibri"/>
              </a:rPr>
              <a:t>S = { HH, HT, TH, TT }</a:t>
            </a:r>
          </a:p>
        </p:txBody>
      </p:sp>
      <p:sp>
        <p:nvSpPr>
          <p:cNvPr id="4" name="TextBox 3"/>
          <p:cNvSpPr txBox="1"/>
          <p:nvPr/>
        </p:nvSpPr>
        <p:spPr>
          <a:xfrm>
            <a:off x="1280160" y="2697480"/>
            <a:ext cx="3657600" cy="749808"/>
          </a:xfrm>
          <a:prstGeom prst="rect">
            <a:avLst/>
          </a:prstGeom>
          <a:noFill/>
        </p:spPr>
        <p:txBody>
          <a:bodyPr wrap="square" anchor="ctr" lIns="0" rIns="0" tIns="0" bIns="0">
            <a:spAutoFit/>
          </a:bodyPr>
          <a:lstStyle/>
          <a:p>
            <a:pPr algn="l"/>
            <a:r>
              <a:rPr sz="2200" b="1" i="0">
                <a:solidFill>
                  <a:srgbClr val="FFFFFF"/>
                </a:solidFill>
                <a:latin typeface="Calibri"/>
              </a:rPr>
              <a:t>4 outcomes</a:t>
            </a:r>
          </a:p>
        </p:txBody>
      </p:sp>
      <p:sp>
        <p:nvSpPr>
          <p:cNvPr id="5" name="TextBox 4"/>
          <p:cNvSpPr txBox="1"/>
          <p:nvPr/>
        </p:nvSpPr>
        <p:spPr>
          <a:xfrm>
            <a:off x="5120640" y="2697480"/>
            <a:ext cx="6035040" cy="749808"/>
          </a:xfrm>
          <a:prstGeom prst="rect">
            <a:avLst/>
          </a:prstGeom>
          <a:noFill/>
        </p:spPr>
        <p:txBody>
          <a:bodyPr wrap="square" anchor="ctr" lIns="0" rIns="0" tIns="0" bIns="0">
            <a:spAutoFit/>
          </a:bodyPr>
          <a:lstStyle/>
          <a:p>
            <a:pPr algn="l"/>
            <a:r>
              <a:rPr sz="1800" b="0" i="0">
                <a:solidFill>
                  <a:srgbClr val="F2F6FA"/>
                </a:solidFill>
                <a:latin typeface="Calibri"/>
              </a:rPr>
              <a:t>the whole sample space, listed</a:t>
            </a:r>
          </a:p>
        </p:txBody>
      </p:sp>
      <p:sp>
        <p:nvSpPr>
          <p:cNvPr id="6" name="TextBox 5"/>
          <p:cNvSpPr txBox="1"/>
          <p:nvPr/>
        </p:nvSpPr>
        <p:spPr>
          <a:xfrm>
            <a:off x="1280160" y="3538728"/>
            <a:ext cx="3657600" cy="749808"/>
          </a:xfrm>
          <a:prstGeom prst="rect">
            <a:avLst/>
          </a:prstGeom>
          <a:noFill/>
        </p:spPr>
        <p:txBody>
          <a:bodyPr wrap="square" anchor="ctr" lIns="0" rIns="0" tIns="0" bIns="0">
            <a:spAutoFit/>
          </a:bodyPr>
          <a:lstStyle/>
          <a:p>
            <a:pPr algn="l"/>
            <a:r>
              <a:rPr sz="2200" b="1" i="0">
                <a:solidFill>
                  <a:srgbClr val="FFFFFF"/>
                </a:solidFill>
                <a:latin typeface="Calibri"/>
              </a:rPr>
              <a:t>exactly one head</a:t>
            </a:r>
          </a:p>
        </p:txBody>
      </p:sp>
      <p:sp>
        <p:nvSpPr>
          <p:cNvPr id="7" name="TextBox 6"/>
          <p:cNvSpPr txBox="1"/>
          <p:nvPr/>
        </p:nvSpPr>
        <p:spPr>
          <a:xfrm>
            <a:off x="5120640" y="3538728"/>
            <a:ext cx="6035040" cy="749808"/>
          </a:xfrm>
          <a:prstGeom prst="rect">
            <a:avLst/>
          </a:prstGeom>
          <a:noFill/>
        </p:spPr>
        <p:txBody>
          <a:bodyPr wrap="square" anchor="ctr" lIns="0" rIns="0" tIns="0" bIns="0">
            <a:spAutoFit/>
          </a:bodyPr>
          <a:lstStyle/>
          <a:p>
            <a:pPr algn="l"/>
            <a:r>
              <a:rPr sz="1800" b="0" i="0">
                <a:solidFill>
                  <a:srgbClr val="F2F6FA"/>
                </a:solidFill>
                <a:latin typeface="Calibri"/>
              </a:rPr>
              <a:t>HT, TH  →  2 ÷ 4  =  0.50</a:t>
            </a:r>
          </a:p>
        </p:txBody>
      </p:sp>
      <p:sp>
        <p:nvSpPr>
          <p:cNvPr id="8" name="TextBox 7"/>
          <p:cNvSpPr txBox="1"/>
          <p:nvPr/>
        </p:nvSpPr>
        <p:spPr>
          <a:xfrm>
            <a:off x="1280160" y="4379976"/>
            <a:ext cx="3657600" cy="749808"/>
          </a:xfrm>
          <a:prstGeom prst="rect">
            <a:avLst/>
          </a:prstGeom>
          <a:noFill/>
        </p:spPr>
        <p:txBody>
          <a:bodyPr wrap="square" anchor="ctr" lIns="0" rIns="0" tIns="0" bIns="0">
            <a:spAutoFit/>
          </a:bodyPr>
          <a:lstStyle/>
          <a:p>
            <a:pPr algn="l"/>
            <a:r>
              <a:rPr sz="2200" b="1" i="0">
                <a:solidFill>
                  <a:srgbClr val="FFFFFF"/>
                </a:solidFill>
                <a:latin typeface="Calibri"/>
              </a:rPr>
              <a:t>at least one head</a:t>
            </a:r>
          </a:p>
        </p:txBody>
      </p:sp>
      <p:sp>
        <p:nvSpPr>
          <p:cNvPr id="9" name="TextBox 8"/>
          <p:cNvSpPr txBox="1"/>
          <p:nvPr/>
        </p:nvSpPr>
        <p:spPr>
          <a:xfrm>
            <a:off x="5120640" y="4379976"/>
            <a:ext cx="6035040" cy="749808"/>
          </a:xfrm>
          <a:prstGeom prst="rect">
            <a:avLst/>
          </a:prstGeom>
          <a:noFill/>
        </p:spPr>
        <p:txBody>
          <a:bodyPr wrap="square" anchor="ctr" lIns="0" rIns="0" tIns="0" bIns="0">
            <a:spAutoFit/>
          </a:bodyPr>
          <a:lstStyle/>
          <a:p>
            <a:pPr algn="l"/>
            <a:r>
              <a:rPr sz="1800" b="0" i="0">
                <a:solidFill>
                  <a:srgbClr val="F2F6FA"/>
                </a:solidFill>
                <a:latin typeface="Calibri"/>
              </a:rPr>
              <a:t>HH, HT, TH  →  3 ÷ 4  =  0.75</a:t>
            </a:r>
          </a:p>
        </p:txBody>
      </p:sp>
      <p:sp>
        <p:nvSpPr>
          <p:cNvPr id="10" name="TextBox 9"/>
          <p:cNvSpPr txBox="1"/>
          <p:nvPr/>
        </p:nvSpPr>
        <p:spPr>
          <a:xfrm>
            <a:off x="1280160" y="5221224"/>
            <a:ext cx="3657600" cy="749808"/>
          </a:xfrm>
          <a:prstGeom prst="rect">
            <a:avLst/>
          </a:prstGeom>
          <a:noFill/>
        </p:spPr>
        <p:txBody>
          <a:bodyPr wrap="square" anchor="ctr" lIns="0" rIns="0" tIns="0" bIns="0">
            <a:spAutoFit/>
          </a:bodyPr>
          <a:lstStyle/>
          <a:p>
            <a:pPr algn="l"/>
            <a:r>
              <a:rPr sz="2200" b="1" i="0">
                <a:solidFill>
                  <a:srgbClr val="FFFFFF"/>
                </a:solidFill>
                <a:latin typeface="Calibri"/>
              </a:rPr>
              <a:t>zero heads</a:t>
            </a:r>
          </a:p>
        </p:txBody>
      </p:sp>
      <p:sp>
        <p:nvSpPr>
          <p:cNvPr id="11" name="TextBox 10"/>
          <p:cNvSpPr txBox="1"/>
          <p:nvPr/>
        </p:nvSpPr>
        <p:spPr>
          <a:xfrm>
            <a:off x="5120640" y="5221224"/>
            <a:ext cx="6035040" cy="749808"/>
          </a:xfrm>
          <a:prstGeom prst="rect">
            <a:avLst/>
          </a:prstGeom>
          <a:noFill/>
        </p:spPr>
        <p:txBody>
          <a:bodyPr wrap="square" anchor="ctr" lIns="0" rIns="0" tIns="0" bIns="0">
            <a:spAutoFit/>
          </a:bodyPr>
          <a:lstStyle/>
          <a:p>
            <a:pPr algn="l"/>
            <a:r>
              <a:rPr sz="1800" b="0" i="0">
                <a:solidFill>
                  <a:srgbClr val="F2F6FA"/>
                </a:solidFill>
                <a:latin typeface="Calibri"/>
              </a:rPr>
              <a:t>TT only  →  1 ÷ 4  =  0.25</a:t>
            </a:r>
          </a:p>
        </p:txBody>
      </p:sp>
      <p:sp>
        <p:nvSpPr>
          <p:cNvPr id="12" name="TextBox 11"/>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LAZY-GENIUS RULE</a:t>
            </a:r>
          </a:p>
        </p:txBody>
      </p:sp>
      <p:sp>
        <p:nvSpPr>
          <p:cNvPr id="3" name="TextBox 2"/>
          <p:cNvSpPr txBox="1"/>
          <p:nvPr/>
        </p:nvSpPr>
        <p:spPr>
          <a:xfrm>
            <a:off x="548640" y="2148840"/>
            <a:ext cx="11091672" cy="1371600"/>
          </a:xfrm>
          <a:prstGeom prst="rect">
            <a:avLst/>
          </a:prstGeom>
          <a:noFill/>
        </p:spPr>
        <p:txBody>
          <a:bodyPr wrap="square" anchor="ctr" lIns="0" rIns="0" tIns="0" bIns="0">
            <a:spAutoFit/>
          </a:bodyPr>
          <a:lstStyle/>
          <a:p>
            <a:pPr algn="ctr"/>
            <a:r>
              <a:rPr sz="5600" b="1" i="0">
                <a:solidFill>
                  <a:srgbClr val="FFFFFF"/>
                </a:solidFill>
                <a:latin typeface="Calibri"/>
              </a:rPr>
              <a:t>P(not A) = 1 − P(A)</a:t>
            </a:r>
          </a:p>
        </p:txBody>
      </p:sp>
      <p:sp>
        <p:nvSpPr>
          <p:cNvPr id="4" name="TextBox 3"/>
          <p:cNvSpPr txBox="1"/>
          <p:nvPr/>
        </p:nvSpPr>
        <p:spPr>
          <a:xfrm>
            <a:off x="914400" y="3749039"/>
            <a:ext cx="10360152" cy="822960"/>
          </a:xfrm>
          <a:prstGeom prst="rect">
            <a:avLst/>
          </a:prstGeom>
          <a:noFill/>
        </p:spPr>
        <p:txBody>
          <a:bodyPr wrap="square" anchor="ctr" lIns="0" rIns="0" tIns="0" bIns="0">
            <a:spAutoFit/>
          </a:bodyPr>
          <a:lstStyle/>
          <a:p>
            <a:pPr algn="ctr"/>
            <a:r>
              <a:rPr sz="2200" b="1" i="0">
                <a:solidFill>
                  <a:srgbClr val="5AC8E0"/>
                </a:solidFill>
                <a:latin typeface="Calibri"/>
              </a:rPr>
              <a:t>Rain 30% → no rain 70%.   “At least one”  =  1 − “none.”</a:t>
            </a:r>
          </a:p>
        </p:txBody>
      </p:sp>
      <p:sp>
        <p:nvSpPr>
          <p:cNvPr id="5" name="TextBox 4"/>
          <p:cNvSpPr txBox="1"/>
          <p:nvPr/>
        </p:nvSpPr>
        <p:spPr>
          <a:xfrm>
            <a:off x="914400" y="475488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When the thing you want is hard to count, count its opposite.</a:t>
            </a:r>
          </a:p>
        </p:txBody>
      </p:sp>
      <p:sp>
        <p:nvSpPr>
          <p:cNvPr id="6" name="Oval 5"/>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“OR” RULE  ·  ADD — BUT MIND THE OVERLAP</a:t>
            </a:r>
          </a:p>
        </p:txBody>
      </p:sp>
      <p:sp>
        <p:nvSpPr>
          <p:cNvPr id="3" name="TextBox 2"/>
          <p:cNvSpPr txBox="1"/>
          <p:nvPr/>
        </p:nvSpPr>
        <p:spPr>
          <a:xfrm>
            <a:off x="548640" y="1371600"/>
            <a:ext cx="11091672" cy="914400"/>
          </a:xfrm>
          <a:prstGeom prst="rect">
            <a:avLst/>
          </a:prstGeom>
          <a:noFill/>
        </p:spPr>
        <p:txBody>
          <a:bodyPr wrap="square" anchor="ctr" lIns="0" rIns="0" tIns="0" bIns="0">
            <a:spAutoFit/>
          </a:bodyPr>
          <a:lstStyle/>
          <a:p>
            <a:pPr algn="ctr"/>
            <a:r>
              <a:rPr sz="4400" b="1" i="0">
                <a:solidFill>
                  <a:srgbClr val="5AC8E0"/>
                </a:solidFill>
                <a:latin typeface="Calibri"/>
              </a:rPr>
              <a:t>P(A or B)</a:t>
            </a:r>
          </a:p>
        </p:txBody>
      </p:sp>
      <p:sp>
        <p:nvSpPr>
          <p:cNvPr id="4" name="TextBox 3"/>
          <p:cNvSpPr txBox="1"/>
          <p:nvPr/>
        </p:nvSpPr>
        <p:spPr>
          <a:xfrm>
            <a:off x="1188720" y="2606040"/>
            <a:ext cx="3840480" cy="713232"/>
          </a:xfrm>
          <a:prstGeom prst="rect">
            <a:avLst/>
          </a:prstGeom>
          <a:noFill/>
        </p:spPr>
        <p:txBody>
          <a:bodyPr wrap="square" anchor="ctr" lIns="0" rIns="0" tIns="0" bIns="0">
            <a:spAutoFit/>
          </a:bodyPr>
          <a:lstStyle/>
          <a:p>
            <a:pPr algn="l"/>
            <a:r>
              <a:rPr sz="2100" b="1" i="0">
                <a:solidFill>
                  <a:srgbClr val="FFFFFF"/>
                </a:solidFill>
                <a:latin typeface="Calibri"/>
              </a:rPr>
              <a:t>GENERAL</a:t>
            </a:r>
          </a:p>
        </p:txBody>
      </p:sp>
      <p:sp>
        <p:nvSpPr>
          <p:cNvPr id="5" name="TextBox 4"/>
          <p:cNvSpPr txBox="1"/>
          <p:nvPr/>
        </p:nvSpPr>
        <p:spPr>
          <a:xfrm>
            <a:off x="5212080" y="2606040"/>
            <a:ext cx="6035040" cy="713232"/>
          </a:xfrm>
          <a:prstGeom prst="rect">
            <a:avLst/>
          </a:prstGeom>
          <a:noFill/>
        </p:spPr>
        <p:txBody>
          <a:bodyPr wrap="square" anchor="ctr" lIns="0" rIns="0" tIns="0" bIns="0">
            <a:spAutoFit/>
          </a:bodyPr>
          <a:lstStyle/>
          <a:p>
            <a:pPr algn="l"/>
            <a:r>
              <a:rPr sz="1600" b="0" i="0">
                <a:solidFill>
                  <a:srgbClr val="F2F6FA"/>
                </a:solidFill>
                <a:latin typeface="Calibri"/>
              </a:rPr>
              <a:t>P(A) + P(B) − P(A and B)   — subtract the overlap</a:t>
            </a:r>
          </a:p>
        </p:txBody>
      </p:sp>
      <p:sp>
        <p:nvSpPr>
          <p:cNvPr id="6" name="TextBox 5"/>
          <p:cNvSpPr txBox="1"/>
          <p:nvPr/>
        </p:nvSpPr>
        <p:spPr>
          <a:xfrm>
            <a:off x="1188720" y="3410712"/>
            <a:ext cx="3840480" cy="713232"/>
          </a:xfrm>
          <a:prstGeom prst="rect">
            <a:avLst/>
          </a:prstGeom>
          <a:noFill/>
        </p:spPr>
        <p:txBody>
          <a:bodyPr wrap="square" anchor="ctr" lIns="0" rIns="0" tIns="0" bIns="0">
            <a:spAutoFit/>
          </a:bodyPr>
          <a:lstStyle/>
          <a:p>
            <a:pPr algn="l"/>
            <a:r>
              <a:rPr sz="2100" b="1" i="0">
                <a:solidFill>
                  <a:srgbClr val="FFFFFF"/>
                </a:solidFill>
                <a:latin typeface="Calibri"/>
              </a:rPr>
              <a:t>MUTUALLY EXCLUSIVE</a:t>
            </a:r>
          </a:p>
        </p:txBody>
      </p:sp>
      <p:sp>
        <p:nvSpPr>
          <p:cNvPr id="7" name="TextBox 6"/>
          <p:cNvSpPr txBox="1"/>
          <p:nvPr/>
        </p:nvSpPr>
        <p:spPr>
          <a:xfrm>
            <a:off x="5212080" y="3410712"/>
            <a:ext cx="6035040" cy="713232"/>
          </a:xfrm>
          <a:prstGeom prst="rect">
            <a:avLst/>
          </a:prstGeom>
          <a:noFill/>
        </p:spPr>
        <p:txBody>
          <a:bodyPr wrap="square" anchor="ctr" lIns="0" rIns="0" tIns="0" bIns="0">
            <a:spAutoFit/>
          </a:bodyPr>
          <a:lstStyle/>
          <a:p>
            <a:pPr algn="l"/>
            <a:r>
              <a:rPr sz="1600" b="0" i="0">
                <a:solidFill>
                  <a:srgbClr val="F2F6FA"/>
                </a:solidFill>
                <a:latin typeface="Calibri"/>
              </a:rPr>
              <a:t>P(A) + P(B)   — no overlap, so nothing to subtract</a:t>
            </a:r>
          </a:p>
        </p:txBody>
      </p:sp>
      <p:sp>
        <p:nvSpPr>
          <p:cNvPr id="8" name="TextBox 7"/>
          <p:cNvSpPr txBox="1"/>
          <p:nvPr/>
        </p:nvSpPr>
        <p:spPr>
          <a:xfrm>
            <a:off x="1188720" y="4215384"/>
            <a:ext cx="3840480" cy="713232"/>
          </a:xfrm>
          <a:prstGeom prst="rect">
            <a:avLst/>
          </a:prstGeom>
          <a:noFill/>
        </p:spPr>
        <p:txBody>
          <a:bodyPr wrap="square" anchor="ctr" lIns="0" rIns="0" tIns="0" bIns="0">
            <a:spAutoFit/>
          </a:bodyPr>
          <a:lstStyle/>
          <a:p>
            <a:pPr algn="l"/>
            <a:r>
              <a:rPr sz="2100" b="1" i="0">
                <a:solidFill>
                  <a:srgbClr val="FFFFFF"/>
                </a:solidFill>
                <a:latin typeface="Calibri"/>
              </a:rPr>
              <a:t>King OR Queen</a:t>
            </a:r>
          </a:p>
        </p:txBody>
      </p:sp>
      <p:sp>
        <p:nvSpPr>
          <p:cNvPr id="9" name="TextBox 8"/>
          <p:cNvSpPr txBox="1"/>
          <p:nvPr/>
        </p:nvSpPr>
        <p:spPr>
          <a:xfrm>
            <a:off x="5212080" y="4215384"/>
            <a:ext cx="6035040" cy="713232"/>
          </a:xfrm>
          <a:prstGeom prst="rect">
            <a:avLst/>
          </a:prstGeom>
          <a:noFill/>
        </p:spPr>
        <p:txBody>
          <a:bodyPr wrap="square" anchor="ctr" lIns="0" rIns="0" tIns="0" bIns="0">
            <a:spAutoFit/>
          </a:bodyPr>
          <a:lstStyle/>
          <a:p>
            <a:pPr algn="l"/>
            <a:r>
              <a:rPr sz="1600" b="0" i="0">
                <a:solidFill>
                  <a:srgbClr val="F2F6FA"/>
                </a:solidFill>
                <a:latin typeface="Calibri"/>
              </a:rPr>
              <a:t>can't be both → 4/52 + 4/52 = 8/52 ≈ 0.154</a:t>
            </a:r>
          </a:p>
        </p:txBody>
      </p:sp>
      <p:sp>
        <p:nvSpPr>
          <p:cNvPr id="10" name="TextBox 9"/>
          <p:cNvSpPr txBox="1"/>
          <p:nvPr/>
        </p:nvSpPr>
        <p:spPr>
          <a:xfrm>
            <a:off x="1188720" y="5020056"/>
            <a:ext cx="3840480" cy="713232"/>
          </a:xfrm>
          <a:prstGeom prst="rect">
            <a:avLst/>
          </a:prstGeom>
          <a:noFill/>
        </p:spPr>
        <p:txBody>
          <a:bodyPr wrap="square" anchor="ctr" lIns="0" rIns="0" tIns="0" bIns="0">
            <a:spAutoFit/>
          </a:bodyPr>
          <a:lstStyle/>
          <a:p>
            <a:pPr algn="l"/>
            <a:r>
              <a:rPr sz="2100" b="1" i="0">
                <a:solidFill>
                  <a:srgbClr val="FFFFFF"/>
                </a:solidFill>
                <a:latin typeface="Calibri"/>
              </a:rPr>
              <a:t>King OR Heart</a:t>
            </a:r>
          </a:p>
        </p:txBody>
      </p:sp>
      <p:sp>
        <p:nvSpPr>
          <p:cNvPr id="11" name="TextBox 10"/>
          <p:cNvSpPr txBox="1"/>
          <p:nvPr/>
        </p:nvSpPr>
        <p:spPr>
          <a:xfrm>
            <a:off x="5212080" y="5020056"/>
            <a:ext cx="6035040" cy="713232"/>
          </a:xfrm>
          <a:prstGeom prst="rect">
            <a:avLst/>
          </a:prstGeom>
          <a:noFill/>
        </p:spPr>
        <p:txBody>
          <a:bodyPr wrap="square" anchor="ctr" lIns="0" rIns="0" tIns="0" bIns="0">
            <a:spAutoFit/>
          </a:bodyPr>
          <a:lstStyle/>
          <a:p>
            <a:pPr algn="l"/>
            <a:r>
              <a:rPr sz="1600" b="0" i="0">
                <a:solidFill>
                  <a:srgbClr val="F2F6FA"/>
                </a:solidFill>
                <a:latin typeface="Calibri"/>
              </a:rPr>
              <a:t>King of Hearts is both → 4/52 + 13/52 − 1/52 = 16/52 ≈ 0.308</a:t>
            </a:r>
          </a:p>
        </p:txBody>
      </p:sp>
      <p:sp>
        <p:nvSpPr>
          <p:cNvPr id="12" name="TextBox 11"/>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OVERLAP EVERYONE FORGETS</a:t>
            </a:r>
          </a:p>
        </p:txBody>
      </p:sp>
      <p:sp>
        <p:nvSpPr>
          <p:cNvPr id="3" name="TextBox 2"/>
          <p:cNvSpPr txBox="1"/>
          <p:nvPr/>
        </p:nvSpPr>
        <p:spPr>
          <a:xfrm>
            <a:off x="548640" y="1965960"/>
            <a:ext cx="11091672" cy="1737360"/>
          </a:xfrm>
          <a:prstGeom prst="rect">
            <a:avLst/>
          </a:prstGeom>
          <a:noFill/>
        </p:spPr>
        <p:txBody>
          <a:bodyPr wrap="square" anchor="ctr" lIns="0" rIns="0" tIns="0" bIns="0">
            <a:spAutoFit/>
          </a:bodyPr>
          <a:lstStyle/>
          <a:p>
            <a:pPr algn="ctr"/>
            <a:r>
              <a:rPr sz="9600" b="1" i="0">
                <a:solidFill>
                  <a:srgbClr val="FFFFFF"/>
                </a:solidFill>
                <a:latin typeface="Calibri"/>
              </a:rPr>
              <a:t>16 / 52</a:t>
            </a:r>
          </a:p>
        </p:txBody>
      </p:sp>
      <p:sp>
        <p:nvSpPr>
          <p:cNvPr id="4" name="TextBox 3"/>
          <p:cNvSpPr txBox="1"/>
          <p:nvPr/>
        </p:nvSpPr>
        <p:spPr>
          <a:xfrm>
            <a:off x="914400" y="4069080"/>
            <a:ext cx="10360152" cy="822960"/>
          </a:xfrm>
          <a:prstGeom prst="rect">
            <a:avLst/>
          </a:prstGeom>
          <a:noFill/>
        </p:spPr>
        <p:txBody>
          <a:bodyPr wrap="square" anchor="ctr" lIns="0" rIns="0" tIns="0" bIns="0">
            <a:spAutoFit/>
          </a:bodyPr>
          <a:lstStyle/>
          <a:p>
            <a:pPr algn="ctr"/>
            <a:r>
              <a:rPr sz="2200" b="1" i="0">
                <a:solidFill>
                  <a:srgbClr val="5AC8E0"/>
                </a:solidFill>
                <a:latin typeface="Calibri"/>
              </a:rPr>
              <a:t>P(King or Heart) — not 17/52.</a:t>
            </a:r>
          </a:p>
        </p:txBody>
      </p:sp>
      <p:sp>
        <p:nvSpPr>
          <p:cNvPr id="5" name="TextBox 4"/>
          <p:cNvSpPr txBox="1"/>
          <p:nvPr/>
        </p:nvSpPr>
        <p:spPr>
          <a:xfrm>
            <a:off x="914400" y="489204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The King of Hearts is one card. Count it once, not twice.</a:t>
            </a:r>
          </a:p>
        </p:txBody>
      </p:sp>
      <p:sp>
        <p:nvSpPr>
          <p:cNvPr id="6" name="Oval 5"/>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ctr" lIns="0" rIns="0" tIns="0" bIns="0">
            <a:spAutoFit/>
          </a:bodyPr>
          <a:lstStyle/>
          <a:p>
            <a:pPr algn="ctr"/>
            <a:r>
              <a:rPr sz="1500" b="1" i="0" spc="200">
                <a:solidFill>
                  <a:srgbClr val="8FB8D9"/>
                </a:solidFill>
                <a:latin typeface="Calibri"/>
              </a:rPr>
              <a:t>THE “AND” RULE  ·  MULTIPLY — IF INDEPENDENT</a:t>
            </a:r>
          </a:p>
        </p:txBody>
      </p:sp>
      <p:sp>
        <p:nvSpPr>
          <p:cNvPr id="3" name="TextBox 2"/>
          <p:cNvSpPr txBox="1"/>
          <p:nvPr/>
        </p:nvSpPr>
        <p:spPr>
          <a:xfrm>
            <a:off x="548640" y="1371600"/>
            <a:ext cx="11091672" cy="914400"/>
          </a:xfrm>
          <a:prstGeom prst="rect">
            <a:avLst/>
          </a:prstGeom>
          <a:noFill/>
        </p:spPr>
        <p:txBody>
          <a:bodyPr wrap="square" anchor="ctr" lIns="0" rIns="0" tIns="0" bIns="0">
            <a:spAutoFit/>
          </a:bodyPr>
          <a:lstStyle/>
          <a:p>
            <a:pPr algn="ctr"/>
            <a:r>
              <a:rPr sz="4000" b="1" i="0">
                <a:solidFill>
                  <a:srgbClr val="5AC8E0"/>
                </a:solidFill>
                <a:latin typeface="Calibri"/>
              </a:rPr>
              <a:t>P(A and B) = P(A) × P(B)</a:t>
            </a:r>
          </a:p>
        </p:txBody>
      </p:sp>
      <p:sp>
        <p:nvSpPr>
          <p:cNvPr id="4" name="TextBox 3"/>
          <p:cNvSpPr txBox="1"/>
          <p:nvPr/>
        </p:nvSpPr>
        <p:spPr>
          <a:xfrm>
            <a:off x="1280160" y="2606040"/>
            <a:ext cx="3474720" cy="713232"/>
          </a:xfrm>
          <a:prstGeom prst="rect">
            <a:avLst/>
          </a:prstGeom>
          <a:noFill/>
        </p:spPr>
        <p:txBody>
          <a:bodyPr wrap="square" anchor="ctr" lIns="0" rIns="0" tIns="0" bIns="0">
            <a:spAutoFit/>
          </a:bodyPr>
          <a:lstStyle/>
          <a:p>
            <a:pPr algn="l"/>
            <a:r>
              <a:rPr sz="2200" b="1" i="0">
                <a:solidFill>
                  <a:srgbClr val="FFFFFF"/>
                </a:solidFill>
                <a:latin typeface="Calibri"/>
              </a:rPr>
              <a:t>INDEPENDENT</a:t>
            </a:r>
          </a:p>
        </p:txBody>
      </p:sp>
      <p:sp>
        <p:nvSpPr>
          <p:cNvPr id="5" name="TextBox 4"/>
          <p:cNvSpPr txBox="1"/>
          <p:nvPr/>
        </p:nvSpPr>
        <p:spPr>
          <a:xfrm>
            <a:off x="4937760" y="2606040"/>
            <a:ext cx="6309360" cy="713232"/>
          </a:xfrm>
          <a:prstGeom prst="rect">
            <a:avLst/>
          </a:prstGeom>
          <a:noFill/>
        </p:spPr>
        <p:txBody>
          <a:bodyPr wrap="square" anchor="ctr" lIns="0" rIns="0" tIns="0" bIns="0">
            <a:spAutoFit/>
          </a:bodyPr>
          <a:lstStyle/>
          <a:p>
            <a:pPr algn="l"/>
            <a:r>
              <a:rPr sz="1600" b="0" i="0">
                <a:solidFill>
                  <a:srgbClr val="F2F6FA"/>
                </a:solidFill>
                <a:latin typeface="Calibri"/>
              </a:rPr>
              <a:t>one outcome tells you nothing about the other</a:t>
            </a:r>
          </a:p>
        </p:txBody>
      </p:sp>
      <p:sp>
        <p:nvSpPr>
          <p:cNvPr id="6" name="TextBox 5"/>
          <p:cNvSpPr txBox="1"/>
          <p:nvPr/>
        </p:nvSpPr>
        <p:spPr>
          <a:xfrm>
            <a:off x="1280160" y="3410712"/>
            <a:ext cx="3474720" cy="713232"/>
          </a:xfrm>
          <a:prstGeom prst="rect">
            <a:avLst/>
          </a:prstGeom>
          <a:noFill/>
        </p:spPr>
        <p:txBody>
          <a:bodyPr wrap="square" anchor="ctr" lIns="0" rIns="0" tIns="0" bIns="0">
            <a:spAutoFit/>
          </a:bodyPr>
          <a:lstStyle/>
          <a:p>
            <a:pPr algn="l"/>
            <a:r>
              <a:rPr sz="2200" b="1" i="0">
                <a:solidFill>
                  <a:srgbClr val="FFFFFF"/>
                </a:solidFill>
                <a:latin typeface="Calibri"/>
              </a:rPr>
              <a:t>DEPENDENT</a:t>
            </a:r>
          </a:p>
        </p:txBody>
      </p:sp>
      <p:sp>
        <p:nvSpPr>
          <p:cNvPr id="7" name="TextBox 6"/>
          <p:cNvSpPr txBox="1"/>
          <p:nvPr/>
        </p:nvSpPr>
        <p:spPr>
          <a:xfrm>
            <a:off x="4937760" y="3410712"/>
            <a:ext cx="6309360" cy="713232"/>
          </a:xfrm>
          <a:prstGeom prst="rect">
            <a:avLst/>
          </a:prstGeom>
          <a:noFill/>
        </p:spPr>
        <p:txBody>
          <a:bodyPr wrap="square" anchor="ctr" lIns="0" rIns="0" tIns="0" bIns="0">
            <a:spAutoFit/>
          </a:bodyPr>
          <a:lstStyle/>
          <a:p>
            <a:pPr algn="l"/>
            <a:r>
              <a:rPr sz="1600" b="0" i="0">
                <a:solidFill>
                  <a:srgbClr val="F2F6FA"/>
                </a:solidFill>
                <a:latin typeface="Calibri"/>
              </a:rPr>
              <a:t>one outcome shifts the other's odds (draw, no replace)</a:t>
            </a:r>
          </a:p>
        </p:txBody>
      </p:sp>
      <p:sp>
        <p:nvSpPr>
          <p:cNvPr id="8" name="TextBox 7"/>
          <p:cNvSpPr txBox="1"/>
          <p:nvPr/>
        </p:nvSpPr>
        <p:spPr>
          <a:xfrm>
            <a:off x="1280160" y="4215384"/>
            <a:ext cx="3474720" cy="713232"/>
          </a:xfrm>
          <a:prstGeom prst="rect">
            <a:avLst/>
          </a:prstGeom>
          <a:noFill/>
        </p:spPr>
        <p:txBody>
          <a:bodyPr wrap="square" anchor="ctr" lIns="0" rIns="0" tIns="0" bIns="0">
            <a:spAutoFit/>
          </a:bodyPr>
          <a:lstStyle/>
          <a:p>
            <a:pPr algn="l"/>
            <a:r>
              <a:rPr sz="2200" b="1" i="0">
                <a:solidFill>
                  <a:srgbClr val="FFFFFF"/>
                </a:solidFill>
                <a:latin typeface="Calibri"/>
              </a:rPr>
              <a:t>two 6s</a:t>
            </a:r>
          </a:p>
        </p:txBody>
      </p:sp>
      <p:sp>
        <p:nvSpPr>
          <p:cNvPr id="9" name="TextBox 8"/>
          <p:cNvSpPr txBox="1"/>
          <p:nvPr/>
        </p:nvSpPr>
        <p:spPr>
          <a:xfrm>
            <a:off x="4937760" y="4215384"/>
            <a:ext cx="6309360" cy="713232"/>
          </a:xfrm>
          <a:prstGeom prst="rect">
            <a:avLst/>
          </a:prstGeom>
          <a:noFill/>
        </p:spPr>
        <p:txBody>
          <a:bodyPr wrap="square" anchor="ctr" lIns="0" rIns="0" tIns="0" bIns="0">
            <a:spAutoFit/>
          </a:bodyPr>
          <a:lstStyle/>
          <a:p>
            <a:pPr algn="l"/>
            <a:r>
              <a:rPr sz="1600" b="0" i="0">
                <a:solidFill>
                  <a:srgbClr val="F2F6FA"/>
                </a:solidFill>
                <a:latin typeface="Calibri"/>
              </a:rPr>
              <a:t>1/6 × 1/6 = 1/36 ≈ 0.028   (separate dice)</a:t>
            </a:r>
          </a:p>
        </p:txBody>
      </p:sp>
      <p:sp>
        <p:nvSpPr>
          <p:cNvPr id="10" name="TextBox 9"/>
          <p:cNvSpPr txBox="1"/>
          <p:nvPr/>
        </p:nvSpPr>
        <p:spPr>
          <a:xfrm>
            <a:off x="1280160" y="5020056"/>
            <a:ext cx="3474720" cy="713232"/>
          </a:xfrm>
          <a:prstGeom prst="rect">
            <a:avLst/>
          </a:prstGeom>
          <a:noFill/>
        </p:spPr>
        <p:txBody>
          <a:bodyPr wrap="square" anchor="ctr" lIns="0" rIns="0" tIns="0" bIns="0">
            <a:spAutoFit/>
          </a:bodyPr>
          <a:lstStyle/>
          <a:p>
            <a:pPr algn="l"/>
            <a:r>
              <a:rPr sz="2200" b="1" i="0">
                <a:solidFill>
                  <a:srgbClr val="FFFFFF"/>
                </a:solidFill>
                <a:latin typeface="Calibri"/>
              </a:rPr>
              <a:t>heads &amp; red</a:t>
            </a:r>
          </a:p>
        </p:txBody>
      </p:sp>
      <p:sp>
        <p:nvSpPr>
          <p:cNvPr id="11" name="TextBox 10"/>
          <p:cNvSpPr txBox="1"/>
          <p:nvPr/>
        </p:nvSpPr>
        <p:spPr>
          <a:xfrm>
            <a:off x="4937760" y="5020056"/>
            <a:ext cx="6309360" cy="713232"/>
          </a:xfrm>
          <a:prstGeom prst="rect">
            <a:avLst/>
          </a:prstGeom>
          <a:noFill/>
        </p:spPr>
        <p:txBody>
          <a:bodyPr wrap="square" anchor="ctr" lIns="0" rIns="0" tIns="0" bIns="0">
            <a:spAutoFit/>
          </a:bodyPr>
          <a:lstStyle/>
          <a:p>
            <a:pPr algn="l"/>
            <a:r>
              <a:rPr sz="1600" b="0" i="0">
                <a:solidFill>
                  <a:srgbClr val="F2F6FA"/>
                </a:solidFill>
                <a:latin typeface="Calibri"/>
              </a:rPr>
              <a:t>1/2 × 1/3 = 1/6 ≈ 0.167   (coin and spinner)</a:t>
            </a:r>
          </a:p>
        </p:txBody>
      </p:sp>
      <p:sp>
        <p:nvSpPr>
          <p:cNvPr id="12" name="TextBox 11"/>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