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Statistics. I'm Prof. Rivera, and this is Week 6 — Random Variables.
Grading reminder: your grade is entirely coursework — tutorials, quizzes, practice, assignments, discussions, a midterm, and a final. This week's graded items are Quiz 6, Discussion 6, and Assignment 6, plus the always-on Lecture Tutorial and practice.
Last week we learned the rules of probability — how likely each outcome is. This week we attach a NUMBER to each outcome and ask the grown-up question: what should I expect on average, and how wild is the ride? Hold up an imaginary scratch-off ticket and tell them: this costs two dollars, one in ten wins ten dollars, the rest win nothing — good deal or bad deal? Take a show of hands; most rooms split. Promise them that by the end of class, 'good deal' won't be an opinion — it'll be a number they can compute.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random variables can share the same expected value and feel completely different — one steady, one a roller coaster. The standard deviation measures the roller coaster.
The variance, also sigma squared, is the probability-weighted average of the squared distances from the mean; the standard deviation, sigma, is its square root, back in the variable's own units. Here's the compute-friendly recipe, four steps. One: find E of X — we have it. Two: find E of X-squared — same weighted-average move, but square each x first. Three: variance equals E of X-squared minus the square of E of X — say it as 'mean of the squares minus the square of the mean.' Four: standard deviation is the square root of the variance.
Big sigma means outcomes swing far from the expected value; small sigma means they hug it. And flag the number-one slip in advance: E of X-squared ALONE is not the variance — you must subtract the square of the mean.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distribution — values 0, 1, 2, 3 with probabilities 0.1, 0.3, 0.4, 0.2 — and we already have E of X equals 1.7.
Step two, E of X-squared: square each value, weight by its probability, add. Zero-squared times 0.1 is zero. One-squared times 0.3 is 0.3. Two-squared, which is 4, times 0.4 is 1.6. Three-squared, which is 9, times 0.2 is 1.8. Sum: 3.7.
Step three, variance: E of X-squared minus the square of the mean — 3.7 minus 1.7-squared, and 1.7-squared is 2.89, so 3.7 minus 2.89 is 0.81.
Step four, standard deviation: the square root of 0.81 is 0.9.
Say it like a human: X averages 1.7, and a typical outcome sits about 0.9 away from that average. Center and typical swing — that one sentence is the whole point of the week. Remind them: the killer mistake is stopping at 3.7 and calling it the variance.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where the week pays for itself. Whenever a choice has a random dollar outcome — a bet, a lottery ticket, insurance, an extended warranty — you decide whether it's worth it by computing the expected value of the NET gain. Positive means it favors you; negative means it favors the other side. Casinos, lotteries, and warranty sellers all stay in business because the expected value is on their side.
Back to the hook. The ticket costs two dollars; with probability 0.1 you win ten dollars, with probability 0.9 you win nothing. Work in net — what you walk away with after paying. Win: ten minus two is plus eight, probability 0.1. Lose: zero minus two is minus two, probability 0.9. Expected net: eight times 0.1 is 0.8, minus-two times 0.9 is minus 1.8; total minus one dollar.
Verdict in plain words: on average you lose about a dollar every time you play. Fun for a buck, maybe — but as a money decision, bad. Tee up the mirror image for the discussion: insurance also has negative expected value, yet buying it can be wise, because a rare catastrophic loss has a standard deviation you can't survive. Expectation and risk are a pair.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Live demo. Put the values x in column A — say A2 through A5 — and the probabilities P in column B, B2 through B5.
First, check the distribution: equals SUM of B2 to B5 must equal 1. If it doesn't, stop — it's not valid. Then the expected value in one cell: equals SUMPRODUCT of the A range and the B range — SUMPRODUCT multiplies each x by its P and adds, which is exactly the formula by hand. For E of X-squared: equals SUMPRODUCT of A times A, comma, the B range. Then variance is the E-of-X-squared cell minus the E-of-X cell squared, and the standard deviation is the square root of that.
Google Sheets and Excel use the same names. For our board distribution you should get E of X equals 1.7, E of X-squared equals 3.7, variance 0.81, sigma 0.9 — verify the cells match what we computed by hand.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habit that runs all semester: the tool drafts, you judge. Paste this to an approved chatbot — Gemini, Claude, or ChatGPT: X takes values 0, 1, 2, 3 with probabilities 0.1, 0.3, 0.4, 0.2; find the expected value and the variance.
Then audit the answer. Chatbots usually nail the expected value, 1.7. The variance is where they slip. Watch for one that reports 3.7 — that's E of X-squared; it forgot to subtract the square of the mean. Or one that divides by n, as if this were a list of data — there is no n here; outcomes are weighted by their PROBABILITY, not counted. The correct variance is 3.7 minus 2.89, which is 0.81, and sigma is 0.9.
That's the lesson: the tool drafts, you check the exact step it loves to skip.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Wrap-up. The week in four beats: is it discrete? Is the distribution valid — each probability in zero-to-one and summing to one? What's the center, E of X? And what's the spread, sigma? Center and spread travel together, exactly like Week 3 — only now we compute them from probabilities instead of a list of data.
This week's work: Lecture Tutorial 6, sixty to ninety minutes with an approved chatbot, submit the share link — it covers discrete versus continuous, valid distributions, expected value, and variance and standard deviation. Practice exercises, fifteen to twenty-five minutes, ungraded reps. Quiz 6 covers all of it. Discussion 6 is adaptive: is a real game, lottery, insurance, or warranty a good deal, reasoned with expected value — an AI dialogue you summarize and post. And Assignment 6, four problems with your AI coach, a hundred points.
Next week we meet the two random variables that run the rest of the course — the binomial and the normal — and today's expected value and standard deviation get famous shortcuts. See you then.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Open cold with the scratch-off from the hook — two dollars to play, one in ten wins ten dollars, the rest win nothing. Ask for a gut vote: good deal or bad deal? Let the room split.
Then the promise: by the end of the week you can take any situation where chance produces a number — a payout, a count of defects, a number of no-shows — and report TWO things: the expected value, what it averages to in the long run, and the standard deviation, how much it swings. And you'll use them to make a real decision.
The one-line hook to write on the board: a random variable is chance wearing a number. Expected value is what you'd average if you played forever; standard deviation is how bumpy the ride is along the way. Tell them the four beats — discrete?, valid distribution?, expected value?, standard deviation? — organize the whole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random variable is just a rule that attaches a NUMBER to the outcome of a random process. Flip three coins, and the number of heads is a random variable. Drive to campus, and your commute time in minutes is a random variable. We write it with a capital letter, usually X; a particular value it takes is a lowercase x.
Why bother turning outcomes into numbers instead of labels like heads or tails? Because a number lets us do real arithmetic — average it, add it, measure its spread. That's the entire Objective-2 toolkit from earlier in the course, now aimed at the outcomes of chance. Everything this week is built on that one move: chance produces a number, and we describe that number.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split organizes the whole week — two families of random variable.
A DISCRETE random variable has separate, countable values — you can list them, often whole numbers: the number of heads in three flips, which is zero, one, two, or three; the number of defective phones in a box; the number of students who show up; the roll of a die. You COUNT it.
A CONTINUOUS random variable can take any value in an interval, limited only by how precisely you can measure: an exact height, an exact weight, a commute time of 14.37-and-so-on minutes, the amount of soda a machine pours. You MEASURE it.
The memory hook: count versus ruler. The test — could you, in principle, list the values one by one? Discrete. Or do they fill a whole interval with no gaps? Continuous. Tell them: this week we COMPUTE with discrete variables; continuous ones we only learn to recognize, and they get their own machinery in Week 9.</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sort six before you try. For each, ask: am I counting, or measuring?
The number of text messages you send today — you count them, zero, one, two — discrete. Your exact body temperature tonight — measured, any value on a range — continuous. The number of cars that pass a corner in an hour — a count — discrete. The time until the next bus — measured — continuous. Shoe size reported as 8, 8.5, 9 — careful here: the half-sizes tempt students to say continuous, but these are separate listed steps you can count, so discrete. The weight of an apple — measured — continuous.
That shoe-size one is the classic trap: decimals don't decide it; listability does. Could you list the possible values? Then it's discrete, half-sizes and all.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probability distribution for a discrete random variable is just a table that pairs each value the variable can take with how likely that value is. It's the complete map — every outcome and its probability.
Two rules make a distribution VALID, and they're the gatekeeper for the whole week. One: every probability is between 0 and 1, inclusive — no negative chances, nothing more than certain. Two: the probabilities add up to exactly 1 — something has to happen, so the chances of all outcomes total one hundred percent.
If either rule fails, it is NOT a probability distribution, full stop. Drill this: before you compute a single thing, check both gates. A table with a probability of 1.2, or one that sums to 0.9, is disqualified. And warn them about the classic slip — it's the PROBABILITIES, the bottom row, that add to 1, never the x-values.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build and check a distribution. Let X be the number of heads when you flip a fair coin twice. The equally likely outcomes are HH, HT, TH, and TT — four of them.
Zero heads happens only with TT, so P of X equals 0 is one in four, 0.25. One head happens with HT or TH — two of the four — so that's 0.50. Two heads is only HH, again 0.25. Put them in the table.
Now the gates. Gate one: every probability sits between 0 and 1 — yes. Gate two: 0.25 plus 0.50 plus 0.25 equals exactly 1.00 — yes. So it's a valid distribution, and only now may we compute with it. Bonus move they love: if a distribution gave you 0.2, 0.5, 0.1 and one blank, the blank is whatever makes the column total 1 — here, 0.2.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expected value of a discrete random variable, written E of X, or the mean mu, is the long-run average value of X if you repeated the random process a huge number of times. The plain version: multiply each outcome by its chance, then add those products — that's what it averages to in the long run.
In symbols, E of X equals the sum over all values of x times P of X equals x. Notation comes after the idea: for every value, value times its probability, all summed.
The crucial caveat — expected value is NOT necessarily a value X can actually take. It's the balance point, a weighted average. The cleanest proof: a fair die, values one through six each with probability one-sixth, has expected value 3.5 — and you can never roll a 3.5. 'Expected' means averaged, not predicted. And watch the misconception: expected value is not the most LIKELY outcome — that's the mode.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do one. X takes the values 0, 1, 2, and 3, with probabilities 0.1, 0.3, 0.4, and 0.2.
First the gate — always: 0.1 plus 0.3 plus 0.4 plus 0.2 is 1.00, valid, so we may proceed.
Now multiply each value by its probability and add. Zero times 0.1 is zero. One times 0.3 is 0.3. Two times 0.4 is 0.8. Three times 0.2 is 0.6. Add them: zero plus 0.3 plus 0.8 plus 0.6 is 1.7. So E of X is 1.7.
In words: over many, many repetitions, X averages 1.7. Notice 1.7 isn't one of the listed values — and that's completely fine. Keep this distribution on the board; we reuse it in two minutes to find the variance.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838"/>
        </a:solidFill>
      </p:bgPr>
    </p:bg>
    <p:spTree>
      <p:nvGrpSpPr>
        <p:cNvPr id="1" name=""/>
        <p:cNvGrpSpPr/>
        <p:nvPr/>
      </p:nvGrpSpPr>
      <p:grpSpPr>
        <a:xfrm>
          <a:off x="0" y="0"/>
          <a:ext cx="0" cy="0"/>
          <a:chOff x="0" y="0"/>
          <a:chExt cx="0" cy="0"/>
        </a:xfrm>
      </p:grpSpPr>
      <p:sp>
        <p:nvSpPr>
          <p:cNvPr id="2" name="Text 0"/>
          <p:cNvSpPr/>
          <p:nvPr/>
        </p:nvSpPr>
        <p:spPr>
          <a:xfrm>
            <a:off x="822960" y="1234440"/>
            <a:ext cx="10543032" cy="457200"/>
          </a:xfrm>
          <a:prstGeom prst="rect">
            <a:avLst/>
          </a:prstGeom>
          <a:noFill/>
          <a:ln/>
        </p:spPr>
        <p:txBody>
          <a:bodyPr wrap="square" lIns="0" tIns="0" rIns="0" bIns="0" rtlCol="0" anchor="ctr"/>
          <a:lstStyle/>
          <a:p>
            <a:pPr algn="ctr" indent="0" marL="0">
              <a:buNone/>
            </a:pPr>
            <a:r>
              <a:rPr lang="en-US" sz="1600" b="1" spc="300" kern="0" dirty="0">
                <a:solidFill>
                  <a:srgbClr val="A9A4E8"/>
                </a:solidFill>
                <a:latin typeface="Calibri" pitchFamily="34" charset="0"/>
                <a:ea typeface="Calibri" pitchFamily="34" charset="-122"/>
                <a:cs typeface="Calibri" pitchFamily="34" charset="-120"/>
              </a:rPr>
              <a:t>INTRODUCTION TO STATISTICS  ·  MATH 11  ·  WEEK 6</a:t>
            </a:r>
            <a:endParaRPr lang="en-US" sz="1600" dirty="0"/>
          </a:p>
        </p:txBody>
      </p:sp>
      <p:sp>
        <p:nvSpPr>
          <p:cNvPr id="3" name="Text 1"/>
          <p:cNvSpPr/>
          <p:nvPr/>
        </p:nvSpPr>
        <p:spPr>
          <a:xfrm>
            <a:off x="548640" y="1920240"/>
            <a:ext cx="11091672" cy="1371600"/>
          </a:xfrm>
          <a:prstGeom prst="rect">
            <a:avLst/>
          </a:prstGeom>
          <a:noFill/>
          <a:ln/>
        </p:spPr>
        <p:txBody>
          <a:bodyPr wrap="square" lIns="0" tIns="0" rIns="0" bIns="0" rtlCol="0" anchor="ctr"/>
          <a:lstStyle/>
          <a:p>
            <a:pPr algn="ctr" indent="0" marL="0">
              <a:buNone/>
            </a:pPr>
            <a:r>
              <a:rPr lang="en-US" sz="6600" b="1" dirty="0">
                <a:solidFill>
                  <a:srgbClr val="FFFFFF"/>
                </a:solidFill>
                <a:latin typeface="Cambria" pitchFamily="34" charset="0"/>
                <a:ea typeface="Cambria" pitchFamily="34" charset="-122"/>
                <a:cs typeface="Cambria" pitchFamily="34" charset="-120"/>
              </a:rPr>
              <a:t>Random Variables</a:t>
            </a:r>
            <a:endParaRPr lang="en-US" sz="6600" dirty="0"/>
          </a:p>
        </p:txBody>
      </p:sp>
      <p:sp>
        <p:nvSpPr>
          <p:cNvPr id="4" name="Text 2"/>
          <p:cNvSpPr/>
          <p:nvPr/>
        </p:nvSpPr>
        <p:spPr>
          <a:xfrm>
            <a:off x="1463040" y="3429000"/>
            <a:ext cx="9262872" cy="914400"/>
          </a:xfrm>
          <a:prstGeom prst="rect">
            <a:avLst/>
          </a:prstGeom>
          <a:noFill/>
          <a:ln/>
        </p:spPr>
        <p:txBody>
          <a:bodyPr wrap="square" lIns="0" tIns="0" rIns="0" bIns="0" rtlCol="0" anchor="ctr"/>
          <a:lstStyle/>
          <a:p>
            <a:pPr algn="ctr" indent="0" marL="0">
              <a:buNone/>
            </a:pPr>
            <a:r>
              <a:rPr lang="en-US" sz="2200" i="1" dirty="0">
                <a:solidFill>
                  <a:srgbClr val="D7D5F2"/>
                </a:solidFill>
                <a:latin typeface="Calibri" pitchFamily="34" charset="0"/>
                <a:ea typeface="Calibri" pitchFamily="34" charset="-122"/>
                <a:cs typeface="Calibri" pitchFamily="34" charset="-120"/>
              </a:rPr>
              <a:t>When chance hands you a number, what should you expect — and how much will it bounce around?</a:t>
            </a:r>
            <a:endParaRPr lang="en-US" sz="2200" dirty="0"/>
          </a:p>
        </p:txBody>
      </p:sp>
      <p:sp>
        <p:nvSpPr>
          <p:cNvPr id="5" name="Text 3"/>
          <p:cNvSpPr/>
          <p:nvPr/>
        </p:nvSpPr>
        <p:spPr>
          <a:xfrm>
            <a:off x="822960" y="5120640"/>
            <a:ext cx="10543032" cy="457200"/>
          </a:xfrm>
          <a:prstGeom prst="rect">
            <a:avLst/>
          </a:prstGeom>
          <a:noFill/>
          <a:ln/>
        </p:spPr>
        <p:txBody>
          <a:bodyPr wrap="square" lIns="0" tIns="0" rIns="0" bIns="0" rtlCol="0" anchor="ctr"/>
          <a:lstStyle/>
          <a:p>
            <a:pPr algn="ctr" indent="0" marL="0">
              <a:buNone/>
            </a:pPr>
            <a:r>
              <a:rPr lang="en-US" sz="1500" b="1" dirty="0">
                <a:solidFill>
                  <a:srgbClr val="6E6AA8"/>
                </a:solidFill>
                <a:latin typeface="Calibri" pitchFamily="34" charset="0"/>
                <a:ea typeface="Calibri" pitchFamily="34" charset="-122"/>
                <a:cs typeface="Calibri" pitchFamily="34" charset="-120"/>
              </a:rPr>
              <a:t>Silver Oak University</a:t>
            </a:r>
            <a:pPr algn="ctr" indent="0" marL="0">
              <a:buNone/>
            </a:pPr>
            <a:r>
              <a:rPr lang="en-US" sz="1500" dirty="0">
                <a:solidFill>
                  <a:srgbClr val="6E6AA8"/>
                </a:solidFill>
                <a:latin typeface="Calibri" pitchFamily="34" charset="0"/>
                <a:ea typeface="Calibri" pitchFamily="34" charset="-122"/>
                <a:cs typeface="Calibri" pitchFamily="34" charset="-120"/>
              </a:rPr>
              <a:t>  ·  Department of Mathematics &amp; Statistics  ·  Prof. Rivera  ·  Fall 2026</a:t>
            </a:r>
            <a:endParaRPr lang="en-US" sz="1500" dirty="0"/>
          </a:p>
        </p:txBody>
      </p:sp>
      <p:sp>
        <p:nvSpPr>
          <p:cNvPr id="7" name="Text 4"/>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HOW WIDE DOES IT SWING?</a:t>
            </a:r>
            <a:endParaRPr lang="en-US" sz="1400" dirty="0"/>
          </a:p>
        </p:txBody>
      </p:sp>
      <p:sp>
        <p:nvSpPr>
          <p:cNvPr id="3" name="Text 1"/>
          <p:cNvSpPr/>
          <p:nvPr/>
        </p:nvSpPr>
        <p:spPr>
          <a:xfrm>
            <a:off x="548640" y="1188720"/>
            <a:ext cx="11091672" cy="1097280"/>
          </a:xfrm>
          <a:prstGeom prst="rect">
            <a:avLst/>
          </a:prstGeom>
          <a:noFill/>
          <a:ln/>
        </p:spPr>
        <p:txBody>
          <a:bodyPr wrap="square" lIns="0" tIns="0" rIns="0" bIns="0" rtlCol="0" anchor="ctr"/>
          <a:lstStyle/>
          <a:p>
            <a:pPr algn="ctr" indent="0" marL="0">
              <a:lnSpc>
                <a:spcPct val="100000"/>
              </a:lnSpc>
              <a:buNone/>
            </a:pPr>
            <a:r>
              <a:rPr lang="en-US" sz="4000" b="1" dirty="0">
                <a:solidFill>
                  <a:srgbClr val="FFFFFF"/>
                </a:solidFill>
                <a:latin typeface="Cambria" pitchFamily="34" charset="0"/>
                <a:ea typeface="Cambria" pitchFamily="34" charset="-122"/>
                <a:cs typeface="Cambria" pitchFamily="34" charset="-120"/>
              </a:rPr>
              <a:t>VARIANCE</a:t>
            </a:r>
            <a:pPr algn="ctr" indent="0" marL="0">
              <a:lnSpc>
                <a:spcPct val="100000"/>
              </a:lnSpc>
              <a:buNone/>
            </a:pPr>
            <a:r>
              <a:rPr lang="en-US" sz="4000" b="1" dirty="0">
                <a:solidFill>
                  <a:srgbClr val="A9A4E8"/>
                </a:solidFill>
                <a:latin typeface="Cambria" pitchFamily="34" charset="0"/>
                <a:ea typeface="Cambria" pitchFamily="34" charset="-122"/>
                <a:cs typeface="Cambria" pitchFamily="34" charset="-120"/>
              </a:rPr>
              <a:t>  &amp;  </a:t>
            </a:r>
            <a:pPr algn="ctr" indent="0" marL="0">
              <a:lnSpc>
                <a:spcPct val="100000"/>
              </a:lnSpc>
              <a:buNone/>
            </a:pPr>
            <a:r>
              <a:rPr lang="en-US" sz="4000" b="1" dirty="0">
                <a:solidFill>
                  <a:srgbClr val="FFFFFF"/>
                </a:solidFill>
                <a:latin typeface="Cambria" pitchFamily="34" charset="0"/>
                <a:ea typeface="Cambria" pitchFamily="34" charset="-122"/>
                <a:cs typeface="Cambria" pitchFamily="34" charset="-120"/>
              </a:rPr>
              <a:t>STANDARD DEVIATION</a:t>
            </a:r>
            <a:endParaRPr lang="en-US" sz="4000" dirty="0"/>
          </a:p>
        </p:txBody>
      </p:sp>
      <p:sp>
        <p:nvSpPr>
          <p:cNvPr id="4" name="Text 2"/>
          <p:cNvSpPr/>
          <p:nvPr/>
        </p:nvSpPr>
        <p:spPr>
          <a:xfrm>
            <a:off x="1828800" y="2651760"/>
            <a:ext cx="8531352" cy="3291840"/>
          </a:xfrm>
          <a:prstGeom prst="rect">
            <a:avLst/>
          </a:prstGeom>
          <a:noFill/>
          <a:ln/>
        </p:spPr>
        <p:txBody>
          <a:bodyPr wrap="square" lIns="0" tIns="0" rIns="0" bIns="0" rtlCol="0" anchor="t"/>
          <a:lstStyle/>
          <a:p>
            <a:pPr algn="l" indent="0" marL="0">
              <a:lnSpc>
                <a:spcPct val="116000"/>
              </a:lnSpc>
              <a:buNone/>
            </a:pPr>
            <a:r>
              <a:rPr lang="en-US" sz="2100" b="1" dirty="0">
                <a:solidFill>
                  <a:srgbClr val="D7D5F2"/>
                </a:solidFill>
                <a:latin typeface="Calibri" pitchFamily="34" charset="0"/>
                <a:ea typeface="Calibri" pitchFamily="34" charset="-122"/>
                <a:cs typeface="Calibri" pitchFamily="34" charset="-120"/>
              </a:rPr>
              <a:t>1.  Find E(X).</a:t>
            </a:r>
            <a:endParaRPr lang="en-US" sz="2100" dirty="0"/>
          </a:p>
          <a:p>
            <a:pPr algn="l" indent="0" marL="0">
              <a:lnSpc>
                <a:spcPct val="116000"/>
              </a:lnSpc>
              <a:buNone/>
            </a:pPr>
            <a:r>
              <a:rPr lang="en-US" sz="2100" b="1" dirty="0">
                <a:solidFill>
                  <a:srgbClr val="D7D5F2"/>
                </a:solidFill>
                <a:latin typeface="Calibri" pitchFamily="34" charset="0"/>
                <a:ea typeface="Calibri" pitchFamily="34" charset="-122"/>
                <a:cs typeface="Calibri" pitchFamily="34" charset="-120"/>
              </a:rPr>
              <a:t>2.  Find E(X²) = Σ [ x² · P(X = x) ]   (square each x first).</a:t>
            </a:r>
            <a:endParaRPr lang="en-US" sz="2100" dirty="0"/>
          </a:p>
          <a:p>
            <a:pPr algn="l" indent="0" marL="0">
              <a:lnSpc>
                <a:spcPct val="116000"/>
              </a:lnSpc>
              <a:buNone/>
            </a:pPr>
            <a:r>
              <a:rPr lang="en-US" sz="2100" b="1" dirty="0">
                <a:solidFill>
                  <a:srgbClr val="F2C14E"/>
                </a:solidFill>
                <a:latin typeface="Calibri" pitchFamily="34" charset="0"/>
                <a:ea typeface="Calibri" pitchFamily="34" charset="-122"/>
                <a:cs typeface="Calibri" pitchFamily="34" charset="-120"/>
              </a:rPr>
              <a:t>3.  Variance = E(X²) − [E(X)]²</a:t>
            </a:r>
            <a:endParaRPr lang="en-US" sz="2100" dirty="0"/>
          </a:p>
          <a:p>
            <a:pPr algn="l" indent="0" marL="0">
              <a:lnSpc>
                <a:spcPct val="116000"/>
              </a:lnSpc>
              <a:buNone/>
            </a:pPr>
            <a:r>
              <a:rPr lang="en-US" sz="2100" dirty="0">
                <a:solidFill>
                  <a:srgbClr val="D7D5F2"/>
                </a:solidFill>
                <a:latin typeface="Calibri" pitchFamily="34" charset="0"/>
                <a:ea typeface="Calibri" pitchFamily="34" charset="-122"/>
                <a:cs typeface="Calibri" pitchFamily="34" charset="-120"/>
              </a:rPr>
              <a:t>       “mean of the squares minus the square of the mean.”</a:t>
            </a:r>
            <a:endParaRPr lang="en-US" sz="2100" dirty="0"/>
          </a:p>
          <a:p>
            <a:pPr algn="l" indent="0" marL="0">
              <a:lnSpc>
                <a:spcPct val="116000"/>
              </a:lnSpc>
              <a:buNone/>
            </a:pPr>
            <a:r>
              <a:rPr lang="en-US" sz="2100" b="1" dirty="0">
                <a:solidFill>
                  <a:srgbClr val="D7D5F2"/>
                </a:solidFill>
                <a:latin typeface="Calibri" pitchFamily="34" charset="0"/>
                <a:ea typeface="Calibri" pitchFamily="34" charset="-122"/>
                <a:cs typeface="Calibri" pitchFamily="34" charset="-120"/>
              </a:rPr>
              <a:t>4.  Standard deviation σ = √Variance   (back to real units).</a:t>
            </a:r>
            <a:endParaRPr lang="en-US" sz="2100" dirty="0"/>
          </a:p>
          <a:p>
            <a:pPr algn="l" indent="0" marL="0">
              <a:lnSpc>
                <a:spcPct val="116000"/>
              </a:lnSpc>
              <a:buNone/>
            </a:pPr>
            <a:endParaRPr lang="en-US" sz="2100" dirty="0"/>
          </a:p>
          <a:p>
            <a:pPr algn="l" indent="0" marL="0">
              <a:lnSpc>
                <a:spcPct val="116000"/>
              </a:lnSpc>
              <a:buNone/>
            </a:pPr>
            <a:r>
              <a:rPr lang="en-US" sz="2100" dirty="0">
                <a:solidFill>
                  <a:srgbClr val="FFFFFF"/>
                </a:solidFill>
                <a:latin typeface="Calibri" pitchFamily="34" charset="0"/>
                <a:ea typeface="Calibri" pitchFamily="34" charset="-122"/>
                <a:cs typeface="Calibri" pitchFamily="34" charset="-120"/>
              </a:rPr>
              <a:t>Big σ = outcomes swing far from E(X).   Small σ = they hug the mean.</a:t>
            </a:r>
            <a:endParaRPr lang="en-US" sz="21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10</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WATCH ME DO ONE  ·  VARIANCE &amp; σ  (SAME X)</a:t>
            </a:r>
            <a:endParaRPr lang="en-US" sz="1400" dirty="0"/>
          </a:p>
        </p:txBody>
      </p:sp>
      <p:sp>
        <p:nvSpPr>
          <p:cNvPr id="3" name="Text 1"/>
          <p:cNvSpPr/>
          <p:nvPr/>
        </p:nvSpPr>
        <p:spPr>
          <a:xfrm>
            <a:off x="548640" y="1188720"/>
            <a:ext cx="11091672" cy="868680"/>
          </a:xfrm>
          <a:prstGeom prst="rect">
            <a:avLst/>
          </a:prstGeom>
          <a:noFill/>
          <a:ln/>
        </p:spPr>
        <p:txBody>
          <a:bodyPr wrap="square" lIns="0" tIns="0" rIns="0" bIns="0" rtlCol="0" anchor="ctr"/>
          <a:lstStyle/>
          <a:p>
            <a:pPr algn="ctr" indent="0" marL="0">
              <a:lnSpc>
                <a:spcPct val="100000"/>
              </a:lnSpc>
              <a:buNone/>
            </a:pPr>
            <a:r>
              <a:rPr lang="en-US" sz="3400" b="1" dirty="0">
                <a:solidFill>
                  <a:srgbClr val="FFFFFF"/>
                </a:solidFill>
                <a:latin typeface="Cambria" pitchFamily="34" charset="0"/>
                <a:ea typeface="Cambria" pitchFamily="34" charset="-122"/>
                <a:cs typeface="Cambria" pitchFamily="34" charset="-120"/>
              </a:rPr>
              <a:t>E(X) = 1.7   →   find Var(X) and σ</a:t>
            </a:r>
            <a:endParaRPr lang="en-US" sz="3400" dirty="0"/>
          </a:p>
        </p:txBody>
      </p:sp>
      <p:sp>
        <p:nvSpPr>
          <p:cNvPr id="4" name="Text 2"/>
          <p:cNvSpPr/>
          <p:nvPr/>
        </p:nvSpPr>
        <p:spPr>
          <a:xfrm>
            <a:off x="1554480" y="2286000"/>
            <a:ext cx="9079992" cy="4023360"/>
          </a:xfrm>
          <a:prstGeom prst="rect">
            <a:avLst/>
          </a:prstGeom>
          <a:noFill/>
          <a:ln/>
        </p:spPr>
        <p:txBody>
          <a:bodyPr wrap="square" lIns="0" tIns="0" rIns="0" bIns="0" rtlCol="0" anchor="t"/>
          <a:lstStyle/>
          <a:p>
            <a:pPr algn="l" indent="0" marL="0">
              <a:lnSpc>
                <a:spcPct val="112000"/>
              </a:lnSpc>
              <a:buNone/>
            </a:pPr>
            <a:r>
              <a:rPr lang="en-US" sz="2100" b="1" dirty="0">
                <a:solidFill>
                  <a:srgbClr val="D7D5F2"/>
                </a:solidFill>
                <a:latin typeface="Calibri" pitchFamily="34" charset="0"/>
                <a:ea typeface="Calibri" pitchFamily="34" charset="-122"/>
                <a:cs typeface="Calibri" pitchFamily="34" charset="-120"/>
              </a:rPr>
              <a:t>E(X²):</a:t>
            </a:r>
            <a:endParaRPr lang="en-US" sz="2100" dirty="0"/>
          </a:p>
          <a:p>
            <a:pPr algn="l" indent="0" marL="0">
              <a:lnSpc>
                <a:spcPct val="112000"/>
              </a:lnSpc>
              <a:buNone/>
            </a:pPr>
            <a:r>
              <a:rPr lang="en-US" sz="2100" dirty="0">
                <a:solidFill>
                  <a:srgbClr val="D7D5F2"/>
                </a:solidFill>
                <a:latin typeface="Calibri" pitchFamily="34" charset="0"/>
                <a:ea typeface="Calibri" pitchFamily="34" charset="-122"/>
                <a:cs typeface="Calibri" pitchFamily="34" charset="-120"/>
              </a:rPr>
              <a:t>0² × 0.1 = 0.0    1² × 0.3 = 0.3    2² × 0.4 = 1.6    3² × 0.2 = 1.8</a:t>
            </a:r>
            <a:endParaRPr lang="en-US" sz="2100" dirty="0"/>
          </a:p>
          <a:p>
            <a:pPr algn="l" indent="0" marL="0">
              <a:lnSpc>
                <a:spcPct val="112000"/>
              </a:lnSpc>
              <a:buNone/>
            </a:pPr>
            <a:r>
              <a:rPr lang="en-US" sz="2100" b="1" dirty="0">
                <a:solidFill>
                  <a:srgbClr val="D7D5F2"/>
                </a:solidFill>
                <a:latin typeface="Calibri" pitchFamily="34" charset="0"/>
                <a:ea typeface="Calibri" pitchFamily="34" charset="-122"/>
                <a:cs typeface="Calibri" pitchFamily="34" charset="-120"/>
              </a:rPr>
              <a:t>E(X²) = 0.0 + 0.3 + 1.6 + 1.8 = 3.7</a:t>
            </a:r>
            <a:endParaRPr lang="en-US" sz="2100" dirty="0"/>
          </a:p>
          <a:p>
            <a:pPr algn="l" indent="0" marL="0">
              <a:lnSpc>
                <a:spcPct val="112000"/>
              </a:lnSpc>
              <a:buNone/>
            </a:pPr>
            <a:endParaRPr lang="en-US" sz="2100" dirty="0"/>
          </a:p>
          <a:p>
            <a:pPr algn="l" indent="0" marL="0">
              <a:lnSpc>
                <a:spcPct val="112000"/>
              </a:lnSpc>
              <a:buNone/>
            </a:pPr>
            <a:r>
              <a:rPr lang="en-US" sz="2100" b="1" dirty="0">
                <a:solidFill>
                  <a:srgbClr val="F2C14E"/>
                </a:solidFill>
                <a:latin typeface="Calibri" pitchFamily="34" charset="0"/>
                <a:ea typeface="Calibri" pitchFamily="34" charset="-122"/>
                <a:cs typeface="Calibri" pitchFamily="34" charset="-120"/>
              </a:rPr>
              <a:t>Var(X) = E(X²) − [E(X)]² = 3.7 − (1.7)² = 3.7 − 2.89 = 0.81</a:t>
            </a:r>
            <a:endParaRPr lang="en-US" sz="2100" dirty="0"/>
          </a:p>
          <a:p>
            <a:pPr algn="l" indent="0" marL="0">
              <a:lnSpc>
                <a:spcPct val="112000"/>
              </a:lnSpc>
              <a:buNone/>
            </a:pPr>
            <a:r>
              <a:rPr lang="en-US" sz="2600" b="1" dirty="0">
                <a:solidFill>
                  <a:srgbClr val="F2C14E"/>
                </a:solidFill>
                <a:latin typeface="Calibri" pitchFamily="34" charset="0"/>
                <a:ea typeface="Calibri" pitchFamily="34" charset="-122"/>
                <a:cs typeface="Calibri" pitchFamily="34" charset="-120"/>
              </a:rPr>
              <a:t>σ = √0.81 = 0.9</a:t>
            </a:r>
            <a:endParaRPr lang="en-US" sz="2100" dirty="0"/>
          </a:p>
          <a:p>
            <a:pPr algn="l" indent="0" marL="0">
              <a:lnSpc>
                <a:spcPct val="112000"/>
              </a:lnSpc>
              <a:buNone/>
            </a:pPr>
            <a:endParaRPr lang="en-US" sz="2100" dirty="0"/>
          </a:p>
          <a:p>
            <a:pPr algn="l" indent="0" marL="0">
              <a:lnSpc>
                <a:spcPct val="112000"/>
              </a:lnSpc>
              <a:buNone/>
            </a:pPr>
            <a:r>
              <a:rPr lang="en-US" sz="2100" i="1" dirty="0">
                <a:solidFill>
                  <a:srgbClr val="FFFFFF"/>
                </a:solidFill>
                <a:latin typeface="Calibri" pitchFamily="34" charset="0"/>
                <a:ea typeface="Calibri" pitchFamily="34" charset="-122"/>
                <a:cs typeface="Calibri" pitchFamily="34" charset="-120"/>
              </a:rPr>
              <a:t>“X averages 1.7, and a typical outcome sits about 0.9 away.”</a:t>
            </a:r>
            <a:endParaRPr lang="en-US" sz="21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11</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WHERE THE WEEK PAYS FOR ITSELF</a:t>
            </a:r>
            <a:endParaRPr lang="en-US" sz="1400" dirty="0"/>
          </a:p>
        </p:txBody>
      </p:sp>
      <p:sp>
        <p:nvSpPr>
          <p:cNvPr id="3" name="Text 1"/>
          <p:cNvSpPr/>
          <p:nvPr/>
        </p:nvSpPr>
        <p:spPr>
          <a:xfrm>
            <a:off x="548640" y="1280160"/>
            <a:ext cx="11091672" cy="914400"/>
          </a:xfrm>
          <a:prstGeom prst="rect">
            <a:avLst/>
          </a:prstGeom>
          <a:noFill/>
          <a:ln/>
        </p:spPr>
        <p:txBody>
          <a:bodyPr wrap="square" lIns="0" tIns="0" rIns="0" bIns="0" rtlCol="0" anchor="ctr"/>
          <a:lstStyle/>
          <a:p>
            <a:pPr algn="ctr" indent="0" marL="0">
              <a:lnSpc>
                <a:spcPct val="100000"/>
              </a:lnSpc>
              <a:buNone/>
            </a:pPr>
            <a:r>
              <a:rPr lang="en-US" sz="4800" b="1" dirty="0">
                <a:solidFill>
                  <a:srgbClr val="FFFFFF"/>
                </a:solidFill>
                <a:latin typeface="Cambria" pitchFamily="34" charset="0"/>
                <a:ea typeface="Cambria" pitchFamily="34" charset="-122"/>
                <a:cs typeface="Cambria" pitchFamily="34" charset="-120"/>
              </a:rPr>
              <a:t>Is it a good deal?</a:t>
            </a:r>
            <a:endParaRPr lang="en-US" sz="4800" dirty="0"/>
          </a:p>
        </p:txBody>
      </p:sp>
      <p:sp>
        <p:nvSpPr>
          <p:cNvPr id="4" name="Text 2"/>
          <p:cNvSpPr/>
          <p:nvPr/>
        </p:nvSpPr>
        <p:spPr>
          <a:xfrm>
            <a:off x="548640" y="2286000"/>
            <a:ext cx="11091672" cy="548640"/>
          </a:xfrm>
          <a:prstGeom prst="rect">
            <a:avLst/>
          </a:prstGeom>
          <a:noFill/>
          <a:ln/>
        </p:spPr>
        <p:txBody>
          <a:bodyPr wrap="square" lIns="0" tIns="0" rIns="0" bIns="0" rtlCol="0" anchor="ctr"/>
          <a:lstStyle/>
          <a:p>
            <a:pPr algn="ctr" indent="0" marL="0">
              <a:buNone/>
            </a:pPr>
            <a:r>
              <a:rPr lang="en-US" sz="2400" b="1" dirty="0">
                <a:solidFill>
                  <a:srgbClr val="F2C14E"/>
                </a:solidFill>
                <a:latin typeface="Cambria" pitchFamily="34" charset="0"/>
                <a:ea typeface="Cambria" pitchFamily="34" charset="-122"/>
                <a:cs typeface="Cambria" pitchFamily="34" charset="-120"/>
              </a:rPr>
              <a:t>Compute the expected value of the NET.</a:t>
            </a:r>
            <a:endParaRPr lang="en-US" sz="2400" dirty="0"/>
          </a:p>
        </p:txBody>
      </p:sp>
      <p:sp>
        <p:nvSpPr>
          <p:cNvPr id="5" name="Text 3"/>
          <p:cNvSpPr/>
          <p:nvPr/>
        </p:nvSpPr>
        <p:spPr>
          <a:xfrm>
            <a:off x="1371600" y="3108960"/>
            <a:ext cx="9445752" cy="2743200"/>
          </a:xfrm>
          <a:prstGeom prst="rect">
            <a:avLst/>
          </a:prstGeom>
          <a:noFill/>
          <a:ln/>
        </p:spPr>
        <p:txBody>
          <a:bodyPr wrap="square" lIns="0" tIns="0" rIns="0" bIns="0" rtlCol="0" anchor="t"/>
          <a:lstStyle/>
          <a:p>
            <a:pPr algn="ctr" indent="0" marL="0">
              <a:lnSpc>
                <a:spcPct val="118000"/>
              </a:lnSpc>
              <a:buNone/>
            </a:pPr>
            <a:r>
              <a:rPr lang="en-US" sz="2000" dirty="0">
                <a:solidFill>
                  <a:srgbClr val="D7D5F2"/>
                </a:solidFill>
                <a:latin typeface="Calibri" pitchFamily="34" charset="0"/>
                <a:ea typeface="Calibri" pitchFamily="34" charset="-122"/>
                <a:cs typeface="Calibri" pitchFamily="34" charset="-120"/>
              </a:rPr>
              <a:t>$2 ticket: win $10 with prob 0.1, win $0 with prob 0.9.   Work in net dollars:</a:t>
            </a:r>
            <a:endParaRPr lang="en-US" sz="2000" dirty="0"/>
          </a:p>
          <a:p>
            <a:pPr algn="ctr" indent="0" marL="0">
              <a:lnSpc>
                <a:spcPct val="118000"/>
              </a:lnSpc>
              <a:buNone/>
            </a:pPr>
            <a:r>
              <a:rPr lang="en-US" sz="2000" dirty="0">
                <a:solidFill>
                  <a:srgbClr val="D7D5F2"/>
                </a:solidFill>
                <a:latin typeface="Calibri" pitchFamily="34" charset="0"/>
                <a:ea typeface="Calibri" pitchFamily="34" charset="-122"/>
                <a:cs typeface="Calibri" pitchFamily="34" charset="-120"/>
              </a:rPr>
              <a:t>Win → net +$8 (prob 0.1).      Lose → net −$2 (prob 0.9).</a:t>
            </a:r>
            <a:endParaRPr lang="en-US" sz="2000" dirty="0"/>
          </a:p>
          <a:p>
            <a:pPr algn="ctr" indent="0" marL="0">
              <a:lnSpc>
                <a:spcPct val="118000"/>
              </a:lnSpc>
              <a:buNone/>
            </a:pPr>
            <a:r>
              <a:rPr lang="en-US" sz="2400" b="1" dirty="0">
                <a:solidFill>
                  <a:srgbClr val="F2C14E"/>
                </a:solidFill>
                <a:latin typeface="Calibri" pitchFamily="34" charset="0"/>
                <a:ea typeface="Calibri" pitchFamily="34" charset="-122"/>
                <a:cs typeface="Calibri" pitchFamily="34" charset="-120"/>
              </a:rPr>
              <a:t>E(net) = (8)(0.1) + (−2)(0.9) = 0.8 − 1.8 = −$1.00</a:t>
            </a:r>
            <a:endParaRPr lang="en-US" sz="2000" dirty="0"/>
          </a:p>
          <a:p>
            <a:pPr algn="ctr" indent="0" marL="0">
              <a:lnSpc>
                <a:spcPct val="118000"/>
              </a:lnSpc>
              <a:buNone/>
            </a:pPr>
            <a:endParaRPr lang="en-US" sz="2000" dirty="0"/>
          </a:p>
          <a:p>
            <a:pPr algn="ctr" indent="0" marL="0">
              <a:lnSpc>
                <a:spcPct val="118000"/>
              </a:lnSpc>
              <a:buNone/>
            </a:pPr>
            <a:r>
              <a:rPr lang="en-US" sz="2000" dirty="0">
                <a:solidFill>
                  <a:srgbClr val="FFFFFF"/>
                </a:solidFill>
                <a:latin typeface="Calibri" pitchFamily="34" charset="0"/>
                <a:ea typeface="Calibri" pitchFamily="34" charset="-122"/>
                <a:cs typeface="Calibri" pitchFamily="34" charset="-120"/>
              </a:rPr>
              <a:t>On average you lose about a dollar each play. A bad money deal — and the house wins this way every time.</a:t>
            </a:r>
            <a:endParaRPr lang="en-US" sz="2000" dirty="0"/>
          </a:p>
        </p:txBody>
      </p:sp>
      <p:sp>
        <p:nvSpPr>
          <p:cNvPr id="7" name="Text 4"/>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12</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TECHNOLOGY  ·  E(X), VARIANCE &amp; σ IN A SPREADSHEET</a:t>
            </a:r>
            <a:endParaRPr lang="en-US" sz="1400" dirty="0"/>
          </a:p>
        </p:txBody>
      </p:sp>
      <p:sp>
        <p:nvSpPr>
          <p:cNvPr id="3" name="Text 1"/>
          <p:cNvSpPr/>
          <p:nvPr/>
        </p:nvSpPr>
        <p:spPr>
          <a:xfrm>
            <a:off x="548640" y="1325880"/>
            <a:ext cx="11091672" cy="914400"/>
          </a:xfrm>
          <a:prstGeom prst="rect">
            <a:avLst/>
          </a:prstGeom>
          <a:noFill/>
          <a:ln/>
        </p:spPr>
        <p:txBody>
          <a:bodyPr wrap="square" lIns="0" tIns="0" rIns="0" bIns="0" rtlCol="0" anchor="ctr"/>
          <a:lstStyle/>
          <a:p>
            <a:pPr algn="ctr" indent="0" marL="0">
              <a:lnSpc>
                <a:spcPct val="100000"/>
              </a:lnSpc>
              <a:buNone/>
            </a:pPr>
            <a:r>
              <a:rPr lang="en-US" sz="4600" b="1" dirty="0">
                <a:solidFill>
                  <a:srgbClr val="FFFFFF"/>
                </a:solidFill>
                <a:latin typeface="Cambria" pitchFamily="34" charset="0"/>
                <a:ea typeface="Cambria" pitchFamily="34" charset="-122"/>
                <a:cs typeface="Cambria" pitchFamily="34" charset="-120"/>
              </a:rPr>
              <a:t>=SUMPRODUCT</a:t>
            </a:r>
            <a:endParaRPr lang="en-US" sz="4600" dirty="0"/>
          </a:p>
        </p:txBody>
      </p:sp>
      <p:sp>
        <p:nvSpPr>
          <p:cNvPr id="4" name="Text 2"/>
          <p:cNvSpPr/>
          <p:nvPr/>
        </p:nvSpPr>
        <p:spPr>
          <a:xfrm>
            <a:off x="1828800" y="2468880"/>
            <a:ext cx="8531352" cy="3474720"/>
          </a:xfrm>
          <a:prstGeom prst="rect">
            <a:avLst/>
          </a:prstGeom>
          <a:noFill/>
          <a:ln/>
        </p:spPr>
        <p:txBody>
          <a:bodyPr wrap="square" lIns="0" tIns="0" rIns="0" bIns="0" rtlCol="0" anchor="t"/>
          <a:lstStyle/>
          <a:p>
            <a:pPr algn="l" indent="0" marL="0">
              <a:lnSpc>
                <a:spcPct val="116000"/>
              </a:lnSpc>
              <a:buNone/>
            </a:pPr>
            <a:r>
              <a:rPr lang="en-US" sz="1900" dirty="0">
                <a:solidFill>
                  <a:srgbClr val="D7D5F2"/>
                </a:solidFill>
                <a:latin typeface="Calibri" pitchFamily="34" charset="0"/>
                <a:ea typeface="Calibri" pitchFamily="34" charset="-122"/>
                <a:cs typeface="Calibri" pitchFamily="34" charset="-120"/>
              </a:rPr>
              <a:t>Values x in column A (A2:A5), probabilities P in column B (B2:B5).</a:t>
            </a:r>
            <a:endParaRPr lang="en-US" sz="1900" dirty="0"/>
          </a:p>
          <a:p>
            <a:pPr algn="l" indent="0" marL="0">
              <a:lnSpc>
                <a:spcPct val="116000"/>
              </a:lnSpc>
              <a:buNone/>
            </a:pPr>
            <a:r>
              <a:rPr lang="en-US" sz="1900" dirty="0">
                <a:solidFill>
                  <a:srgbClr val="D7D5F2"/>
                </a:solidFill>
                <a:latin typeface="Calibri" pitchFamily="34" charset="0"/>
                <a:ea typeface="Calibri" pitchFamily="34" charset="-122"/>
                <a:cs typeface="Calibri" pitchFamily="34" charset="-120"/>
              </a:rPr>
              <a:t>=SUM(B2:B5)        must equal 1   (or it's not valid)</a:t>
            </a:r>
            <a:endParaRPr lang="en-US" sz="1900" dirty="0"/>
          </a:p>
          <a:p>
            <a:pPr algn="l" indent="0" marL="0">
              <a:lnSpc>
                <a:spcPct val="116000"/>
              </a:lnSpc>
              <a:buNone/>
            </a:pPr>
            <a:r>
              <a:rPr lang="en-US" sz="1900" dirty="0">
                <a:solidFill>
                  <a:srgbClr val="D7D5F2"/>
                </a:solidFill>
                <a:latin typeface="Calibri" pitchFamily="34" charset="0"/>
                <a:ea typeface="Calibri" pitchFamily="34" charset="-122"/>
                <a:cs typeface="Calibri" pitchFamily="34" charset="-120"/>
              </a:rPr>
              <a:t>=SUMPRODUCT(A2:A5, B2:B5)            → E(X)</a:t>
            </a:r>
            <a:endParaRPr lang="en-US" sz="1900" dirty="0"/>
          </a:p>
          <a:p>
            <a:pPr algn="l" indent="0" marL="0">
              <a:lnSpc>
                <a:spcPct val="116000"/>
              </a:lnSpc>
              <a:buNone/>
            </a:pPr>
            <a:r>
              <a:rPr lang="en-US" sz="1900" dirty="0">
                <a:solidFill>
                  <a:srgbClr val="D7D5F2"/>
                </a:solidFill>
                <a:latin typeface="Calibri" pitchFamily="34" charset="0"/>
                <a:ea typeface="Calibri" pitchFamily="34" charset="-122"/>
                <a:cs typeface="Calibri" pitchFamily="34" charset="-120"/>
              </a:rPr>
              <a:t>=SUMPRODUCT(A2:A5*A2:A5, B2:B5)   → E(X²)</a:t>
            </a:r>
            <a:endParaRPr lang="en-US" sz="1900" dirty="0"/>
          </a:p>
          <a:p>
            <a:pPr algn="l" indent="0" marL="0">
              <a:lnSpc>
                <a:spcPct val="116000"/>
              </a:lnSpc>
              <a:buNone/>
            </a:pPr>
            <a:r>
              <a:rPr lang="en-US" sz="1900" dirty="0">
                <a:solidFill>
                  <a:srgbClr val="D7D5F2"/>
                </a:solidFill>
                <a:latin typeface="Calibri" pitchFamily="34" charset="0"/>
                <a:ea typeface="Calibri" pitchFamily="34" charset="-122"/>
                <a:cs typeface="Calibri" pitchFamily="34" charset="-120"/>
              </a:rPr>
              <a:t>Variance = E(X²) − E(X)^2        σ = SQRT(variance)</a:t>
            </a:r>
            <a:endParaRPr lang="en-US" sz="1900" dirty="0"/>
          </a:p>
          <a:p>
            <a:pPr algn="l" indent="0" marL="0">
              <a:lnSpc>
                <a:spcPct val="116000"/>
              </a:lnSpc>
              <a:buNone/>
            </a:pPr>
            <a:endParaRPr lang="en-US" sz="1900" dirty="0"/>
          </a:p>
          <a:p>
            <a:pPr algn="l" indent="0" marL="0">
              <a:lnSpc>
                <a:spcPct val="116000"/>
              </a:lnSpc>
              <a:buNone/>
            </a:pPr>
            <a:r>
              <a:rPr lang="en-US" sz="1900" b="1" dirty="0">
                <a:solidFill>
                  <a:srgbClr val="F2C14E"/>
                </a:solidFill>
                <a:latin typeface="Calibri" pitchFamily="34" charset="0"/>
                <a:ea typeface="Calibri" pitchFamily="34" charset="-122"/>
                <a:cs typeface="Calibri" pitchFamily="34" charset="-120"/>
              </a:rPr>
              <a:t>Check against the board: E(X)=1.7, E(X²)=3.7, Var=0.81, σ=0.9.</a:t>
            </a:r>
            <a:endParaRPr lang="en-US" sz="19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13</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THE AI-CRITIQUE MOMENT  ·  THE TOOL DRAFTS, YOU JUDGE</a:t>
            </a:r>
            <a:endParaRPr lang="en-US" sz="1400" dirty="0"/>
          </a:p>
        </p:txBody>
      </p:sp>
      <p:sp>
        <p:nvSpPr>
          <p:cNvPr id="3" name="Text 1"/>
          <p:cNvSpPr/>
          <p:nvPr/>
        </p:nvSpPr>
        <p:spPr>
          <a:xfrm>
            <a:off x="548640" y="1371600"/>
            <a:ext cx="11091672" cy="914400"/>
          </a:xfrm>
          <a:prstGeom prst="rect">
            <a:avLst/>
          </a:prstGeom>
          <a:noFill/>
          <a:ln/>
        </p:spPr>
        <p:txBody>
          <a:bodyPr wrap="square" lIns="0" tIns="0" rIns="0" bIns="0" rtlCol="0" anchor="ctr"/>
          <a:lstStyle/>
          <a:p>
            <a:pPr algn="ctr" indent="0" marL="0">
              <a:lnSpc>
                <a:spcPct val="100000"/>
              </a:lnSpc>
              <a:buNone/>
            </a:pPr>
            <a:r>
              <a:rPr lang="en-US" sz="5000" b="1" dirty="0">
                <a:solidFill>
                  <a:srgbClr val="FFFFFF"/>
                </a:solidFill>
                <a:latin typeface="Cambria" pitchFamily="34" charset="0"/>
                <a:ea typeface="Cambria" pitchFamily="34" charset="-122"/>
                <a:cs typeface="Cambria" pitchFamily="34" charset="-120"/>
              </a:rPr>
              <a:t>Audit the AI</a:t>
            </a:r>
            <a:endParaRPr lang="en-US" sz="5000" dirty="0"/>
          </a:p>
        </p:txBody>
      </p:sp>
      <p:sp>
        <p:nvSpPr>
          <p:cNvPr id="4" name="Text 2"/>
          <p:cNvSpPr/>
          <p:nvPr/>
        </p:nvSpPr>
        <p:spPr>
          <a:xfrm>
            <a:off x="1463040" y="2468880"/>
            <a:ext cx="9262872" cy="3383280"/>
          </a:xfrm>
          <a:prstGeom prst="rect">
            <a:avLst/>
          </a:prstGeom>
          <a:noFill/>
          <a:ln/>
        </p:spPr>
        <p:txBody>
          <a:bodyPr wrap="square" lIns="0" tIns="0" rIns="0" bIns="0" rtlCol="0" anchor="t"/>
          <a:lstStyle/>
          <a:p>
            <a:pPr algn="l" indent="0" marL="0">
              <a:lnSpc>
                <a:spcPct val="116000"/>
              </a:lnSpc>
              <a:buNone/>
            </a:pPr>
            <a:r>
              <a:rPr lang="en-US" sz="2000" dirty="0">
                <a:solidFill>
                  <a:srgbClr val="D7D5F2"/>
                </a:solidFill>
                <a:latin typeface="Calibri" pitchFamily="34" charset="0"/>
                <a:ea typeface="Calibri" pitchFamily="34" charset="-122"/>
                <a:cs typeface="Calibri" pitchFamily="34" charset="-120"/>
              </a:rPr>
              <a:t>Ask a chatbot:  “X takes 0,1,2,3 with probabilities 0.1, 0.3, 0.4, 0.2. Find the expected value and the variance.”</a:t>
            </a:r>
            <a:endParaRPr lang="en-US" sz="2000" dirty="0"/>
          </a:p>
          <a:p>
            <a:pPr algn="l" indent="0" marL="0">
              <a:lnSpc>
                <a:spcPct val="116000"/>
              </a:lnSpc>
              <a:buNone/>
            </a:pPr>
            <a:endParaRPr lang="en-US" sz="2000" dirty="0"/>
          </a:p>
          <a:p>
            <a:pPr algn="l" indent="0" marL="0">
              <a:lnSpc>
                <a:spcPct val="116000"/>
              </a:lnSpc>
              <a:buNone/>
            </a:pPr>
            <a:r>
              <a:rPr lang="en-US" sz="2000" dirty="0">
                <a:solidFill>
                  <a:srgbClr val="D7D5F2"/>
                </a:solidFill>
                <a:latin typeface="Calibri" pitchFamily="34" charset="0"/>
                <a:ea typeface="Calibri" pitchFamily="34" charset="-122"/>
                <a:cs typeface="Calibri" pitchFamily="34" charset="-120"/>
              </a:rPr>
              <a:t>It usually nails E(X) = 1.7.   The variance is where it slips:</a:t>
            </a:r>
            <a:endParaRPr lang="en-US" sz="2000" dirty="0"/>
          </a:p>
          <a:p>
            <a:pPr algn="l" indent="0" marL="0">
              <a:lnSpc>
                <a:spcPct val="116000"/>
              </a:lnSpc>
              <a:buNone/>
            </a:pPr>
            <a:r>
              <a:rPr lang="en-US" sz="2000" dirty="0">
                <a:solidFill>
                  <a:srgbClr val="D7D5F2"/>
                </a:solidFill>
                <a:latin typeface="Calibri" pitchFamily="34" charset="0"/>
                <a:ea typeface="Calibri" pitchFamily="34" charset="-122"/>
                <a:cs typeface="Calibri" pitchFamily="34" charset="-120"/>
              </a:rPr>
              <a:t>•  reports 3.7 → that's E(X²); it forgot to subtract [E(X)]².</a:t>
            </a:r>
            <a:endParaRPr lang="en-US" sz="2000" dirty="0"/>
          </a:p>
          <a:p>
            <a:pPr algn="l" indent="0" marL="0">
              <a:lnSpc>
                <a:spcPct val="116000"/>
              </a:lnSpc>
              <a:buNone/>
            </a:pPr>
            <a:r>
              <a:rPr lang="en-US" sz="2000" dirty="0">
                <a:solidFill>
                  <a:srgbClr val="D7D5F2"/>
                </a:solidFill>
                <a:latin typeface="Calibri" pitchFamily="34" charset="0"/>
                <a:ea typeface="Calibri" pitchFamily="34" charset="-122"/>
                <a:cs typeface="Calibri" pitchFamily="34" charset="-120"/>
              </a:rPr>
              <a:t>•  divides by “n” → there is no n; weight by probability, not count.</a:t>
            </a:r>
            <a:endParaRPr lang="en-US" sz="2000" dirty="0"/>
          </a:p>
          <a:p>
            <a:pPr algn="l" indent="0" marL="0">
              <a:lnSpc>
                <a:spcPct val="116000"/>
              </a:lnSpc>
              <a:buNone/>
            </a:pPr>
            <a:r>
              <a:rPr lang="en-US" sz="2000" b="1" dirty="0">
                <a:solidFill>
                  <a:srgbClr val="F2C14E"/>
                </a:solidFill>
                <a:latin typeface="Calibri" pitchFamily="34" charset="0"/>
                <a:ea typeface="Calibri" pitchFamily="34" charset="-122"/>
                <a:cs typeface="Calibri" pitchFamily="34" charset="-120"/>
              </a:rPr>
              <a:t>Correct: 3.7 − 2.89 = 0.81,   σ = 0.9.</a:t>
            </a:r>
            <a:endParaRPr lang="en-US" sz="20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14</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1838"/>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BEFORE NEXT CLASS  ·  WEEK 6 WRAP</a:t>
            </a:r>
            <a:endParaRPr lang="en-US" sz="1400" dirty="0"/>
          </a:p>
        </p:txBody>
      </p:sp>
      <p:sp>
        <p:nvSpPr>
          <p:cNvPr id="3" name="Text 1"/>
          <p:cNvSpPr/>
          <p:nvPr/>
        </p:nvSpPr>
        <p:spPr>
          <a:xfrm>
            <a:off x="548640" y="1280160"/>
            <a:ext cx="11091672" cy="914400"/>
          </a:xfrm>
          <a:prstGeom prst="rect">
            <a:avLst/>
          </a:prstGeom>
          <a:noFill/>
          <a:ln/>
        </p:spPr>
        <p:txBody>
          <a:bodyPr wrap="square" lIns="0" tIns="0" rIns="0" bIns="0" rtlCol="0" anchor="ctr"/>
          <a:lstStyle/>
          <a:p>
            <a:pPr algn="ctr" indent="0" marL="0">
              <a:lnSpc>
                <a:spcPct val="100000"/>
              </a:lnSpc>
              <a:buNone/>
            </a:pPr>
            <a:r>
              <a:rPr lang="en-US" sz="3800" b="1" dirty="0">
                <a:solidFill>
                  <a:srgbClr val="FFFFFF"/>
                </a:solidFill>
                <a:latin typeface="Cambria" pitchFamily="34" charset="0"/>
                <a:ea typeface="Cambria" pitchFamily="34" charset="-122"/>
                <a:cs typeface="Cambria" pitchFamily="34" charset="-120"/>
              </a:rPr>
              <a:t>Discrete? · Valid? · E(X)? · σ?</a:t>
            </a:r>
            <a:endParaRPr lang="en-US" sz="3800" dirty="0"/>
          </a:p>
        </p:txBody>
      </p:sp>
      <p:sp>
        <p:nvSpPr>
          <p:cNvPr id="4" name="Text 2"/>
          <p:cNvSpPr/>
          <p:nvPr/>
        </p:nvSpPr>
        <p:spPr>
          <a:xfrm>
            <a:off x="1554480" y="2331720"/>
            <a:ext cx="9079992" cy="3840480"/>
          </a:xfrm>
          <a:prstGeom prst="rect">
            <a:avLst/>
          </a:prstGeom>
          <a:noFill/>
          <a:ln/>
        </p:spPr>
        <p:txBody>
          <a:bodyPr wrap="square" lIns="0" tIns="0" rIns="0" bIns="0" rtlCol="0" anchor="t"/>
          <a:lstStyle/>
          <a:p>
            <a:pPr algn="l" indent="0" marL="0">
              <a:lnSpc>
                <a:spcPct val="118000"/>
              </a:lnSpc>
              <a:buNone/>
            </a:pPr>
            <a:r>
              <a:rPr lang="en-US" sz="1900" b="1" dirty="0">
                <a:solidFill>
                  <a:srgbClr val="F2C14E"/>
                </a:solidFill>
                <a:latin typeface="Calibri" pitchFamily="34" charset="0"/>
                <a:ea typeface="Calibri" pitchFamily="34" charset="-122"/>
                <a:cs typeface="Calibri" pitchFamily="34" charset="-120"/>
              </a:rPr>
              <a:t>Lecture Tutorial 6</a:t>
            </a:r>
            <a:pPr algn="l" indent="0" marL="0">
              <a:lnSpc>
                <a:spcPct val="118000"/>
              </a:lnSpc>
              <a:buNone/>
            </a:pPr>
            <a:r>
              <a:rPr lang="en-US" sz="1900" dirty="0">
                <a:solidFill>
                  <a:srgbClr val="D7D5F2"/>
                </a:solidFill>
                <a:latin typeface="Calibri" pitchFamily="34" charset="0"/>
                <a:ea typeface="Calibri" pitchFamily="34" charset="-122"/>
                <a:cs typeface="Calibri" pitchFamily="34" charset="-120"/>
              </a:rPr>
              <a:t>   AI tutor + share link   (~60–90 min)</a:t>
            </a:r>
            <a:endParaRPr lang="en-US" sz="1900" dirty="0"/>
          </a:p>
          <a:p>
            <a:pPr algn="l" indent="0" marL="0">
              <a:lnSpc>
                <a:spcPct val="118000"/>
              </a:lnSpc>
              <a:buNone/>
            </a:pPr>
            <a:r>
              <a:rPr lang="en-US" sz="1900" b="1" dirty="0">
                <a:solidFill>
                  <a:srgbClr val="F2C14E"/>
                </a:solidFill>
                <a:latin typeface="Calibri" pitchFamily="34" charset="0"/>
                <a:ea typeface="Calibri" pitchFamily="34" charset="-122"/>
                <a:cs typeface="Calibri" pitchFamily="34" charset="-120"/>
              </a:rPr>
              <a:t>Practice exercises</a:t>
            </a:r>
            <a:pPr algn="l" indent="0" marL="0">
              <a:lnSpc>
                <a:spcPct val="118000"/>
              </a:lnSpc>
              <a:buNone/>
            </a:pPr>
            <a:r>
              <a:rPr lang="en-US" sz="1900" dirty="0">
                <a:solidFill>
                  <a:srgbClr val="D7D5F2"/>
                </a:solidFill>
                <a:latin typeface="Calibri" pitchFamily="34" charset="0"/>
                <a:ea typeface="Calibri" pitchFamily="34" charset="-122"/>
                <a:cs typeface="Calibri" pitchFamily="34" charset="-120"/>
              </a:rPr>
              <a:t>   quick reps   (~15–25 min, ungraded)</a:t>
            </a:r>
            <a:endParaRPr lang="en-US" sz="1900" dirty="0"/>
          </a:p>
          <a:p>
            <a:pPr algn="l" indent="0" marL="0">
              <a:lnSpc>
                <a:spcPct val="118000"/>
              </a:lnSpc>
              <a:buNone/>
            </a:pPr>
            <a:r>
              <a:rPr lang="en-US" sz="1900" b="1" dirty="0">
                <a:solidFill>
                  <a:srgbClr val="F2C14E"/>
                </a:solidFill>
                <a:latin typeface="Calibri" pitchFamily="34" charset="0"/>
                <a:ea typeface="Calibri" pitchFamily="34" charset="-122"/>
                <a:cs typeface="Calibri" pitchFamily="34" charset="-120"/>
              </a:rPr>
              <a:t>Quiz 6</a:t>
            </a:r>
            <a:pPr algn="l" indent="0" marL="0">
              <a:lnSpc>
                <a:spcPct val="118000"/>
              </a:lnSpc>
              <a:buNone/>
            </a:pPr>
            <a:r>
              <a:rPr lang="en-US" sz="1900" dirty="0">
                <a:solidFill>
                  <a:srgbClr val="D7D5F2"/>
                </a:solidFill>
                <a:latin typeface="Calibri" pitchFamily="34" charset="0"/>
                <a:ea typeface="Calibri" pitchFamily="34" charset="-122"/>
                <a:cs typeface="Calibri" pitchFamily="34" charset="-120"/>
              </a:rPr>
              <a:t>   discrete/continuous, valid distributions, E(X), variance &amp; SD</a:t>
            </a:r>
            <a:endParaRPr lang="en-US" sz="1900" dirty="0"/>
          </a:p>
          <a:p>
            <a:pPr algn="l" indent="0" marL="0">
              <a:lnSpc>
                <a:spcPct val="118000"/>
              </a:lnSpc>
              <a:buNone/>
            </a:pPr>
            <a:r>
              <a:rPr lang="en-US" sz="1900" b="1" dirty="0">
                <a:solidFill>
                  <a:srgbClr val="F2C14E"/>
                </a:solidFill>
                <a:latin typeface="Calibri" pitchFamily="34" charset="0"/>
                <a:ea typeface="Calibri" pitchFamily="34" charset="-122"/>
                <a:cs typeface="Calibri" pitchFamily="34" charset="-120"/>
              </a:rPr>
              <a:t>Discussion 6</a:t>
            </a:r>
            <a:pPr algn="l" indent="0" marL="0">
              <a:lnSpc>
                <a:spcPct val="118000"/>
              </a:lnSpc>
              <a:buNone/>
            </a:pPr>
            <a:r>
              <a:rPr lang="en-US" sz="1900" dirty="0">
                <a:solidFill>
                  <a:srgbClr val="D7D5F2"/>
                </a:solidFill>
                <a:latin typeface="Calibri" pitchFamily="34" charset="0"/>
                <a:ea typeface="Calibri" pitchFamily="34" charset="-122"/>
                <a:cs typeface="Calibri" pitchFamily="34" charset="-120"/>
              </a:rPr>
              <a:t>   “Is this bet / lottery / insurance / warranty a good deal?” (AI dialogue)</a:t>
            </a:r>
            <a:endParaRPr lang="en-US" sz="1900" dirty="0"/>
          </a:p>
          <a:p>
            <a:pPr algn="l" indent="0" marL="0">
              <a:lnSpc>
                <a:spcPct val="118000"/>
              </a:lnSpc>
              <a:buNone/>
            </a:pPr>
            <a:r>
              <a:rPr lang="en-US" sz="1900" b="1" dirty="0">
                <a:solidFill>
                  <a:srgbClr val="F2C14E"/>
                </a:solidFill>
                <a:latin typeface="Calibri" pitchFamily="34" charset="0"/>
                <a:ea typeface="Calibri" pitchFamily="34" charset="-122"/>
                <a:cs typeface="Calibri" pitchFamily="34" charset="-120"/>
              </a:rPr>
              <a:t>Assignment 6</a:t>
            </a:r>
            <a:pPr algn="l" indent="0" marL="0">
              <a:lnSpc>
                <a:spcPct val="118000"/>
              </a:lnSpc>
              <a:buNone/>
            </a:pPr>
            <a:r>
              <a:rPr lang="en-US" sz="1900" dirty="0">
                <a:solidFill>
                  <a:srgbClr val="D7D5F2"/>
                </a:solidFill>
                <a:latin typeface="Calibri" pitchFamily="34" charset="0"/>
                <a:ea typeface="Calibri" pitchFamily="34" charset="-122"/>
                <a:cs typeface="Calibri" pitchFamily="34" charset="-120"/>
              </a:rPr>
              <a:t>   four problems with your AI coach   (100 pts)</a:t>
            </a:r>
            <a:endParaRPr lang="en-US" sz="1900" dirty="0"/>
          </a:p>
          <a:p>
            <a:pPr algn="l" indent="0" marL="0">
              <a:lnSpc>
                <a:spcPct val="118000"/>
              </a:lnSpc>
              <a:buNone/>
            </a:pPr>
            <a:endParaRPr lang="en-US" sz="1900" dirty="0"/>
          </a:p>
          <a:p>
            <a:pPr algn="l" indent="0" marL="0">
              <a:lnSpc>
                <a:spcPct val="118000"/>
              </a:lnSpc>
              <a:buNone/>
            </a:pPr>
            <a:r>
              <a:rPr lang="en-US" sz="1900" i="1" dirty="0">
                <a:solidFill>
                  <a:srgbClr val="D7D5F2"/>
                </a:solidFill>
                <a:latin typeface="Calibri" pitchFamily="34" charset="0"/>
                <a:ea typeface="Calibri" pitchFamily="34" charset="-122"/>
                <a:cs typeface="Calibri" pitchFamily="34" charset="-120"/>
              </a:rPr>
              <a:t>Next week: the binomial &amp; the normal — E(X) and σ get famous shortcuts.</a:t>
            </a:r>
            <a:endParaRPr lang="en-US" sz="19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15</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THE WEEK'S BIG QUESTION</a:t>
            </a:r>
            <a:endParaRPr lang="en-US" sz="1400" dirty="0"/>
          </a:p>
        </p:txBody>
      </p:sp>
      <p:sp>
        <p:nvSpPr>
          <p:cNvPr id="3" name="Text 1"/>
          <p:cNvSpPr/>
          <p:nvPr/>
        </p:nvSpPr>
        <p:spPr>
          <a:xfrm>
            <a:off x="548640" y="1371600"/>
            <a:ext cx="11091672" cy="2194560"/>
          </a:xfrm>
          <a:prstGeom prst="rect">
            <a:avLst/>
          </a:prstGeom>
          <a:noFill/>
          <a:ln/>
        </p:spPr>
        <p:txBody>
          <a:bodyPr wrap="square" lIns="0" tIns="0" rIns="0" bIns="0" rtlCol="0" anchor="ctr"/>
          <a:lstStyle/>
          <a:p>
            <a:pPr algn="ctr" indent="0" marL="0">
              <a:lnSpc>
                <a:spcPct val="108000"/>
              </a:lnSpc>
              <a:buNone/>
            </a:pPr>
            <a:r>
              <a:rPr lang="en-US" sz="4000" b="1" dirty="0">
                <a:solidFill>
                  <a:srgbClr val="FFFFFF"/>
                </a:solidFill>
                <a:latin typeface="Cambria" pitchFamily="34" charset="0"/>
                <a:ea typeface="Cambria" pitchFamily="34" charset="-122"/>
                <a:cs typeface="Cambria" pitchFamily="34" charset="-120"/>
              </a:rPr>
              <a:t>Chance hands you a number —</a:t>
            </a:r>
            <a:endParaRPr lang="en-US" sz="4000" dirty="0"/>
          </a:p>
          <a:p>
            <a:pPr algn="ctr" indent="0" marL="0">
              <a:lnSpc>
                <a:spcPct val="108000"/>
              </a:lnSpc>
              <a:buNone/>
            </a:pPr>
            <a:r>
              <a:rPr lang="en-US" sz="4000" b="1" dirty="0">
                <a:solidFill>
                  <a:srgbClr val="FFFFFF"/>
                </a:solidFill>
                <a:latin typeface="Cambria" pitchFamily="34" charset="0"/>
                <a:ea typeface="Cambria" pitchFamily="34" charset="-122"/>
                <a:cs typeface="Cambria" pitchFamily="34" charset="-120"/>
              </a:rPr>
              <a:t>what should you expect,</a:t>
            </a:r>
            <a:endParaRPr lang="en-US" sz="4000" dirty="0"/>
          </a:p>
          <a:p>
            <a:pPr algn="ctr" indent="0" marL="0">
              <a:lnSpc>
                <a:spcPct val="108000"/>
              </a:lnSpc>
              <a:buNone/>
            </a:pPr>
            <a:r>
              <a:rPr lang="en-US" sz="4000" b="1" dirty="0">
                <a:solidFill>
                  <a:srgbClr val="FFFFFF"/>
                </a:solidFill>
                <a:latin typeface="Cambria" pitchFamily="34" charset="0"/>
                <a:ea typeface="Cambria" pitchFamily="34" charset="-122"/>
                <a:cs typeface="Cambria" pitchFamily="34" charset="-120"/>
              </a:rPr>
              <a:t>and how much will it swing?</a:t>
            </a:r>
            <a:endParaRPr lang="en-US" sz="4000" dirty="0"/>
          </a:p>
        </p:txBody>
      </p:sp>
      <p:sp>
        <p:nvSpPr>
          <p:cNvPr id="4" name="Text 2"/>
          <p:cNvSpPr/>
          <p:nvPr/>
        </p:nvSpPr>
        <p:spPr>
          <a:xfrm>
            <a:off x="548640" y="4114800"/>
            <a:ext cx="11091672" cy="822960"/>
          </a:xfrm>
          <a:prstGeom prst="rect">
            <a:avLst/>
          </a:prstGeom>
          <a:noFill/>
          <a:ln/>
        </p:spPr>
        <p:txBody>
          <a:bodyPr wrap="square" lIns="0" tIns="0" rIns="0" bIns="0" rtlCol="0" anchor="ctr"/>
          <a:lstStyle/>
          <a:p>
            <a:pPr algn="ctr" indent="0" marL="0">
              <a:buNone/>
            </a:pPr>
            <a:r>
              <a:rPr lang="en-US" sz="3000" b="1" dirty="0">
                <a:solidFill>
                  <a:srgbClr val="F2C14E"/>
                </a:solidFill>
                <a:latin typeface="Cambria" pitchFamily="34" charset="0"/>
                <a:ea typeface="Cambria" pitchFamily="34" charset="-122"/>
                <a:cs typeface="Cambria" pitchFamily="34" charset="-120"/>
              </a:rPr>
              <a:t>Discrete?   ·   Valid?   ·   E(X)?   ·   σ?</a:t>
            </a:r>
            <a:endParaRPr lang="en-US" sz="3000" dirty="0"/>
          </a:p>
        </p:txBody>
      </p:sp>
      <p:sp>
        <p:nvSpPr>
          <p:cNvPr id="5" name="Text 3"/>
          <p:cNvSpPr/>
          <p:nvPr/>
        </p:nvSpPr>
        <p:spPr>
          <a:xfrm>
            <a:off x="1280160" y="5120640"/>
            <a:ext cx="9628632" cy="1005840"/>
          </a:xfrm>
          <a:prstGeom prst="rect">
            <a:avLst/>
          </a:prstGeom>
          <a:noFill/>
          <a:ln/>
        </p:spPr>
        <p:txBody>
          <a:bodyPr wrap="square" lIns="0" tIns="0" rIns="0" bIns="0" rtlCol="0" anchor="t"/>
          <a:lstStyle/>
          <a:p>
            <a:pPr algn="ctr" indent="0" marL="0">
              <a:lnSpc>
                <a:spcPct val="118000"/>
              </a:lnSpc>
              <a:buNone/>
            </a:pPr>
            <a:r>
              <a:rPr lang="en-US" sz="1900" dirty="0">
                <a:solidFill>
                  <a:srgbClr val="D7D5F2"/>
                </a:solidFill>
                <a:latin typeface="Calibri" pitchFamily="34" charset="0"/>
                <a:ea typeface="Calibri" pitchFamily="34" charset="-122"/>
                <a:cs typeface="Calibri" pitchFamily="34" charset="-120"/>
              </a:rPr>
              <a:t>The four beats we will hit every time we meet a random variable — and by Friday you'll run them on a bet, a warranty, or an insurance policy.</a:t>
            </a:r>
            <a:endParaRPr lang="en-US" sz="1900" dirty="0"/>
          </a:p>
        </p:txBody>
      </p:sp>
      <p:sp>
        <p:nvSpPr>
          <p:cNvPr id="7" name="Text 4"/>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2</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CHANCE, WEARING A NUMBER</a:t>
            </a:r>
            <a:endParaRPr lang="en-US" sz="1400" dirty="0"/>
          </a:p>
        </p:txBody>
      </p:sp>
      <p:sp>
        <p:nvSpPr>
          <p:cNvPr id="3" name="Text 1"/>
          <p:cNvSpPr/>
          <p:nvPr/>
        </p:nvSpPr>
        <p:spPr>
          <a:xfrm>
            <a:off x="548640" y="1828800"/>
            <a:ext cx="11091672" cy="1463040"/>
          </a:xfrm>
          <a:prstGeom prst="rect">
            <a:avLst/>
          </a:prstGeom>
          <a:noFill/>
          <a:ln/>
        </p:spPr>
        <p:txBody>
          <a:bodyPr wrap="square" lIns="0" tIns="0" rIns="0" bIns="0" rtlCol="0" anchor="ctr"/>
          <a:lstStyle/>
          <a:p>
            <a:pPr algn="ctr" indent="0" marL="0">
              <a:lnSpc>
                <a:spcPct val="100000"/>
              </a:lnSpc>
              <a:buNone/>
            </a:pPr>
            <a:r>
              <a:rPr lang="en-US" sz="6400" b="1" dirty="0">
                <a:solidFill>
                  <a:srgbClr val="FFFFFF"/>
                </a:solidFill>
                <a:latin typeface="Cambria" pitchFamily="34" charset="0"/>
                <a:ea typeface="Cambria" pitchFamily="34" charset="-122"/>
                <a:cs typeface="Cambria" pitchFamily="34" charset="-120"/>
              </a:rPr>
              <a:t>RANDOM VARIABLE</a:t>
            </a:r>
            <a:endParaRPr lang="en-US" sz="6400" dirty="0"/>
          </a:p>
        </p:txBody>
      </p:sp>
      <p:sp>
        <p:nvSpPr>
          <p:cNvPr id="4" name="Text 2"/>
          <p:cNvSpPr/>
          <p:nvPr/>
        </p:nvSpPr>
        <p:spPr>
          <a:xfrm>
            <a:off x="1371600" y="3657600"/>
            <a:ext cx="9445752" cy="2377440"/>
          </a:xfrm>
          <a:prstGeom prst="rect">
            <a:avLst/>
          </a:prstGeom>
          <a:noFill/>
          <a:ln/>
        </p:spPr>
        <p:txBody>
          <a:bodyPr wrap="square" lIns="0" tIns="0" rIns="0" bIns="0" rtlCol="0" anchor="t"/>
          <a:lstStyle/>
          <a:p>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A rule that attaches a </a:t>
            </a:r>
            <a:pPr algn="ctr" indent="0" marL="0">
              <a:lnSpc>
                <a:spcPct val="118000"/>
              </a:lnSpc>
              <a:buNone/>
            </a:pPr>
            <a:r>
              <a:rPr lang="en-US" sz="2100" b="1" dirty="0">
                <a:solidFill>
                  <a:srgbClr val="F2C14E"/>
                </a:solidFill>
                <a:latin typeface="Calibri" pitchFamily="34" charset="0"/>
                <a:ea typeface="Calibri" pitchFamily="34" charset="-122"/>
                <a:cs typeface="Calibri" pitchFamily="34" charset="-120"/>
              </a:rPr>
              <a:t>number</a:t>
            </a:r>
            <a:endParaRPr lang="en-US" sz="2100" dirty="0"/>
          </a:p>
          <a:p>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to the outcome of a random process. Flip three coins → the number of heads. Drive to campus → your commute time.</a:t>
            </a:r>
            <a:endParaRPr lang="en-US" sz="2100" dirty="0"/>
          </a:p>
          <a:p>
            <a:pPr algn="ctr" indent="0" marL="0">
              <a:lnSpc>
                <a:spcPct val="118000"/>
              </a:lnSpc>
              <a:buNone/>
            </a:pPr>
            <a:endParaRPr lang="en-US" sz="2100" dirty="0"/>
          </a:p>
          <a:p>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We write it </a:t>
            </a:r>
            <a:pPr algn="ctr" indent="0" marL="0">
              <a:lnSpc>
                <a:spcPct val="118000"/>
              </a:lnSpc>
              <a:buNone/>
            </a:pPr>
            <a:r>
              <a:rPr lang="en-US" sz="2100" b="1" dirty="0">
                <a:solidFill>
                  <a:srgbClr val="FFFFFF"/>
                </a:solidFill>
                <a:latin typeface="Calibri" pitchFamily="34" charset="0"/>
                <a:ea typeface="Calibri" pitchFamily="34" charset="-122"/>
                <a:cs typeface="Calibri" pitchFamily="34" charset="-120"/>
              </a:rPr>
              <a:t>X</a:t>
            </a:r>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 (a capital); a particular value is </a:t>
            </a:r>
            <a:pPr algn="ctr" indent="0" marL="0">
              <a:lnSpc>
                <a:spcPct val="118000"/>
              </a:lnSpc>
              <a:buNone/>
            </a:pPr>
            <a:r>
              <a:rPr lang="en-US" sz="2100" b="1" dirty="0">
                <a:solidFill>
                  <a:srgbClr val="FFFFFF"/>
                </a:solidFill>
                <a:latin typeface="Calibri" pitchFamily="34" charset="0"/>
                <a:ea typeface="Calibri" pitchFamily="34" charset="-122"/>
                <a:cs typeface="Calibri" pitchFamily="34" charset="-120"/>
              </a:rPr>
              <a:t>x</a:t>
            </a:r>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 The point of a number, not a label: now we can average it, add it, and measure its spread.</a:t>
            </a:r>
            <a:endParaRPr lang="en-US" sz="21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3</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THE SPLIT THAT ORGANIZES THE WEEK</a:t>
            </a:r>
            <a:endParaRPr lang="en-US" sz="1400" dirty="0"/>
          </a:p>
        </p:txBody>
      </p:sp>
      <p:sp>
        <p:nvSpPr>
          <p:cNvPr id="3" name="Text 1"/>
          <p:cNvSpPr/>
          <p:nvPr/>
        </p:nvSpPr>
        <p:spPr>
          <a:xfrm>
            <a:off x="548640" y="1554480"/>
            <a:ext cx="11091672" cy="1188720"/>
          </a:xfrm>
          <a:prstGeom prst="rect">
            <a:avLst/>
          </a:prstGeom>
          <a:noFill/>
          <a:ln/>
        </p:spPr>
        <p:txBody>
          <a:bodyPr wrap="square" lIns="0" tIns="0" rIns="0" bIns="0" rtlCol="0" anchor="ctr"/>
          <a:lstStyle/>
          <a:p>
            <a:pPr algn="ctr" indent="0" marL="0">
              <a:lnSpc>
                <a:spcPct val="100000"/>
              </a:lnSpc>
              <a:buNone/>
            </a:pPr>
            <a:r>
              <a:rPr lang="en-US" sz="5200" b="1" dirty="0">
                <a:solidFill>
                  <a:srgbClr val="FFFFFF"/>
                </a:solidFill>
                <a:latin typeface="Cambria" pitchFamily="34" charset="0"/>
                <a:ea typeface="Cambria" pitchFamily="34" charset="-122"/>
                <a:cs typeface="Cambria" pitchFamily="34" charset="-120"/>
              </a:rPr>
              <a:t>DISCRETE</a:t>
            </a:r>
            <a:pPr algn="ctr" indent="0" marL="0">
              <a:lnSpc>
                <a:spcPct val="100000"/>
              </a:lnSpc>
              <a:buNone/>
            </a:pPr>
            <a:r>
              <a:rPr lang="en-US" sz="5200" b="1" dirty="0">
                <a:solidFill>
                  <a:srgbClr val="A9A4E8"/>
                </a:solidFill>
                <a:latin typeface="Cambria" pitchFamily="34" charset="0"/>
                <a:ea typeface="Cambria" pitchFamily="34" charset="-122"/>
                <a:cs typeface="Cambria" pitchFamily="34" charset="-120"/>
              </a:rPr>
              <a:t>  vs  </a:t>
            </a:r>
            <a:pPr algn="ctr" indent="0" marL="0">
              <a:lnSpc>
                <a:spcPct val="100000"/>
              </a:lnSpc>
              <a:buNone/>
            </a:pPr>
            <a:r>
              <a:rPr lang="en-US" sz="5200" b="1" dirty="0">
                <a:solidFill>
                  <a:srgbClr val="FFFFFF"/>
                </a:solidFill>
                <a:latin typeface="Cambria" pitchFamily="34" charset="0"/>
                <a:ea typeface="Cambria" pitchFamily="34" charset="-122"/>
                <a:cs typeface="Cambria" pitchFamily="34" charset="-120"/>
              </a:rPr>
              <a:t>CONTINUOUS</a:t>
            </a:r>
            <a:endParaRPr lang="en-US" sz="5200" dirty="0"/>
          </a:p>
        </p:txBody>
      </p:sp>
      <p:sp>
        <p:nvSpPr>
          <p:cNvPr id="4" name="Text 2"/>
          <p:cNvSpPr/>
          <p:nvPr/>
        </p:nvSpPr>
        <p:spPr>
          <a:xfrm>
            <a:off x="548640" y="2743200"/>
            <a:ext cx="11091672" cy="640080"/>
          </a:xfrm>
          <a:prstGeom prst="rect">
            <a:avLst/>
          </a:prstGeom>
          <a:noFill/>
          <a:ln/>
        </p:spPr>
        <p:txBody>
          <a:bodyPr wrap="square" lIns="0" tIns="0" rIns="0" bIns="0" rtlCol="0" anchor="ctr"/>
          <a:lstStyle/>
          <a:p>
            <a:pPr algn="ctr" indent="0" marL="0">
              <a:buNone/>
            </a:pPr>
            <a:r>
              <a:rPr lang="en-US" sz="2600" b="1" dirty="0">
                <a:solidFill>
                  <a:srgbClr val="F2C14E"/>
                </a:solidFill>
                <a:latin typeface="Cambria" pitchFamily="34" charset="0"/>
                <a:ea typeface="Cambria" pitchFamily="34" charset="-122"/>
                <a:cs typeface="Cambria" pitchFamily="34" charset="-120"/>
              </a:rPr>
              <a:t>you COUNT it           ·           you MEASURE it</a:t>
            </a:r>
            <a:endParaRPr lang="en-US" sz="2600" dirty="0"/>
          </a:p>
        </p:txBody>
      </p:sp>
      <p:sp>
        <p:nvSpPr>
          <p:cNvPr id="5" name="Text 3"/>
          <p:cNvSpPr/>
          <p:nvPr/>
        </p:nvSpPr>
        <p:spPr>
          <a:xfrm>
            <a:off x="1280160" y="3657600"/>
            <a:ext cx="9628632" cy="2286000"/>
          </a:xfrm>
          <a:prstGeom prst="rect">
            <a:avLst/>
          </a:prstGeom>
          <a:noFill/>
          <a:ln/>
        </p:spPr>
        <p:txBody>
          <a:bodyPr wrap="square" lIns="0" tIns="0" rIns="0" bIns="0" rtlCol="0" anchor="t"/>
          <a:lstStyle/>
          <a:p>
            <a:pPr algn="l" indent="0" marL="0">
              <a:lnSpc>
                <a:spcPct val="118000"/>
              </a:lnSpc>
              <a:buNone/>
            </a:pPr>
            <a:r>
              <a:rPr lang="en-US" sz="2000" b="1" dirty="0">
                <a:solidFill>
                  <a:srgbClr val="D7D5F2"/>
                </a:solidFill>
                <a:latin typeface="Calibri" pitchFamily="34" charset="0"/>
                <a:ea typeface="Calibri" pitchFamily="34" charset="-122"/>
                <a:cs typeface="Calibri" pitchFamily="34" charset="-120"/>
              </a:rPr>
              <a:t>DISCRETE — separate, countable values, often whole numbers: </a:t>
            </a:r>
            <a:pPr algn="l" indent="0" marL="0">
              <a:lnSpc>
                <a:spcPct val="118000"/>
              </a:lnSpc>
              <a:buNone/>
            </a:pPr>
            <a:r>
              <a:rPr lang="en-US" sz="2000" dirty="0">
                <a:solidFill>
                  <a:srgbClr val="D7D5F2"/>
                </a:solidFill>
                <a:latin typeface="Calibri" pitchFamily="34" charset="0"/>
                <a:ea typeface="Calibri" pitchFamily="34" charset="-122"/>
                <a:cs typeface="Calibri" pitchFamily="34" charset="-120"/>
              </a:rPr>
              <a:t>heads in 3 flips (0,1,2,3), defective phones in a box, students who show up, a die roll.</a:t>
            </a:r>
            <a:endParaRPr lang="en-US" sz="2000" dirty="0"/>
          </a:p>
          <a:p>
            <a:pPr algn="l" indent="0" marL="0">
              <a:lnSpc>
                <a:spcPct val="118000"/>
              </a:lnSpc>
              <a:buNone/>
            </a:pPr>
            <a:endParaRPr lang="en-US" sz="2000" dirty="0"/>
          </a:p>
          <a:p>
            <a:pPr algn="l" indent="0" marL="0">
              <a:lnSpc>
                <a:spcPct val="118000"/>
              </a:lnSpc>
              <a:buNone/>
            </a:pPr>
            <a:r>
              <a:rPr lang="en-US" sz="2000" b="1" dirty="0">
                <a:solidFill>
                  <a:srgbClr val="D7D5F2"/>
                </a:solidFill>
                <a:latin typeface="Calibri" pitchFamily="34" charset="0"/>
                <a:ea typeface="Calibri" pitchFamily="34" charset="-122"/>
                <a:cs typeface="Calibri" pitchFamily="34" charset="-120"/>
              </a:rPr>
              <a:t>CONTINUOUS — values fill an entire interval on a ruler: </a:t>
            </a:r>
            <a:pPr algn="l" indent="0" marL="0">
              <a:lnSpc>
                <a:spcPct val="118000"/>
              </a:lnSpc>
              <a:buNone/>
            </a:pPr>
            <a:r>
              <a:rPr lang="en-US" sz="2000" dirty="0">
                <a:solidFill>
                  <a:srgbClr val="D7D5F2"/>
                </a:solidFill>
                <a:latin typeface="Calibri" pitchFamily="34" charset="0"/>
                <a:ea typeface="Calibri" pitchFamily="34" charset="-122"/>
                <a:cs typeface="Calibri" pitchFamily="34" charset="-120"/>
              </a:rPr>
              <a:t>exact height, exact weight, a commute of 14.37… minutes, the soda a machine pours.</a:t>
            </a:r>
            <a:endParaRPr lang="en-US" sz="2000" dirty="0"/>
          </a:p>
        </p:txBody>
      </p:sp>
      <p:sp>
        <p:nvSpPr>
          <p:cNvPr id="7" name="Text 4"/>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4</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WATCH ME SORT SIX  ·  COUNT OR RULER?</a:t>
            </a:r>
            <a:endParaRPr lang="en-US" sz="1400" dirty="0"/>
          </a:p>
        </p:txBody>
      </p:sp>
      <p:sp>
        <p:nvSpPr>
          <p:cNvPr id="3" name="Text 1"/>
          <p:cNvSpPr/>
          <p:nvPr/>
        </p:nvSpPr>
        <p:spPr>
          <a:xfrm>
            <a:off x="548640" y="1325880"/>
            <a:ext cx="11091672" cy="914400"/>
          </a:xfrm>
          <a:prstGeom prst="rect">
            <a:avLst/>
          </a:prstGeom>
          <a:noFill/>
          <a:ln/>
        </p:spPr>
        <p:txBody>
          <a:bodyPr wrap="square" lIns="0" tIns="0" rIns="0" bIns="0" rtlCol="0" anchor="ctr"/>
          <a:lstStyle/>
          <a:p>
            <a:pPr algn="ctr" indent="0" marL="0">
              <a:lnSpc>
                <a:spcPct val="100000"/>
              </a:lnSpc>
              <a:buNone/>
            </a:pPr>
            <a:r>
              <a:rPr lang="en-US" sz="4000" b="1" dirty="0">
                <a:solidFill>
                  <a:srgbClr val="FFFFFF"/>
                </a:solidFill>
                <a:latin typeface="Cambria" pitchFamily="34" charset="0"/>
                <a:ea typeface="Cambria" pitchFamily="34" charset="-122"/>
                <a:cs typeface="Cambria" pitchFamily="34" charset="-120"/>
              </a:rPr>
              <a:t>Count it, or measure it?</a:t>
            </a:r>
            <a:endParaRPr lang="en-US" sz="4000" dirty="0"/>
          </a:p>
        </p:txBody>
      </p:sp>
      <p:sp>
        <p:nvSpPr>
          <p:cNvPr id="4" name="Text 2"/>
          <p:cNvSpPr/>
          <p:nvPr/>
        </p:nvSpPr>
        <p:spPr>
          <a:xfrm>
            <a:off x="2103120" y="2468880"/>
            <a:ext cx="7982712" cy="3840480"/>
          </a:xfrm>
          <a:prstGeom prst="rect">
            <a:avLst/>
          </a:prstGeom>
          <a:noFill/>
          <a:ln/>
        </p:spPr>
        <p:txBody>
          <a:bodyPr wrap="square" lIns="0" tIns="0" rIns="0" bIns="0" rtlCol="0" anchor="t"/>
          <a:lstStyle/>
          <a:p>
            <a:pPr algn="l" indent="0" marL="0">
              <a:lnSpc>
                <a:spcPct val="112000"/>
              </a:lnSpc>
              <a:buNone/>
            </a:pPr>
            <a:r>
              <a:rPr lang="en-US" sz="2000" dirty="0">
                <a:solidFill>
                  <a:srgbClr val="D7D5F2"/>
                </a:solidFill>
                <a:latin typeface="Calibri" pitchFamily="34" charset="0"/>
                <a:ea typeface="Calibri" pitchFamily="34" charset="-122"/>
                <a:cs typeface="Calibri" pitchFamily="34" charset="-120"/>
              </a:rPr>
              <a:t>texts you send today</a:t>
            </a:r>
            <a:pPr algn="l" indent="0" marL="0">
              <a:lnSpc>
                <a:spcPct val="112000"/>
              </a:lnSpc>
              <a:buNone/>
            </a:pPr>
            <a:r>
              <a:rPr lang="en-US" sz="2000" b="1" dirty="0">
                <a:solidFill>
                  <a:srgbClr val="F2C14E"/>
                </a:solidFill>
                <a:latin typeface="Calibri" pitchFamily="34" charset="0"/>
                <a:ea typeface="Calibri" pitchFamily="34" charset="-122"/>
                <a:cs typeface="Calibri" pitchFamily="34" charset="-120"/>
              </a:rPr>
              <a:t>   →  DISCRETE (count)</a:t>
            </a:r>
            <a:endParaRPr lang="en-US" sz="2000" dirty="0"/>
          </a:p>
          <a:p>
            <a:pPr algn="l" indent="0" marL="0">
              <a:lnSpc>
                <a:spcPct val="112000"/>
              </a:lnSpc>
              <a:buNone/>
            </a:pPr>
            <a:r>
              <a:rPr lang="en-US" sz="2000" dirty="0">
                <a:solidFill>
                  <a:srgbClr val="D7D5F2"/>
                </a:solidFill>
                <a:latin typeface="Calibri" pitchFamily="34" charset="0"/>
                <a:ea typeface="Calibri" pitchFamily="34" charset="-122"/>
                <a:cs typeface="Calibri" pitchFamily="34" charset="-120"/>
              </a:rPr>
              <a:t>your exact body temperature tonight</a:t>
            </a:r>
            <a:pPr algn="l" indent="0" marL="0">
              <a:lnSpc>
                <a:spcPct val="112000"/>
              </a:lnSpc>
              <a:buNone/>
            </a:pPr>
            <a:r>
              <a:rPr lang="en-US" sz="2000" b="1" dirty="0">
                <a:solidFill>
                  <a:srgbClr val="F2C14E"/>
                </a:solidFill>
                <a:latin typeface="Calibri" pitchFamily="34" charset="0"/>
                <a:ea typeface="Calibri" pitchFamily="34" charset="-122"/>
                <a:cs typeface="Calibri" pitchFamily="34" charset="-120"/>
              </a:rPr>
              <a:t>   →  CONTINUOUS (measure)</a:t>
            </a:r>
            <a:endParaRPr lang="en-US" sz="2000" dirty="0"/>
          </a:p>
          <a:p>
            <a:pPr algn="l" indent="0" marL="0">
              <a:lnSpc>
                <a:spcPct val="112000"/>
              </a:lnSpc>
              <a:buNone/>
            </a:pPr>
            <a:r>
              <a:rPr lang="en-US" sz="2000" dirty="0">
                <a:solidFill>
                  <a:srgbClr val="D7D5F2"/>
                </a:solidFill>
                <a:latin typeface="Calibri" pitchFamily="34" charset="0"/>
                <a:ea typeface="Calibri" pitchFamily="34" charset="-122"/>
                <a:cs typeface="Calibri" pitchFamily="34" charset="-120"/>
              </a:rPr>
              <a:t>cars passing a corner in an hour</a:t>
            </a:r>
            <a:pPr algn="l" indent="0" marL="0">
              <a:lnSpc>
                <a:spcPct val="112000"/>
              </a:lnSpc>
              <a:buNone/>
            </a:pPr>
            <a:r>
              <a:rPr lang="en-US" sz="2000" b="1" dirty="0">
                <a:solidFill>
                  <a:srgbClr val="F2C14E"/>
                </a:solidFill>
                <a:latin typeface="Calibri" pitchFamily="34" charset="0"/>
                <a:ea typeface="Calibri" pitchFamily="34" charset="-122"/>
                <a:cs typeface="Calibri" pitchFamily="34" charset="-120"/>
              </a:rPr>
              <a:t>   →  DISCRETE (count)</a:t>
            </a:r>
            <a:endParaRPr lang="en-US" sz="2000" dirty="0"/>
          </a:p>
          <a:p>
            <a:pPr algn="l" indent="0" marL="0">
              <a:lnSpc>
                <a:spcPct val="112000"/>
              </a:lnSpc>
              <a:buNone/>
            </a:pPr>
            <a:r>
              <a:rPr lang="en-US" sz="2000" dirty="0">
                <a:solidFill>
                  <a:srgbClr val="D7D5F2"/>
                </a:solidFill>
                <a:latin typeface="Calibri" pitchFamily="34" charset="0"/>
                <a:ea typeface="Calibri" pitchFamily="34" charset="-122"/>
                <a:cs typeface="Calibri" pitchFamily="34" charset="-120"/>
              </a:rPr>
              <a:t>time until the next bus</a:t>
            </a:r>
            <a:pPr algn="l" indent="0" marL="0">
              <a:lnSpc>
                <a:spcPct val="112000"/>
              </a:lnSpc>
              <a:buNone/>
            </a:pPr>
            <a:r>
              <a:rPr lang="en-US" sz="2000" b="1" dirty="0">
                <a:solidFill>
                  <a:srgbClr val="F2C14E"/>
                </a:solidFill>
                <a:latin typeface="Calibri" pitchFamily="34" charset="0"/>
                <a:ea typeface="Calibri" pitchFamily="34" charset="-122"/>
                <a:cs typeface="Calibri" pitchFamily="34" charset="-120"/>
              </a:rPr>
              <a:t>   →  CONTINUOUS (measure)</a:t>
            </a:r>
            <a:endParaRPr lang="en-US" sz="2000" dirty="0"/>
          </a:p>
          <a:p>
            <a:pPr algn="l" indent="0" marL="0">
              <a:lnSpc>
                <a:spcPct val="112000"/>
              </a:lnSpc>
              <a:buNone/>
            </a:pPr>
            <a:r>
              <a:rPr lang="en-US" sz="2000" dirty="0">
                <a:solidFill>
                  <a:srgbClr val="D7D5F2"/>
                </a:solidFill>
                <a:latin typeface="Calibri" pitchFamily="34" charset="0"/>
                <a:ea typeface="Calibri" pitchFamily="34" charset="-122"/>
                <a:cs typeface="Calibri" pitchFamily="34" charset="-120"/>
              </a:rPr>
              <a:t>shoe size reported 8, 8.5, 9, …</a:t>
            </a:r>
            <a:pPr algn="l" indent="0" marL="0">
              <a:lnSpc>
                <a:spcPct val="112000"/>
              </a:lnSpc>
              <a:buNone/>
            </a:pPr>
            <a:r>
              <a:rPr lang="en-US" sz="2000" b="1" dirty="0">
                <a:solidFill>
                  <a:srgbClr val="F2C14E"/>
                </a:solidFill>
                <a:latin typeface="Calibri" pitchFamily="34" charset="0"/>
                <a:ea typeface="Calibri" pitchFamily="34" charset="-122"/>
                <a:cs typeface="Calibri" pitchFamily="34" charset="-120"/>
              </a:rPr>
              <a:t>   →  DISCRETE (separate listed steps)</a:t>
            </a:r>
            <a:endParaRPr lang="en-US" sz="2000" dirty="0"/>
          </a:p>
          <a:p>
            <a:pPr algn="l" indent="0" marL="0">
              <a:lnSpc>
                <a:spcPct val="112000"/>
              </a:lnSpc>
              <a:buNone/>
            </a:pPr>
            <a:r>
              <a:rPr lang="en-US" sz="2000" dirty="0">
                <a:solidFill>
                  <a:srgbClr val="D7D5F2"/>
                </a:solidFill>
                <a:latin typeface="Calibri" pitchFamily="34" charset="0"/>
                <a:ea typeface="Calibri" pitchFamily="34" charset="-122"/>
                <a:cs typeface="Calibri" pitchFamily="34" charset="-120"/>
              </a:rPr>
              <a:t>the weight of an apple</a:t>
            </a:r>
            <a:pPr algn="l" indent="0" marL="0">
              <a:lnSpc>
                <a:spcPct val="112000"/>
              </a:lnSpc>
              <a:buNone/>
            </a:pPr>
            <a:r>
              <a:rPr lang="en-US" sz="2000" b="1" dirty="0">
                <a:solidFill>
                  <a:srgbClr val="F2C14E"/>
                </a:solidFill>
                <a:latin typeface="Calibri" pitchFamily="34" charset="0"/>
                <a:ea typeface="Calibri" pitchFamily="34" charset="-122"/>
                <a:cs typeface="Calibri" pitchFamily="34" charset="-120"/>
              </a:rPr>
              <a:t>   →  CONTINUOUS (measure)</a:t>
            </a:r>
            <a:endParaRPr lang="en-US" sz="20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5</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THE COMPLETE MAP OF A DISCRETE RV</a:t>
            </a:r>
            <a:endParaRPr lang="en-US" sz="1400" dirty="0"/>
          </a:p>
        </p:txBody>
      </p:sp>
      <p:sp>
        <p:nvSpPr>
          <p:cNvPr id="3" name="Text 1"/>
          <p:cNvSpPr/>
          <p:nvPr/>
        </p:nvSpPr>
        <p:spPr>
          <a:xfrm>
            <a:off x="548640" y="1234440"/>
            <a:ext cx="11091672" cy="1005840"/>
          </a:xfrm>
          <a:prstGeom prst="rect">
            <a:avLst/>
          </a:prstGeom>
          <a:noFill/>
          <a:ln/>
        </p:spPr>
        <p:txBody>
          <a:bodyPr wrap="square" lIns="0" tIns="0" rIns="0" bIns="0" rtlCol="0" anchor="ctr"/>
          <a:lstStyle/>
          <a:p>
            <a:pPr algn="ctr" indent="0" marL="0">
              <a:lnSpc>
                <a:spcPct val="100000"/>
              </a:lnSpc>
              <a:buNone/>
            </a:pPr>
            <a:r>
              <a:rPr lang="en-US" sz="4400" b="1" dirty="0">
                <a:solidFill>
                  <a:srgbClr val="FFFFFF"/>
                </a:solidFill>
                <a:latin typeface="Cambria" pitchFamily="34" charset="0"/>
                <a:ea typeface="Cambria" pitchFamily="34" charset="-122"/>
                <a:cs typeface="Cambria" pitchFamily="34" charset="-120"/>
              </a:rPr>
              <a:t>PROBABILITY DISTRIBUTION</a:t>
            </a:r>
            <a:endParaRPr lang="en-US" sz="4400" dirty="0"/>
          </a:p>
        </p:txBody>
      </p:sp>
      <p:sp>
        <p:nvSpPr>
          <p:cNvPr id="4" name="Text 2"/>
          <p:cNvSpPr/>
          <p:nvPr/>
        </p:nvSpPr>
        <p:spPr>
          <a:xfrm>
            <a:off x="548640" y="2286000"/>
            <a:ext cx="11091672" cy="548640"/>
          </a:xfrm>
          <a:prstGeom prst="rect">
            <a:avLst/>
          </a:prstGeom>
          <a:noFill/>
          <a:ln/>
        </p:spPr>
        <p:txBody>
          <a:bodyPr wrap="square" lIns="0" tIns="0" rIns="0" bIns="0" rtlCol="0" anchor="ctr"/>
          <a:lstStyle/>
          <a:p>
            <a:pPr algn="ctr" indent="0" marL="0">
              <a:buNone/>
            </a:pPr>
            <a:r>
              <a:rPr lang="en-US" sz="2100" i="1" dirty="0">
                <a:solidFill>
                  <a:srgbClr val="D7D5F2"/>
                </a:solidFill>
                <a:latin typeface="Calibri" pitchFamily="34" charset="0"/>
                <a:ea typeface="Calibri" pitchFamily="34" charset="-122"/>
                <a:cs typeface="Calibri" pitchFamily="34" charset="-120"/>
              </a:rPr>
              <a:t>A table pairing each value with how likely it is.</a:t>
            </a:r>
            <a:endParaRPr lang="en-US" sz="2100" dirty="0"/>
          </a:p>
        </p:txBody>
      </p:sp>
      <p:sp>
        <p:nvSpPr>
          <p:cNvPr id="5" name="Text 3"/>
          <p:cNvSpPr/>
          <p:nvPr/>
        </p:nvSpPr>
        <p:spPr>
          <a:xfrm>
            <a:off x="548640" y="3063240"/>
            <a:ext cx="11091672" cy="457200"/>
          </a:xfrm>
          <a:prstGeom prst="rect">
            <a:avLst/>
          </a:prstGeom>
          <a:noFill/>
          <a:ln/>
        </p:spPr>
        <p:txBody>
          <a:bodyPr wrap="square" lIns="0" tIns="0" rIns="0" bIns="0" rtlCol="0" anchor="ctr"/>
          <a:lstStyle/>
          <a:p>
            <a:pPr algn="ctr" indent="0" marL="0">
              <a:buNone/>
            </a:pPr>
            <a:r>
              <a:rPr lang="en-US" sz="2200" b="1" dirty="0">
                <a:solidFill>
                  <a:srgbClr val="F2C14E"/>
                </a:solidFill>
                <a:latin typeface="Cambria" pitchFamily="34" charset="0"/>
                <a:ea typeface="Cambria" pitchFamily="34" charset="-122"/>
                <a:cs typeface="Cambria" pitchFamily="34" charset="-120"/>
              </a:rPr>
              <a:t>TWO GATES FOR A VALID DISTRIBUTION</a:t>
            </a:r>
            <a:endParaRPr lang="en-US" sz="2200" dirty="0"/>
          </a:p>
        </p:txBody>
      </p:sp>
      <p:sp>
        <p:nvSpPr>
          <p:cNvPr id="6" name="Text 4"/>
          <p:cNvSpPr/>
          <p:nvPr/>
        </p:nvSpPr>
        <p:spPr>
          <a:xfrm>
            <a:off x="2011680" y="3657600"/>
            <a:ext cx="8165592" cy="2377440"/>
          </a:xfrm>
          <a:prstGeom prst="rect">
            <a:avLst/>
          </a:prstGeom>
          <a:noFill/>
          <a:ln/>
        </p:spPr>
        <p:txBody>
          <a:bodyPr wrap="square" lIns="0" tIns="0" rIns="0" bIns="0" rtlCol="0" anchor="t"/>
          <a:lstStyle/>
          <a:p>
            <a:pPr algn="l" indent="0" marL="0">
              <a:lnSpc>
                <a:spcPct val="118000"/>
              </a:lnSpc>
              <a:buNone/>
            </a:pPr>
            <a:r>
              <a:rPr lang="en-US" sz="2000" b="1" dirty="0">
                <a:solidFill>
                  <a:srgbClr val="D7D5F2"/>
                </a:solidFill>
                <a:latin typeface="Calibri" pitchFamily="34" charset="0"/>
                <a:ea typeface="Calibri" pitchFamily="34" charset="-122"/>
                <a:cs typeface="Calibri" pitchFamily="34" charset="-120"/>
              </a:rPr>
              <a:t>1.  Every probability is between 0 and 1.</a:t>
            </a:r>
            <a:endParaRPr lang="en-US" sz="2000" dirty="0"/>
          </a:p>
          <a:p>
            <a:pPr algn="l" indent="0" marL="0">
              <a:lnSpc>
                <a:spcPct val="118000"/>
              </a:lnSpc>
              <a:buNone/>
            </a:pPr>
            <a:r>
              <a:rPr lang="en-US" sz="2000" dirty="0">
                <a:solidFill>
                  <a:srgbClr val="D7D5F2"/>
                </a:solidFill>
                <a:latin typeface="Calibri" pitchFamily="34" charset="0"/>
                <a:ea typeface="Calibri" pitchFamily="34" charset="-122"/>
                <a:cs typeface="Calibri" pitchFamily="34" charset="-120"/>
              </a:rPr>
              <a:t>      No negative chances; nothing more than certain.</a:t>
            </a:r>
            <a:endParaRPr lang="en-US" sz="2000" dirty="0"/>
          </a:p>
          <a:p>
            <a:pPr algn="l" indent="0" marL="0">
              <a:lnSpc>
                <a:spcPct val="118000"/>
              </a:lnSpc>
              <a:buNone/>
            </a:pPr>
            <a:r>
              <a:rPr lang="en-US" sz="2000" b="1" dirty="0">
                <a:solidFill>
                  <a:srgbClr val="D7D5F2"/>
                </a:solidFill>
                <a:latin typeface="Calibri" pitchFamily="34" charset="0"/>
                <a:ea typeface="Calibri" pitchFamily="34" charset="-122"/>
                <a:cs typeface="Calibri" pitchFamily="34" charset="-120"/>
              </a:rPr>
              <a:t>2.  The probabilities add up to exactly 1.</a:t>
            </a:r>
            <a:endParaRPr lang="en-US" sz="2000" dirty="0"/>
          </a:p>
          <a:p>
            <a:pPr algn="l" indent="0" marL="0">
              <a:lnSpc>
                <a:spcPct val="118000"/>
              </a:lnSpc>
              <a:buNone/>
            </a:pPr>
            <a:r>
              <a:rPr lang="en-US" sz="2000" dirty="0">
                <a:solidFill>
                  <a:srgbClr val="D7D5F2"/>
                </a:solidFill>
                <a:latin typeface="Calibri" pitchFamily="34" charset="0"/>
                <a:ea typeface="Calibri" pitchFamily="34" charset="-122"/>
                <a:cs typeface="Calibri" pitchFamily="34" charset="-120"/>
              </a:rPr>
              <a:t>      Something has to happen, so all outcomes total 100%.</a:t>
            </a:r>
            <a:endParaRPr lang="en-US" sz="2000" dirty="0"/>
          </a:p>
          <a:p>
            <a:pPr algn="l" indent="0" marL="0">
              <a:lnSpc>
                <a:spcPct val="118000"/>
              </a:lnSpc>
              <a:buNone/>
            </a:pPr>
            <a:endParaRPr lang="en-US" sz="2000" dirty="0"/>
          </a:p>
          <a:p>
            <a:pPr algn="l" indent="0" marL="0">
              <a:lnSpc>
                <a:spcPct val="118000"/>
              </a:lnSpc>
              <a:buNone/>
            </a:pPr>
            <a:r>
              <a:rPr lang="en-US" sz="2000" dirty="0">
                <a:solidFill>
                  <a:srgbClr val="FFFFFF"/>
                </a:solidFill>
                <a:latin typeface="Calibri" pitchFamily="34" charset="0"/>
                <a:ea typeface="Calibri" pitchFamily="34" charset="-122"/>
                <a:cs typeface="Calibri" pitchFamily="34" charset="-120"/>
              </a:rPr>
              <a:t>Fail either gate → it is NOT a probability distribution. Check this first, always.</a:t>
            </a:r>
            <a:endParaRPr lang="en-US" sz="2000" dirty="0"/>
          </a:p>
        </p:txBody>
      </p:sp>
      <p:sp>
        <p:nvSpPr>
          <p:cNvPr id="8" name="Text 5"/>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6</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WATCH ME BUILD ONE  ·  HEADS IN TWO FLIPS</a:t>
            </a:r>
            <a:endParaRPr lang="en-US" sz="1400" dirty="0"/>
          </a:p>
        </p:txBody>
      </p:sp>
      <p:sp>
        <p:nvSpPr>
          <p:cNvPr id="3" name="Text 1"/>
          <p:cNvSpPr/>
          <p:nvPr/>
        </p:nvSpPr>
        <p:spPr>
          <a:xfrm>
            <a:off x="548640" y="1280160"/>
            <a:ext cx="11091672" cy="914400"/>
          </a:xfrm>
          <a:prstGeom prst="rect">
            <a:avLst/>
          </a:prstGeom>
          <a:noFill/>
          <a:ln/>
        </p:spPr>
        <p:txBody>
          <a:bodyPr wrap="square" lIns="0" tIns="0" rIns="0" bIns="0" rtlCol="0" anchor="ctr"/>
          <a:lstStyle/>
          <a:p>
            <a:pPr algn="ctr" indent="0" marL="0">
              <a:lnSpc>
                <a:spcPct val="100000"/>
              </a:lnSpc>
              <a:buNone/>
            </a:pPr>
            <a:r>
              <a:rPr lang="en-US" sz="3600" b="1" dirty="0">
                <a:solidFill>
                  <a:srgbClr val="FFFFFF"/>
                </a:solidFill>
                <a:latin typeface="Cambria" pitchFamily="34" charset="0"/>
                <a:ea typeface="Cambria" pitchFamily="34" charset="-122"/>
                <a:cs typeface="Cambria" pitchFamily="34" charset="-120"/>
              </a:rPr>
              <a:t>X = number of heads (flip twice)</a:t>
            </a:r>
            <a:endParaRPr lang="en-US" sz="36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2743200" y="2468880"/>
          <a:ext cx="6675120" cy="914400"/>
        </p:xfrm>
        <a:graphic>
          <a:graphicData uri="http://schemas.openxmlformats.org/drawingml/2006/table">
            <a:tbl>
              <a:tblPr/>
              <a:tblGrid>
                <a:gridCol w="2286000"/>
                <a:gridCol w="1463040"/>
                <a:gridCol w="1463040"/>
                <a:gridCol w="1463040"/>
              </a:tblGrid>
              <a:tr h="502920">
                <a:tc>
                  <a:txBody>
                    <a:bodyPr/>
                    <a:lstStyle/>
                    <a:p>
                      <a:pPr algn="ctr" indent="0" marL="0">
                        <a:buNone/>
                      </a:pPr>
                      <a:r>
                        <a:rPr lang="en-US" sz="2000" b="1" dirty="0">
                          <a:solidFill>
                            <a:srgbClr val="26244A"/>
                          </a:solidFill>
                          <a:latin typeface="Calibri" pitchFamily="34" charset="0"/>
                          <a:ea typeface="Calibri" pitchFamily="34" charset="-122"/>
                          <a:cs typeface="Calibri" pitchFamily="34" charset="-120"/>
                        </a:rPr>
                        <a:t>x (heads)</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F2C14E"/>
                    </a:solidFill>
                  </a:tcPr>
                </a:tc>
                <a:tc>
                  <a:txBody>
                    <a:bodyPr/>
                    <a:lstStyle/>
                    <a:p>
                      <a:pPr algn="ctr" indent="0" marL="0">
                        <a:buNone/>
                      </a:pPr>
                      <a:r>
                        <a:rPr lang="en-US" sz="2000" dirty="0">
                          <a:solidFill>
                            <a:srgbClr val="FFFFFF"/>
                          </a:solidFill>
                          <a:latin typeface="Calibri" pitchFamily="34" charset="0"/>
                          <a:ea typeface="Calibri" pitchFamily="34" charset="-122"/>
                          <a:cs typeface="Calibri" pitchFamily="34" charset="-120"/>
                        </a:rPr>
                        <a:t>0</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1A1838"/>
                    </a:solidFill>
                  </a:tcPr>
                </a:tc>
                <a:tc>
                  <a:txBody>
                    <a:bodyPr/>
                    <a:lstStyle/>
                    <a:p>
                      <a:pPr algn="ctr" indent="0" marL="0">
                        <a:buNone/>
                      </a:pPr>
                      <a:r>
                        <a:rPr lang="en-US" sz="2000" dirty="0">
                          <a:solidFill>
                            <a:srgbClr val="FFFFFF"/>
                          </a:solidFill>
                          <a:latin typeface="Calibri" pitchFamily="34" charset="0"/>
                          <a:ea typeface="Calibri" pitchFamily="34" charset="-122"/>
                          <a:cs typeface="Calibri" pitchFamily="34" charset="-120"/>
                        </a:rPr>
                        <a:t>1</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1A1838"/>
                    </a:solidFill>
                  </a:tcPr>
                </a:tc>
                <a:tc>
                  <a:txBody>
                    <a:bodyPr/>
                    <a:lstStyle/>
                    <a:p>
                      <a:pPr algn="ctr" indent="0" marL="0">
                        <a:buNone/>
                      </a:pPr>
                      <a:r>
                        <a:rPr lang="en-US" sz="2000" dirty="0">
                          <a:solidFill>
                            <a:srgbClr val="FFFFFF"/>
                          </a:solidFill>
                          <a:latin typeface="Calibri" pitchFamily="34" charset="0"/>
                          <a:ea typeface="Calibri" pitchFamily="34" charset="-122"/>
                          <a:cs typeface="Calibri" pitchFamily="34" charset="-120"/>
                        </a:rPr>
                        <a:t>2</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1A1838"/>
                    </a:solidFill>
                  </a:tcPr>
                </a:tc>
              </a:tr>
              <a:tr h="502920">
                <a:tc>
                  <a:txBody>
                    <a:bodyPr/>
                    <a:lstStyle/>
                    <a:p>
                      <a:pPr algn="ctr" indent="0" marL="0">
                        <a:buNone/>
                      </a:pPr>
                      <a:r>
                        <a:rPr lang="en-US" sz="2000" b="1" dirty="0">
                          <a:solidFill>
                            <a:srgbClr val="26244A"/>
                          </a:solidFill>
                          <a:latin typeface="Calibri" pitchFamily="34" charset="0"/>
                          <a:ea typeface="Calibri" pitchFamily="34" charset="-122"/>
                          <a:cs typeface="Calibri" pitchFamily="34" charset="-120"/>
                        </a:rPr>
                        <a:t>P(X = x)</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F2C14E"/>
                    </a:solidFill>
                  </a:tcPr>
                </a:tc>
                <a:tc>
                  <a:txBody>
                    <a:bodyPr/>
                    <a:lstStyle/>
                    <a:p>
                      <a:pPr algn="ctr" indent="0" marL="0">
                        <a:buNone/>
                      </a:pPr>
                      <a:r>
                        <a:rPr lang="en-US" sz="2000" dirty="0">
                          <a:solidFill>
                            <a:srgbClr val="FFFFFF"/>
                          </a:solidFill>
                          <a:latin typeface="Calibri" pitchFamily="34" charset="0"/>
                          <a:ea typeface="Calibri" pitchFamily="34" charset="-122"/>
                          <a:cs typeface="Calibri" pitchFamily="34" charset="-120"/>
                        </a:rPr>
                        <a:t>0.25</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1A1838"/>
                    </a:solidFill>
                  </a:tcPr>
                </a:tc>
                <a:tc>
                  <a:txBody>
                    <a:bodyPr/>
                    <a:lstStyle/>
                    <a:p>
                      <a:pPr algn="ctr" indent="0" marL="0">
                        <a:buNone/>
                      </a:pPr>
                      <a:r>
                        <a:rPr lang="en-US" sz="2000" dirty="0">
                          <a:solidFill>
                            <a:srgbClr val="FFFFFF"/>
                          </a:solidFill>
                          <a:latin typeface="Calibri" pitchFamily="34" charset="0"/>
                          <a:ea typeface="Calibri" pitchFamily="34" charset="-122"/>
                          <a:cs typeface="Calibri" pitchFamily="34" charset="-120"/>
                        </a:rPr>
                        <a:t>0.50</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1A1838"/>
                    </a:solidFill>
                  </a:tcPr>
                </a:tc>
                <a:tc>
                  <a:txBody>
                    <a:bodyPr/>
                    <a:lstStyle/>
                    <a:p>
                      <a:pPr algn="ctr" indent="0" marL="0">
                        <a:buNone/>
                      </a:pPr>
                      <a:r>
                        <a:rPr lang="en-US" sz="2000" dirty="0">
                          <a:solidFill>
                            <a:srgbClr val="FFFFFF"/>
                          </a:solidFill>
                          <a:latin typeface="Calibri" pitchFamily="34" charset="0"/>
                          <a:ea typeface="Calibri" pitchFamily="34" charset="-122"/>
                          <a:cs typeface="Calibri" pitchFamily="34" charset="-120"/>
                        </a:rPr>
                        <a:t>0.25</a:t>
                      </a:r>
                      <a:endParaRPr lang="en-US" sz="2000" dirty="0">
                        <a:latin typeface="Calibri" charset="0"/>
                        <a:ea typeface="Calibri" charset="0"/>
                        <a:cs typeface="Calibri" charset="0"/>
                      </a:endParaRPr>
                    </a:p>
                  </a:txBody>
                  <a:tcPr marL="91440" marR="91440" marT="45720" marB="45720" anchor="ctr">
                    <a:lnL w="12700" cap="flat" cmpd="sng" algn="ctr">
                      <a:solidFill>
                        <a:srgbClr val="A9A4E8"/>
                      </a:solidFill>
                      <a:prstDash val="solid"/>
                      <a:round/>
                      <a:headEnd type="none" w="med" len="med"/>
                      <a:tailEnd type="none" w="med" len="med"/>
                    </a:lnL>
                    <a:lnR w="12700" cap="flat" cmpd="sng" algn="ctr">
                      <a:solidFill>
                        <a:srgbClr val="A9A4E8"/>
                      </a:solidFill>
                      <a:prstDash val="solid"/>
                      <a:round/>
                      <a:headEnd type="none" w="med" len="med"/>
                      <a:tailEnd type="none" w="med" len="med"/>
                    </a:lnR>
                    <a:lnT w="12700" cap="flat" cmpd="sng" algn="ctr">
                      <a:solidFill>
                        <a:srgbClr val="A9A4E8"/>
                      </a:solidFill>
                      <a:prstDash val="solid"/>
                      <a:round/>
                      <a:headEnd type="none" w="med" len="med"/>
                      <a:tailEnd type="none" w="med" len="med"/>
                    </a:lnT>
                    <a:lnB w="12700" cap="flat" cmpd="sng" algn="ctr">
                      <a:solidFill>
                        <a:srgbClr val="A9A4E8"/>
                      </a:solidFill>
                      <a:prstDash val="solid"/>
                      <a:round/>
                      <a:headEnd type="none" w="med" len="med"/>
                      <a:tailEnd type="none" w="med" len="med"/>
                    </a:lnB>
                    <a:solidFill>
                      <a:srgbClr val="1A1838"/>
                    </a:solidFill>
                  </a:tcPr>
                </a:tc>
              </a:tr>
            </a:tbl>
          </a:graphicData>
        </a:graphic>
      </p:graphicFrame>
      <p:sp>
        <p:nvSpPr>
          <p:cNvPr id="5" name="Text 2"/>
          <p:cNvSpPr/>
          <p:nvPr/>
        </p:nvSpPr>
        <p:spPr>
          <a:xfrm>
            <a:off x="1280160" y="3931920"/>
            <a:ext cx="9628632" cy="1828800"/>
          </a:xfrm>
          <a:prstGeom prst="rect">
            <a:avLst/>
          </a:prstGeom>
          <a:noFill/>
          <a:ln/>
        </p:spPr>
        <p:txBody>
          <a:bodyPr wrap="square" lIns="0" tIns="0" rIns="0" bIns="0" rtlCol="0" anchor="t"/>
          <a:lstStyle/>
          <a:p>
            <a:pPr algn="ctr" indent="0" marL="0">
              <a:lnSpc>
                <a:spcPct val="118000"/>
              </a:lnSpc>
              <a:buNone/>
            </a:pPr>
            <a:r>
              <a:rPr lang="en-US" sz="2000" dirty="0">
                <a:solidFill>
                  <a:srgbClr val="D7D5F2"/>
                </a:solidFill>
                <a:latin typeface="Calibri" pitchFamily="34" charset="0"/>
                <a:ea typeface="Calibri" pitchFamily="34" charset="-122"/>
                <a:cs typeface="Calibri" pitchFamily="34" charset="-120"/>
              </a:rPr>
              <a:t>HH, HT, TH, TT are equally likely.   0 heads: TT → 1/4.   1 head: HT or TH → 2/4.   2 heads: HH → 1/4.</a:t>
            </a:r>
            <a:endParaRPr lang="en-US" sz="2000" dirty="0"/>
          </a:p>
          <a:p>
            <a:pPr algn="ctr" indent="0" marL="0">
              <a:lnSpc>
                <a:spcPct val="118000"/>
              </a:lnSpc>
              <a:buNone/>
            </a:pPr>
            <a:endParaRPr lang="en-US" sz="2000" dirty="0"/>
          </a:p>
          <a:p>
            <a:pPr algn="ctr" indent="0" marL="0">
              <a:lnSpc>
                <a:spcPct val="118000"/>
              </a:lnSpc>
              <a:buNone/>
            </a:pPr>
            <a:r>
              <a:rPr lang="en-US" sz="2000" b="1" dirty="0">
                <a:solidFill>
                  <a:srgbClr val="F2C14E"/>
                </a:solidFill>
                <a:latin typeface="Calibri" pitchFamily="34" charset="0"/>
                <a:ea typeface="Calibri" pitchFamily="34" charset="-122"/>
                <a:cs typeface="Calibri" pitchFamily="34" charset="-120"/>
              </a:rPr>
              <a:t>Gate 1: each P in [0, 1] ✓     Gate 2: 0.25 + 0.50 + 0.25 = 1.00 ✓  → valid.</a:t>
            </a:r>
            <a:endParaRPr lang="en-US" sz="2000" dirty="0"/>
          </a:p>
        </p:txBody>
      </p:sp>
      <p:sp>
        <p:nvSpPr>
          <p:cNvPr id="7"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7</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THE LONG-RUN AVERAGE</a:t>
            </a:r>
            <a:endParaRPr lang="en-US" sz="1400" dirty="0"/>
          </a:p>
        </p:txBody>
      </p:sp>
      <p:sp>
        <p:nvSpPr>
          <p:cNvPr id="3" name="Text 1"/>
          <p:cNvSpPr/>
          <p:nvPr/>
        </p:nvSpPr>
        <p:spPr>
          <a:xfrm>
            <a:off x="548640" y="1554480"/>
            <a:ext cx="11091672" cy="1188720"/>
          </a:xfrm>
          <a:prstGeom prst="rect">
            <a:avLst/>
          </a:prstGeom>
          <a:noFill/>
          <a:ln/>
        </p:spPr>
        <p:txBody>
          <a:bodyPr wrap="square" lIns="0" tIns="0" rIns="0" bIns="0" rtlCol="0" anchor="ctr"/>
          <a:lstStyle/>
          <a:p>
            <a:pPr algn="ctr" indent="0" marL="0">
              <a:lnSpc>
                <a:spcPct val="100000"/>
              </a:lnSpc>
              <a:buNone/>
            </a:pPr>
            <a:r>
              <a:rPr lang="en-US" sz="5000" b="1" dirty="0">
                <a:solidFill>
                  <a:srgbClr val="FFFFFF"/>
                </a:solidFill>
                <a:latin typeface="Cambria" pitchFamily="34" charset="0"/>
                <a:ea typeface="Cambria" pitchFamily="34" charset="-122"/>
                <a:cs typeface="Cambria" pitchFamily="34" charset="-120"/>
              </a:rPr>
              <a:t>EXPECTED VALUE  E(X)</a:t>
            </a:r>
            <a:endParaRPr lang="en-US" sz="5000" dirty="0"/>
          </a:p>
        </p:txBody>
      </p:sp>
      <p:sp>
        <p:nvSpPr>
          <p:cNvPr id="4" name="Text 2"/>
          <p:cNvSpPr/>
          <p:nvPr/>
        </p:nvSpPr>
        <p:spPr>
          <a:xfrm>
            <a:off x="548640" y="2788920"/>
            <a:ext cx="11091672" cy="731520"/>
          </a:xfrm>
          <a:prstGeom prst="rect">
            <a:avLst/>
          </a:prstGeom>
          <a:noFill/>
          <a:ln/>
        </p:spPr>
        <p:txBody>
          <a:bodyPr wrap="square" lIns="0" tIns="0" rIns="0" bIns="0" rtlCol="0" anchor="ctr"/>
          <a:lstStyle/>
          <a:p>
            <a:pPr algn="ctr" indent="0" marL="0">
              <a:buNone/>
            </a:pPr>
            <a:r>
              <a:rPr lang="en-US" sz="3000" b="1" dirty="0">
                <a:solidFill>
                  <a:srgbClr val="F2C14E"/>
                </a:solidFill>
                <a:latin typeface="Cambria" pitchFamily="34" charset="0"/>
                <a:ea typeface="Cambria" pitchFamily="34" charset="-122"/>
                <a:cs typeface="Cambria" pitchFamily="34" charset="-120"/>
              </a:rPr>
              <a:t>E(X) = Σ [ x · P(X = x) ]</a:t>
            </a:r>
            <a:endParaRPr lang="en-US" sz="3000" dirty="0"/>
          </a:p>
        </p:txBody>
      </p:sp>
      <p:sp>
        <p:nvSpPr>
          <p:cNvPr id="5" name="Text 3"/>
          <p:cNvSpPr/>
          <p:nvPr/>
        </p:nvSpPr>
        <p:spPr>
          <a:xfrm>
            <a:off x="1463040" y="3657600"/>
            <a:ext cx="9262872" cy="2194560"/>
          </a:xfrm>
          <a:prstGeom prst="rect">
            <a:avLst/>
          </a:prstGeom>
          <a:noFill/>
          <a:ln/>
        </p:spPr>
        <p:txBody>
          <a:bodyPr wrap="square" lIns="0" tIns="0" rIns="0" bIns="0" rtlCol="0" anchor="t"/>
          <a:lstStyle/>
          <a:p>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Multiply each outcome by its chance, then add. That's what X averages to over many, many repetitions — a </a:t>
            </a:r>
            <a:pPr algn="ctr" indent="0" marL="0">
              <a:lnSpc>
                <a:spcPct val="118000"/>
              </a:lnSpc>
              <a:buNone/>
            </a:pPr>
            <a:r>
              <a:rPr lang="en-US" sz="2100" b="1" dirty="0">
                <a:solidFill>
                  <a:srgbClr val="FFFFFF"/>
                </a:solidFill>
                <a:latin typeface="Calibri" pitchFamily="34" charset="0"/>
                <a:ea typeface="Calibri" pitchFamily="34" charset="-122"/>
                <a:cs typeface="Calibri" pitchFamily="34" charset="-120"/>
              </a:rPr>
              <a:t>weighted average</a:t>
            </a:r>
            <a:pPr algn="ctr" indent="0" marL="0">
              <a:lnSpc>
                <a:spcPct val="118000"/>
              </a:lnSpc>
              <a:buNone/>
            </a:pPr>
            <a:r>
              <a:rPr lang="en-US" sz="2100" dirty="0">
                <a:solidFill>
                  <a:srgbClr val="D7D5F2"/>
                </a:solidFill>
                <a:latin typeface="Calibri" pitchFamily="34" charset="0"/>
                <a:ea typeface="Calibri" pitchFamily="34" charset="-122"/>
                <a:cs typeface="Calibri" pitchFamily="34" charset="-120"/>
              </a:rPr>
              <a:t>, the balance point of the distribution.</a:t>
            </a:r>
            <a:endParaRPr lang="en-US" sz="2100" dirty="0"/>
          </a:p>
          <a:p>
            <a:pPr algn="ctr" indent="0" marL="0">
              <a:lnSpc>
                <a:spcPct val="118000"/>
              </a:lnSpc>
              <a:buNone/>
            </a:pPr>
            <a:endParaRPr lang="en-US" sz="2100" dirty="0"/>
          </a:p>
          <a:p>
            <a:pPr algn="ctr" indent="0" marL="0">
              <a:lnSpc>
                <a:spcPct val="118000"/>
              </a:lnSpc>
              <a:buNone/>
            </a:pPr>
            <a:r>
              <a:rPr lang="en-US" sz="2100" dirty="0">
                <a:solidFill>
                  <a:srgbClr val="FFFFFF"/>
                </a:solidFill>
                <a:latin typeface="Calibri" pitchFamily="34" charset="0"/>
                <a:ea typeface="Calibri" pitchFamily="34" charset="-122"/>
                <a:cs typeface="Calibri" pitchFamily="34" charset="-120"/>
              </a:rPr>
              <a:t>It need NOT be a value X can actually take. (A fair die: E(X) = 3.5 — which you can never roll.)</a:t>
            </a:r>
            <a:endParaRPr lang="en-US" sz="2100" dirty="0"/>
          </a:p>
        </p:txBody>
      </p:sp>
      <p:sp>
        <p:nvSpPr>
          <p:cNvPr id="7" name="Text 4"/>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8</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26244A"/>
        </a:solidFill>
      </p:bgPr>
    </p:bg>
    <p:spTree>
      <p:nvGrpSpPr>
        <p:cNvPr id="1" name=""/>
        <p:cNvGrpSpPr/>
        <p:nvPr/>
      </p:nvGrpSpPr>
      <p:grpSpPr>
        <a:xfrm>
          <a:off x="0" y="0"/>
          <a:ext cx="0" cy="0"/>
          <a:chOff x="0" y="0"/>
          <a:chExt cx="0" cy="0"/>
        </a:xfrm>
      </p:grpSpPr>
      <p:sp>
        <p:nvSpPr>
          <p:cNvPr id="2" name="Text 0"/>
          <p:cNvSpPr/>
          <p:nvPr/>
        </p:nvSpPr>
        <p:spPr>
          <a:xfrm>
            <a:off x="822960" y="566928"/>
            <a:ext cx="10543032" cy="457200"/>
          </a:xfrm>
          <a:prstGeom prst="rect">
            <a:avLst/>
          </a:prstGeom>
          <a:noFill/>
          <a:ln/>
        </p:spPr>
        <p:txBody>
          <a:bodyPr wrap="square" lIns="0" tIns="0" rIns="0" bIns="0" rtlCol="0" anchor="ctr"/>
          <a:lstStyle/>
          <a:p>
            <a:pPr algn="ctr" indent="0" marL="0">
              <a:buNone/>
            </a:pPr>
            <a:r>
              <a:rPr lang="en-US" sz="1400" b="1" spc="300" kern="0" dirty="0">
                <a:solidFill>
                  <a:srgbClr val="A9A4E8"/>
                </a:solidFill>
                <a:latin typeface="Calibri" pitchFamily="34" charset="0"/>
                <a:ea typeface="Calibri" pitchFamily="34" charset="-122"/>
                <a:cs typeface="Calibri" pitchFamily="34" charset="-120"/>
              </a:rPr>
              <a:t>WATCH ME DO ONE  ·  COMPUTE E(X)</a:t>
            </a:r>
            <a:endParaRPr lang="en-US" sz="1400" dirty="0"/>
          </a:p>
        </p:txBody>
      </p:sp>
      <p:sp>
        <p:nvSpPr>
          <p:cNvPr id="3" name="Text 1"/>
          <p:cNvSpPr/>
          <p:nvPr/>
        </p:nvSpPr>
        <p:spPr>
          <a:xfrm>
            <a:off x="548640" y="1234440"/>
            <a:ext cx="11091672" cy="914400"/>
          </a:xfrm>
          <a:prstGeom prst="rect">
            <a:avLst/>
          </a:prstGeom>
          <a:noFill/>
          <a:ln/>
        </p:spPr>
        <p:txBody>
          <a:bodyPr wrap="square" lIns="0" tIns="0" rIns="0" bIns="0" rtlCol="0" anchor="ctr"/>
          <a:lstStyle/>
          <a:p>
            <a:pPr algn="ctr" indent="0" marL="0">
              <a:lnSpc>
                <a:spcPct val="100000"/>
              </a:lnSpc>
              <a:buNone/>
            </a:pPr>
            <a:r>
              <a:rPr lang="en-US" sz="3400" b="1" dirty="0">
                <a:solidFill>
                  <a:srgbClr val="FFFFFF"/>
                </a:solidFill>
                <a:latin typeface="Cambria" pitchFamily="34" charset="0"/>
                <a:ea typeface="Cambria" pitchFamily="34" charset="-122"/>
                <a:cs typeface="Cambria" pitchFamily="34" charset="-120"/>
              </a:rPr>
              <a:t>x = 0, 1, 2, 3   ·   P = 0.1, 0.3, 0.4, 0.2</a:t>
            </a:r>
            <a:endParaRPr lang="en-US" sz="3400" dirty="0"/>
          </a:p>
        </p:txBody>
      </p:sp>
      <p:sp>
        <p:nvSpPr>
          <p:cNvPr id="4" name="Text 2"/>
          <p:cNvSpPr/>
          <p:nvPr/>
        </p:nvSpPr>
        <p:spPr>
          <a:xfrm>
            <a:off x="3383280" y="2377440"/>
            <a:ext cx="5486400" cy="3840480"/>
          </a:xfrm>
          <a:prstGeom prst="rect">
            <a:avLst/>
          </a:prstGeom>
          <a:noFill/>
          <a:ln/>
        </p:spPr>
        <p:txBody>
          <a:bodyPr wrap="square" lIns="0" tIns="0" rIns="0" bIns="0" rtlCol="0" anchor="t"/>
          <a:lstStyle/>
          <a:p>
            <a:pPr algn="l" indent="0" marL="0">
              <a:lnSpc>
                <a:spcPct val="112000"/>
              </a:lnSpc>
              <a:buNone/>
            </a:pPr>
            <a:r>
              <a:rPr lang="en-US" sz="2200" i="1" dirty="0">
                <a:solidFill>
                  <a:srgbClr val="D7D5F2"/>
                </a:solidFill>
                <a:latin typeface="Calibri" pitchFamily="34" charset="0"/>
                <a:ea typeface="Calibri" pitchFamily="34" charset="-122"/>
                <a:cs typeface="Calibri" pitchFamily="34" charset="-120"/>
              </a:rPr>
              <a:t>First the gate:  0.1 + 0.3 + 0.4 + 0.2 = 1.00 ✓</a:t>
            </a:r>
            <a:endParaRPr lang="en-US" sz="2200" dirty="0"/>
          </a:p>
          <a:p>
            <a:pPr algn="l" indent="0" marL="0">
              <a:lnSpc>
                <a:spcPct val="112000"/>
              </a:lnSpc>
              <a:buNone/>
            </a:pPr>
            <a:endParaRPr lang="en-US" sz="2200" dirty="0"/>
          </a:p>
          <a:p>
            <a:pPr algn="l" indent="0" marL="0">
              <a:lnSpc>
                <a:spcPct val="112000"/>
              </a:lnSpc>
              <a:buNone/>
            </a:pPr>
            <a:r>
              <a:rPr lang="en-US" sz="2200" dirty="0">
                <a:solidFill>
                  <a:srgbClr val="D7D5F2"/>
                </a:solidFill>
                <a:latin typeface="Calibri" pitchFamily="34" charset="0"/>
                <a:ea typeface="Calibri" pitchFamily="34" charset="-122"/>
                <a:cs typeface="Calibri" pitchFamily="34" charset="-120"/>
              </a:rPr>
              <a:t>0 × 0.1 = 0.0</a:t>
            </a:r>
            <a:endParaRPr lang="en-US" sz="2200" dirty="0"/>
          </a:p>
          <a:p>
            <a:pPr algn="l" indent="0" marL="0">
              <a:lnSpc>
                <a:spcPct val="112000"/>
              </a:lnSpc>
              <a:buNone/>
            </a:pPr>
            <a:r>
              <a:rPr lang="en-US" sz="2200" dirty="0">
                <a:solidFill>
                  <a:srgbClr val="D7D5F2"/>
                </a:solidFill>
                <a:latin typeface="Calibri" pitchFamily="34" charset="0"/>
                <a:ea typeface="Calibri" pitchFamily="34" charset="-122"/>
                <a:cs typeface="Calibri" pitchFamily="34" charset="-120"/>
              </a:rPr>
              <a:t>1 × 0.3 = 0.3</a:t>
            </a:r>
            <a:endParaRPr lang="en-US" sz="2200" dirty="0"/>
          </a:p>
          <a:p>
            <a:pPr algn="l" indent="0" marL="0">
              <a:lnSpc>
                <a:spcPct val="112000"/>
              </a:lnSpc>
              <a:buNone/>
            </a:pPr>
            <a:r>
              <a:rPr lang="en-US" sz="2200" dirty="0">
                <a:solidFill>
                  <a:srgbClr val="D7D5F2"/>
                </a:solidFill>
                <a:latin typeface="Calibri" pitchFamily="34" charset="0"/>
                <a:ea typeface="Calibri" pitchFamily="34" charset="-122"/>
                <a:cs typeface="Calibri" pitchFamily="34" charset="-120"/>
              </a:rPr>
              <a:t>2 × 0.4 = 0.8</a:t>
            </a:r>
            <a:endParaRPr lang="en-US" sz="2200" dirty="0"/>
          </a:p>
          <a:p>
            <a:pPr algn="l" indent="0" marL="0">
              <a:lnSpc>
                <a:spcPct val="112000"/>
              </a:lnSpc>
              <a:buNone/>
            </a:pPr>
            <a:r>
              <a:rPr lang="en-US" sz="2200" dirty="0">
                <a:solidFill>
                  <a:srgbClr val="D7D5F2"/>
                </a:solidFill>
                <a:latin typeface="Calibri" pitchFamily="34" charset="0"/>
                <a:ea typeface="Calibri" pitchFamily="34" charset="-122"/>
                <a:cs typeface="Calibri" pitchFamily="34" charset="-120"/>
              </a:rPr>
              <a:t>3 × 0.2 = 0.6</a:t>
            </a:r>
            <a:endParaRPr lang="en-US" sz="2200" dirty="0"/>
          </a:p>
          <a:p>
            <a:pPr algn="l" indent="0" marL="0">
              <a:lnSpc>
                <a:spcPct val="112000"/>
              </a:lnSpc>
              <a:buNone/>
            </a:pPr>
            <a:endParaRPr lang="en-US" sz="2200" dirty="0"/>
          </a:p>
          <a:p>
            <a:pPr algn="l" indent="0" marL="0">
              <a:lnSpc>
                <a:spcPct val="112000"/>
              </a:lnSpc>
              <a:buNone/>
            </a:pPr>
            <a:r>
              <a:rPr lang="en-US" sz="2600" b="1" dirty="0">
                <a:solidFill>
                  <a:srgbClr val="F2C14E"/>
                </a:solidFill>
                <a:latin typeface="Calibri" pitchFamily="34" charset="0"/>
                <a:ea typeface="Calibri" pitchFamily="34" charset="-122"/>
                <a:cs typeface="Calibri" pitchFamily="34" charset="-120"/>
              </a:rPr>
              <a:t>E(X) = 0.0 + 0.3 + 0.8 + 0.6 = 1.7</a:t>
            </a:r>
            <a:endParaRPr lang="en-US" sz="2200" dirty="0"/>
          </a:p>
        </p:txBody>
      </p:sp>
      <p:sp>
        <p:nvSpPr>
          <p:cNvPr id="6" name="Text 3"/>
          <p:cNvSpPr/>
          <p:nvPr/>
        </p:nvSpPr>
        <p:spPr>
          <a:xfrm>
            <a:off x="11274552" y="6291072"/>
            <a:ext cx="640080" cy="365760"/>
          </a:xfrm>
          <a:prstGeom prst="rect">
            <a:avLst/>
          </a:prstGeom>
          <a:noFill/>
          <a:ln/>
        </p:spPr>
        <p:txBody>
          <a:bodyPr wrap="square" lIns="0" tIns="0" rIns="0" bIns="0" rtlCol="0" anchor="ctr"/>
          <a:lstStyle/>
          <a:p>
            <a:pPr algn="r" indent="0" marL="0">
              <a:buNone/>
            </a:pPr>
            <a:r>
              <a:rPr lang="en-US" sz="1200" dirty="0">
                <a:solidFill>
                  <a:srgbClr val="6E6AA8"/>
                </a:solidFill>
                <a:latin typeface="Calibri" pitchFamily="34" charset="0"/>
                <a:ea typeface="Calibri" pitchFamily="34" charset="-122"/>
                <a:cs typeface="Calibri" pitchFamily="34" charset="-120"/>
              </a:rPr>
              <a:t>9</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Statistics — Week 6 — Random Variables</dc:title>
  <dc:subject>PptxGenJS Presentation</dc:subject>
  <dc:creator>Prof. Rivera</dc:creator>
  <cp:lastModifiedBy>Prof. Rivera</cp:lastModifiedBy>
  <cp:revision>1</cp:revision>
  <dcterms:created xsi:type="dcterms:W3CDTF">2026-06-25T06:35:55Z</dcterms:created>
  <dcterms:modified xsi:type="dcterms:W3CDTF">2026-06-25T06:35:55Z</dcterms:modified>
</cp:coreProperties>
</file>